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9" r:id="rId4"/>
    <p:sldId id="285" r:id="rId5"/>
    <p:sldId id="286" r:id="rId6"/>
    <p:sldId id="287" r:id="rId7"/>
    <p:sldId id="281" r:id="rId8"/>
    <p:sldId id="284" r:id="rId9"/>
    <p:sldId id="288" r:id="rId10"/>
    <p:sldId id="282" r:id="rId11"/>
    <p:sldId id="277" r:id="rId12"/>
    <p:sldId id="289" r:id="rId13"/>
    <p:sldId id="280" r:id="rId14"/>
    <p:sldId id="278" r:id="rId15"/>
    <p:sldId id="291" r:id="rId16"/>
    <p:sldId id="292" r:id="rId17"/>
    <p:sldId id="293" r:id="rId18"/>
    <p:sldId id="290" r:id="rId19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125" d="100"/>
          <a:sy n="125" d="100"/>
        </p:scale>
        <p:origin x="123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957EF3A-C9FB-4808-AC01-B94A2C717C58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8CBA12F-12EC-4337-9432-77DA88D60C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438400"/>
            <a:ext cx="7772400" cy="1829761"/>
          </a:xfrm>
        </p:spPr>
        <p:txBody>
          <a:bodyPr>
            <a:normAutofit/>
          </a:bodyPr>
          <a:lstStyle/>
          <a:p>
            <a:r>
              <a:rPr lang="en-US" dirty="0" smtClean="0"/>
              <a:t>Market Research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57200"/>
            <a:ext cx="4511675" cy="22910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4343400"/>
            <a:ext cx="7772400" cy="1199704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Nebraska State Purchasing Bureau</a:t>
            </a:r>
          </a:p>
        </p:txBody>
      </p:sp>
    </p:spTree>
    <p:extLst>
      <p:ext uri="{BB962C8B-B14F-4D97-AF65-F5344CB8AC3E}">
        <p14:creationId xmlns:p14="http://schemas.microsoft.com/office/powerpoint/2010/main" val="33214051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Request for Information process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Reviewing acquisition history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Trade and professional associations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Testing Labs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Personnel, including in-house experts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Catalogs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On-line research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Contacting Other State’s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Sources for Conducting Market Research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49368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Issue a Request for Information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 RFI is a general invitation to vendors requesting information for a potential future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solicitation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Always be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fair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equitable in your treatment of vendors</a:t>
            </a:r>
          </a:p>
          <a:p>
            <a:pPr marL="393192" lvl="1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RFI is used as a research and information gathering tool for preparation of a solicitation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RFI is helpful when an agency is seeking to procure a new service or to get an estimated budget for planning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purposes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 RFI is non-binding 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Ability to bring in vendors for oral interviews and/or demonstrations (interactive, very little restriction on agencies in regards to questions, comments)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Do not perform market research with only one vendor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Conducting Market Research</a:t>
            </a:r>
            <a:endParaRPr lang="en-US" sz="3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947331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Agency Prepares a General Statement of the type of goods/service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needed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Potential Suppliers provide information and advice so agencies can gather sufficient details for the RFP/ITB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 RFI emphasizes the desire for fair and open competition once a formal solicitation is released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Conducting Market Research continued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955171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Reviewing Acquisition History</a:t>
            </a:r>
          </a:p>
          <a:p>
            <a:pPr lvl="1"/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Review prior bids</a:t>
            </a:r>
          </a:p>
          <a:p>
            <a:pPr marL="393192" lvl="1" indent="0">
              <a:buNone/>
            </a:pPr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Who has responded?</a:t>
            </a:r>
          </a:p>
          <a:p>
            <a:pPr marL="393192" lvl="1" indent="0">
              <a:buNone/>
            </a:pPr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Who have you purchased from previously?</a:t>
            </a:r>
          </a:p>
          <a:p>
            <a:pPr marL="393192" lvl="1" indent="0">
              <a:buNone/>
            </a:pPr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What were the acquisition costs?</a:t>
            </a: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Conducting Market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Continued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096070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Trade and professional associations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NIGP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NASPO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Those specific to your agency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Personnel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Specific to the product or service (Example: programmers for a specific program or dump trucks)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Testing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Labs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you are purchasing a piece of equipment, has there been testing done?  What were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results?</a:t>
            </a:r>
          </a:p>
          <a:p>
            <a:pPr marL="393192" lvl="1" indent="0">
              <a:buNone/>
            </a:pPr>
            <a:endParaRPr lang="en-US" sz="2700" b="1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Conducting Market Research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–Other Resources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759919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Catalogs</a:t>
            </a:r>
          </a:p>
          <a:p>
            <a:pPr lvl="1"/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Industry specific catalogs available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On-Line Research (Google, Bing, etc.)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Other States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Have other states procured the same or similar services or products?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Conducting Market Research –Other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1459215751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Review the information</a:t>
            </a:r>
          </a:p>
          <a:p>
            <a:pPr lvl="1"/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Is the information relevant?</a:t>
            </a:r>
          </a:p>
          <a:p>
            <a:pPr lvl="1"/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Is it within agency budget?</a:t>
            </a:r>
          </a:p>
          <a:p>
            <a:pPr lvl="1"/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What are the risks?  Has a risk analysis been completed based upon information received?</a:t>
            </a:r>
          </a:p>
          <a:p>
            <a:pPr lvl="1"/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the information received, should the agency move forward with developing specifications?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Do You Do With All That Information?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527550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Decision to Move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Forward</a:t>
            </a:r>
          </a:p>
          <a:p>
            <a:pPr marL="109728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Develop specifications that are broad enough to allow for 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competition and 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able to meet agency 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needs. (Consider issuing a draft RFP or solicitation document for vendor comments/suggestions)</a:t>
            </a:r>
          </a:p>
          <a:p>
            <a:pPr marL="393192" lvl="1" indent="0">
              <a:buNone/>
            </a:pPr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Do Not write specifications specific to one product or 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service.</a:t>
            </a:r>
          </a:p>
          <a:p>
            <a:pPr lvl="1"/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not allow the vendor to write the solicitation document.  The vendor will be prohibited from bidding and equal treatment of vendors is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lost.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What Do You Do With All That Information</a:t>
            </a:r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? Continued</a:t>
            </a:r>
            <a:endParaRPr lang="en-US" sz="3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092192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???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Market Research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43382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Provides important information to identify and analyze the market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Able to determine market size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Determine available competition (supply and demand)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Able to determine which products and services are available (trends)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is Market Research?	 Why is Market Research necessary?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Before developing specifications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Before soliciting bids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When adequate information is not available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extent of market research and analysis varies depending upon the urgency, value, and complexity.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When is Market Research Conducted?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4687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Before beginning Market Research: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the purpose of the market research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a minimum of three (3) goals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the State’s buying policy (bidding thresholds)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the role of research within the acquisition period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Include potential suppliers, advertise on SPB website, newspapers (other periodicals)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Conduct spend analysis</a:t>
            </a:r>
          </a:p>
          <a:p>
            <a:pPr marL="630936" lvl="2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Prior to Beginning Market Research	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73112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how your goals align to market research cycle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how the market research applies to your agency/project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Prior to Beginning Market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Continued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684705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Five resources or actions necessary to complete your market research plan</a:t>
            </a:r>
          </a:p>
          <a:p>
            <a:pPr lvl="1"/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Understanding the Department’s goals</a:t>
            </a:r>
          </a:p>
          <a:p>
            <a:pPr lvl="1"/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Subject Matter Experts, possibly a consultant to review current processes and structure with recommendations on changes necessary for the department to be successful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Conduct a risk analysis to determine implications if your agency decides not to do the project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Analysis to determine availability of funds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Determining limitations within the agency or supplier market</a:t>
            </a:r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Prior to Beginning Market Research Continued</a:t>
            </a:r>
          </a:p>
        </p:txBody>
      </p:sp>
    </p:spTree>
    <p:extLst>
      <p:ext uri="{BB962C8B-B14F-4D97-AF65-F5344CB8AC3E}">
        <p14:creationId xmlns:p14="http://schemas.microsoft.com/office/powerpoint/2010/main" val="150497194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Availability of a commercial item able to meet the State’s needs as is, or with minor modifications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Common Practices – Warranties, maintenance, packaging, etc.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Availability of items that are recycled or energy efficient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Distribution and support capabilities of potential vendors</a:t>
            </a:r>
          </a:p>
          <a:p>
            <a:pPr marL="109728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Size and status of potential sources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Data Should Be Included In Market Research?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56985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Customary practices regarding customizing, modifying or tailoring items to meet customer needs and associated costs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Data May Be Included In Market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Research? Continued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70727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Market information is needed for cost and price analysis in: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Determining whether the requirement can be met by a commercial item, and can be procured, and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Reviewing proposed requirements to ensure they include all acceptable products/services available in the market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Determining when the best time to buy the product/service and establishing delivery schedule(s)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Potential Sources available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Determining whether it’s best to buy or lease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Are there price break points?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Market Data</a:t>
            </a:r>
            <a:endParaRPr lang="en-US" sz="3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378897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NewsPrint">
      <a:dk1>
        <a:sysClr val="windowText" lastClr="000000"/>
      </a:dk1>
      <a:lt1>
        <a:sysClr val="window" lastClr="F0F0F0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28238</TotalTime>
  <Words>851</Words>
  <Application>Microsoft Office PowerPoint</Application>
  <PresentationFormat>On-screen Show (4:3)</PresentationFormat>
  <Paragraphs>137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Lucida Sans Unicode</vt:lpstr>
      <vt:lpstr>Verdana</vt:lpstr>
      <vt:lpstr>Wingdings 2</vt:lpstr>
      <vt:lpstr>Wingdings 3</vt:lpstr>
      <vt:lpstr>Concourse</vt:lpstr>
      <vt:lpstr>Market Research</vt:lpstr>
      <vt:lpstr>What is Market Research?  Why is Market Research necessary?</vt:lpstr>
      <vt:lpstr>When is Market Research Conducted?</vt:lpstr>
      <vt:lpstr>Prior to Beginning Market Research </vt:lpstr>
      <vt:lpstr>Prior to Beginning Market Research Continued </vt:lpstr>
      <vt:lpstr>Prior to Beginning Market Research Continued</vt:lpstr>
      <vt:lpstr>What Data Should Be Included In Market Research?</vt:lpstr>
      <vt:lpstr>What Data May Be Included In Market Research? Continued</vt:lpstr>
      <vt:lpstr>Market Data</vt:lpstr>
      <vt:lpstr>Sources for Conducting Market Research</vt:lpstr>
      <vt:lpstr>Conducting Market Research</vt:lpstr>
      <vt:lpstr>Conducting Market Research continued</vt:lpstr>
      <vt:lpstr>Conducting Market Research Continued</vt:lpstr>
      <vt:lpstr>Conducting Market Research –Other Resources</vt:lpstr>
      <vt:lpstr>Conducting Market Research –Other Resources</vt:lpstr>
      <vt:lpstr>What Do You Do With All That Information?</vt:lpstr>
      <vt:lpstr>What Do You Do With All That Information? Continued</vt:lpstr>
      <vt:lpstr>Market Research</vt:lpstr>
    </vt:vector>
  </TitlesOfParts>
  <Company>State of Nebraska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Management</dc:title>
  <dc:creator>Jennifer Sommars-Link</dc:creator>
  <cp:lastModifiedBy>Glasgow, Holly</cp:lastModifiedBy>
  <cp:revision>81</cp:revision>
  <cp:lastPrinted>2016-09-08T13:44:15Z</cp:lastPrinted>
  <dcterms:created xsi:type="dcterms:W3CDTF">2013-04-16T19:58:06Z</dcterms:created>
  <dcterms:modified xsi:type="dcterms:W3CDTF">2016-11-29T22:08:08Z</dcterms:modified>
</cp:coreProperties>
</file>