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3" autoAdjust="0"/>
    <p:restoredTop sz="94660"/>
  </p:normalViewPr>
  <p:slideViewPr>
    <p:cSldViewPr snapToGrid="0">
      <p:cViewPr varScale="1">
        <p:scale>
          <a:sx n="116" d="100"/>
          <a:sy n="116" d="100"/>
        </p:scale>
        <p:origin x="102" y="1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E461968-3D9F-4ED3-9402-0D2945AAA80C}" type="doc">
      <dgm:prSet loTypeId="urn:microsoft.com/office/officeart/2005/8/layout/hierarchy1" loCatId="hierarchy" qsTypeId="urn:microsoft.com/office/officeart/2005/8/quickstyle/3d2" qsCatId="3D" csTypeId="urn:microsoft.com/office/officeart/2005/8/colors/accent1_3" csCatId="accent1" phldr="1"/>
      <dgm:spPr/>
      <dgm:t>
        <a:bodyPr/>
        <a:lstStyle/>
        <a:p>
          <a:endParaRPr lang="en-US"/>
        </a:p>
      </dgm:t>
    </dgm:pt>
    <dgm:pt modelId="{48E286AE-6CDD-41ED-8118-63C217844FE9}">
      <dgm:prSet custT="1"/>
      <dgm:spPr>
        <a:solidFill>
          <a:schemeClr val="bg1"/>
        </a:solidFill>
        <a:ln>
          <a:solidFill>
            <a:schemeClr val="tx1"/>
          </a:solidFill>
        </a:ln>
      </dgm:spPr>
      <dgm:t>
        <a:bodyPr/>
        <a:lstStyle/>
        <a:p>
          <a:r>
            <a:rPr lang="en-US" sz="1400" dirty="0"/>
            <a:t>Employees may contribute accrued vacation leave or earned compensatory time to benefit another State employee in the same agency who has requested MLD.  Sick leave cannot be donated.</a:t>
          </a:r>
        </a:p>
      </dgm:t>
    </dgm:pt>
    <dgm:pt modelId="{BB1B7115-515A-46DB-B525-6129D6D2A737}" type="parTrans" cxnId="{885C7435-645C-418E-BC6A-AB552D5D3A1D}">
      <dgm:prSet/>
      <dgm:spPr/>
      <dgm:t>
        <a:bodyPr/>
        <a:lstStyle/>
        <a:p>
          <a:endParaRPr lang="en-US"/>
        </a:p>
      </dgm:t>
    </dgm:pt>
    <dgm:pt modelId="{3701872D-A50F-4C63-8D99-51DB22F8254D}" type="sibTrans" cxnId="{885C7435-645C-418E-BC6A-AB552D5D3A1D}">
      <dgm:prSet/>
      <dgm:spPr/>
      <dgm:t>
        <a:bodyPr/>
        <a:lstStyle/>
        <a:p>
          <a:endParaRPr lang="en-US"/>
        </a:p>
      </dgm:t>
    </dgm:pt>
    <dgm:pt modelId="{CC070100-10EF-4058-9F71-4EEB40D0E8C6}">
      <dgm:prSet custT="1"/>
      <dgm:spPr>
        <a:solidFill>
          <a:schemeClr val="bg1"/>
        </a:solidFill>
        <a:ln>
          <a:solidFill>
            <a:schemeClr val="tx1"/>
          </a:solidFill>
        </a:ln>
      </dgm:spPr>
      <dgm:t>
        <a:bodyPr/>
        <a:lstStyle/>
        <a:p>
          <a:r>
            <a:rPr lang="en-US" sz="1400" dirty="0"/>
            <a:t>Vacation leave and earned compensatory time shall be donated in no less than 4-hour increments.</a:t>
          </a:r>
        </a:p>
      </dgm:t>
    </dgm:pt>
    <dgm:pt modelId="{D104D2CE-8653-44B9-848F-2196954318C8}" type="parTrans" cxnId="{A332CDD1-241F-4FD5-B62B-4289FBE11893}">
      <dgm:prSet/>
      <dgm:spPr/>
      <dgm:t>
        <a:bodyPr/>
        <a:lstStyle/>
        <a:p>
          <a:endParaRPr lang="en-US"/>
        </a:p>
      </dgm:t>
    </dgm:pt>
    <dgm:pt modelId="{2AEA61AD-6B6F-44C3-87AF-266380FDC18C}" type="sibTrans" cxnId="{A332CDD1-241F-4FD5-B62B-4289FBE11893}">
      <dgm:prSet/>
      <dgm:spPr/>
      <dgm:t>
        <a:bodyPr/>
        <a:lstStyle/>
        <a:p>
          <a:endParaRPr lang="en-US"/>
        </a:p>
      </dgm:t>
    </dgm:pt>
    <dgm:pt modelId="{4DBDCCF0-EAB4-46B0-B3A4-F6DE8F902AF6}">
      <dgm:prSet custT="1"/>
      <dgm:spPr>
        <a:solidFill>
          <a:schemeClr val="bg1"/>
        </a:solidFill>
        <a:ln>
          <a:solidFill>
            <a:schemeClr val="tx1"/>
          </a:solidFill>
        </a:ln>
      </dgm:spPr>
      <dgm:t>
        <a:bodyPr/>
        <a:lstStyle/>
        <a:p>
          <a:r>
            <a:rPr lang="en-US" sz="1400" dirty="0"/>
            <a:t>The contributing employee needs to identify the specific amount of time donated and the name of the recipient of the donated time on the appropriate forms for that purpose.  </a:t>
          </a:r>
        </a:p>
      </dgm:t>
    </dgm:pt>
    <dgm:pt modelId="{680C5248-1190-4DCD-81AA-29FB0460BFA5}" type="parTrans" cxnId="{65F8F559-6014-44EA-8930-DFC6615E00F3}">
      <dgm:prSet/>
      <dgm:spPr/>
      <dgm:t>
        <a:bodyPr/>
        <a:lstStyle/>
        <a:p>
          <a:endParaRPr lang="en-US"/>
        </a:p>
      </dgm:t>
    </dgm:pt>
    <dgm:pt modelId="{4AE9631E-FEB1-4592-A94C-DB84C94A1453}" type="sibTrans" cxnId="{65F8F559-6014-44EA-8930-DFC6615E00F3}">
      <dgm:prSet/>
      <dgm:spPr/>
      <dgm:t>
        <a:bodyPr/>
        <a:lstStyle/>
        <a:p>
          <a:endParaRPr lang="en-US"/>
        </a:p>
      </dgm:t>
    </dgm:pt>
    <dgm:pt modelId="{B0181E4A-DC14-44BE-A1EB-4D6663112F07}">
      <dgm:prSet custT="1"/>
      <dgm:spPr>
        <a:solidFill>
          <a:schemeClr val="bg1"/>
        </a:solidFill>
        <a:ln>
          <a:solidFill>
            <a:schemeClr val="tx1"/>
          </a:solidFill>
        </a:ln>
      </dgm:spPr>
      <dgm:t>
        <a:bodyPr/>
        <a:lstStyle/>
        <a:p>
          <a:r>
            <a:rPr lang="en-US" sz="1400" dirty="0"/>
            <a:t>Vacation leave and comp time donated and transferred to another State employee pursuant to this provision shall be irrevocably credited to the recipient’s MLD account.</a:t>
          </a:r>
        </a:p>
      </dgm:t>
    </dgm:pt>
    <dgm:pt modelId="{5F1F8824-A6A5-4E46-8695-9BFFADD63A22}" type="parTrans" cxnId="{820BDDA0-2F79-45A8-B17C-506671E6CA7D}">
      <dgm:prSet/>
      <dgm:spPr/>
      <dgm:t>
        <a:bodyPr/>
        <a:lstStyle/>
        <a:p>
          <a:endParaRPr lang="en-US"/>
        </a:p>
      </dgm:t>
    </dgm:pt>
    <dgm:pt modelId="{D4EC178F-4A69-4967-9018-6C28488B70A7}" type="sibTrans" cxnId="{820BDDA0-2F79-45A8-B17C-506671E6CA7D}">
      <dgm:prSet/>
      <dgm:spPr/>
      <dgm:t>
        <a:bodyPr/>
        <a:lstStyle/>
        <a:p>
          <a:endParaRPr lang="en-US"/>
        </a:p>
      </dgm:t>
    </dgm:pt>
    <dgm:pt modelId="{822CAA6B-BE5D-47B4-941E-C62F1E797997}" type="pres">
      <dgm:prSet presAssocID="{CE461968-3D9F-4ED3-9402-0D2945AAA80C}" presName="hierChild1" presStyleCnt="0">
        <dgm:presLayoutVars>
          <dgm:chPref val="1"/>
          <dgm:dir/>
          <dgm:animOne val="branch"/>
          <dgm:animLvl val="lvl"/>
          <dgm:resizeHandles/>
        </dgm:presLayoutVars>
      </dgm:prSet>
      <dgm:spPr/>
    </dgm:pt>
    <dgm:pt modelId="{31EC2EC6-A28C-4A01-8AE1-122AD2B90D0E}" type="pres">
      <dgm:prSet presAssocID="{48E286AE-6CDD-41ED-8118-63C217844FE9}" presName="hierRoot1" presStyleCnt="0"/>
      <dgm:spPr/>
    </dgm:pt>
    <dgm:pt modelId="{B4686CB8-3705-4AFE-9284-06006F75E4DB}" type="pres">
      <dgm:prSet presAssocID="{48E286AE-6CDD-41ED-8118-63C217844FE9}" presName="composite" presStyleCnt="0"/>
      <dgm:spPr/>
    </dgm:pt>
    <dgm:pt modelId="{F525526A-C10A-4276-B0B7-1C12F6D4A1A9}" type="pres">
      <dgm:prSet presAssocID="{48E286AE-6CDD-41ED-8118-63C217844FE9}" presName="background" presStyleLbl="node0" presStyleIdx="0" presStyleCnt="4"/>
      <dgm:spPr>
        <a:solidFill>
          <a:schemeClr val="accent1">
            <a:lumMod val="50000"/>
          </a:schemeClr>
        </a:solidFill>
        <a:ln>
          <a:solidFill>
            <a:schemeClr val="tx1"/>
          </a:solidFill>
        </a:ln>
      </dgm:spPr>
    </dgm:pt>
    <dgm:pt modelId="{9418992F-DC5F-4CE0-8398-11DBA28DE9DD}" type="pres">
      <dgm:prSet presAssocID="{48E286AE-6CDD-41ED-8118-63C217844FE9}" presName="text" presStyleLbl="fgAcc0" presStyleIdx="0" presStyleCnt="4" custScaleX="98553" custScaleY="145644">
        <dgm:presLayoutVars>
          <dgm:chPref val="3"/>
        </dgm:presLayoutVars>
      </dgm:prSet>
      <dgm:spPr/>
    </dgm:pt>
    <dgm:pt modelId="{7CAE25B3-D58F-41E2-AC37-D97BDCC85E56}" type="pres">
      <dgm:prSet presAssocID="{48E286AE-6CDD-41ED-8118-63C217844FE9}" presName="hierChild2" presStyleCnt="0"/>
      <dgm:spPr/>
    </dgm:pt>
    <dgm:pt modelId="{E5A743CC-98D3-4110-B606-E51B748B2E0F}" type="pres">
      <dgm:prSet presAssocID="{CC070100-10EF-4058-9F71-4EEB40D0E8C6}" presName="hierRoot1" presStyleCnt="0"/>
      <dgm:spPr/>
    </dgm:pt>
    <dgm:pt modelId="{B876F008-B195-499F-9343-5A1F91B4E7AB}" type="pres">
      <dgm:prSet presAssocID="{CC070100-10EF-4058-9F71-4EEB40D0E8C6}" presName="composite" presStyleCnt="0"/>
      <dgm:spPr/>
    </dgm:pt>
    <dgm:pt modelId="{991B8617-0BCD-41CD-94C0-711C47A9F10B}" type="pres">
      <dgm:prSet presAssocID="{CC070100-10EF-4058-9F71-4EEB40D0E8C6}" presName="background" presStyleLbl="node0" presStyleIdx="1" presStyleCnt="4"/>
      <dgm:spPr>
        <a:solidFill>
          <a:schemeClr val="accent1">
            <a:lumMod val="50000"/>
          </a:schemeClr>
        </a:solidFill>
        <a:ln>
          <a:solidFill>
            <a:schemeClr val="tx1"/>
          </a:solidFill>
        </a:ln>
      </dgm:spPr>
    </dgm:pt>
    <dgm:pt modelId="{26023839-8375-4200-9082-02EC67F0B831}" type="pres">
      <dgm:prSet presAssocID="{CC070100-10EF-4058-9F71-4EEB40D0E8C6}" presName="text" presStyleLbl="fgAcc0" presStyleIdx="1" presStyleCnt="4" custScaleX="100316" custScaleY="128102">
        <dgm:presLayoutVars>
          <dgm:chPref val="3"/>
        </dgm:presLayoutVars>
      </dgm:prSet>
      <dgm:spPr/>
    </dgm:pt>
    <dgm:pt modelId="{417B79DC-33BC-4051-B071-33C8DEB3FFE2}" type="pres">
      <dgm:prSet presAssocID="{CC070100-10EF-4058-9F71-4EEB40D0E8C6}" presName="hierChild2" presStyleCnt="0"/>
      <dgm:spPr/>
    </dgm:pt>
    <dgm:pt modelId="{92D49304-EBD7-40FE-A925-B1542633C95F}" type="pres">
      <dgm:prSet presAssocID="{4DBDCCF0-EAB4-46B0-B3A4-F6DE8F902AF6}" presName="hierRoot1" presStyleCnt="0"/>
      <dgm:spPr/>
    </dgm:pt>
    <dgm:pt modelId="{6E6ACEF1-C5DC-4FD6-B507-D81905DBEDB2}" type="pres">
      <dgm:prSet presAssocID="{4DBDCCF0-EAB4-46B0-B3A4-F6DE8F902AF6}" presName="composite" presStyleCnt="0"/>
      <dgm:spPr/>
    </dgm:pt>
    <dgm:pt modelId="{FBF28BC0-48A3-4F19-8D08-FF04608D53D1}" type="pres">
      <dgm:prSet presAssocID="{4DBDCCF0-EAB4-46B0-B3A4-F6DE8F902AF6}" presName="background" presStyleLbl="node0" presStyleIdx="2" presStyleCnt="4"/>
      <dgm:spPr>
        <a:solidFill>
          <a:schemeClr val="accent1">
            <a:lumMod val="50000"/>
          </a:schemeClr>
        </a:solidFill>
        <a:ln>
          <a:solidFill>
            <a:schemeClr val="tx1"/>
          </a:solidFill>
        </a:ln>
      </dgm:spPr>
    </dgm:pt>
    <dgm:pt modelId="{6DBF3120-F7B9-459A-BBEA-AE57F957A928}" type="pres">
      <dgm:prSet presAssocID="{4DBDCCF0-EAB4-46B0-B3A4-F6DE8F902AF6}" presName="text" presStyleLbl="fgAcc0" presStyleIdx="2" presStyleCnt="4" custScaleX="100316" custScaleY="128102">
        <dgm:presLayoutVars>
          <dgm:chPref val="3"/>
        </dgm:presLayoutVars>
      </dgm:prSet>
      <dgm:spPr/>
    </dgm:pt>
    <dgm:pt modelId="{6A9E2781-29ED-4249-B9C7-46B6B9EEA7AB}" type="pres">
      <dgm:prSet presAssocID="{4DBDCCF0-EAB4-46B0-B3A4-F6DE8F902AF6}" presName="hierChild2" presStyleCnt="0"/>
      <dgm:spPr/>
    </dgm:pt>
    <dgm:pt modelId="{9D662473-CB8F-40F4-8149-1B051749F877}" type="pres">
      <dgm:prSet presAssocID="{B0181E4A-DC14-44BE-A1EB-4D6663112F07}" presName="hierRoot1" presStyleCnt="0"/>
      <dgm:spPr/>
    </dgm:pt>
    <dgm:pt modelId="{55BBC887-42B3-4150-8B5D-A70380AB7723}" type="pres">
      <dgm:prSet presAssocID="{B0181E4A-DC14-44BE-A1EB-4D6663112F07}" presName="composite" presStyleCnt="0"/>
      <dgm:spPr/>
    </dgm:pt>
    <dgm:pt modelId="{62174C68-43BF-45DF-B1D4-C3AA18A7FDAD}" type="pres">
      <dgm:prSet presAssocID="{B0181E4A-DC14-44BE-A1EB-4D6663112F07}" presName="background" presStyleLbl="node0" presStyleIdx="3" presStyleCnt="4"/>
      <dgm:spPr>
        <a:solidFill>
          <a:schemeClr val="accent1">
            <a:lumMod val="50000"/>
          </a:schemeClr>
        </a:solidFill>
        <a:ln>
          <a:solidFill>
            <a:schemeClr val="tx1"/>
          </a:solidFill>
        </a:ln>
      </dgm:spPr>
    </dgm:pt>
    <dgm:pt modelId="{4003BA08-F5B8-4663-AD6D-AE84A1D43A5C}" type="pres">
      <dgm:prSet presAssocID="{B0181E4A-DC14-44BE-A1EB-4D6663112F07}" presName="text" presStyleLbl="fgAcc0" presStyleIdx="3" presStyleCnt="4" custScaleX="100316" custScaleY="128102">
        <dgm:presLayoutVars>
          <dgm:chPref val="3"/>
        </dgm:presLayoutVars>
      </dgm:prSet>
      <dgm:spPr/>
    </dgm:pt>
    <dgm:pt modelId="{62FB6993-B2EB-4F0C-9EC2-EF766B81D5F9}" type="pres">
      <dgm:prSet presAssocID="{B0181E4A-DC14-44BE-A1EB-4D6663112F07}" presName="hierChild2" presStyleCnt="0"/>
      <dgm:spPr/>
    </dgm:pt>
  </dgm:ptLst>
  <dgm:cxnLst>
    <dgm:cxn modelId="{03A9E420-F303-4B17-ABB5-F900B75D16F0}" type="presOf" srcId="{CE461968-3D9F-4ED3-9402-0D2945AAA80C}" destId="{822CAA6B-BE5D-47B4-941E-C62F1E797997}" srcOrd="0" destOrd="0" presId="urn:microsoft.com/office/officeart/2005/8/layout/hierarchy1"/>
    <dgm:cxn modelId="{885C7435-645C-418E-BC6A-AB552D5D3A1D}" srcId="{CE461968-3D9F-4ED3-9402-0D2945AAA80C}" destId="{48E286AE-6CDD-41ED-8118-63C217844FE9}" srcOrd="0" destOrd="0" parTransId="{BB1B7115-515A-46DB-B525-6129D6D2A737}" sibTransId="{3701872D-A50F-4C63-8D99-51DB22F8254D}"/>
    <dgm:cxn modelId="{F2D27E3E-10A8-44D7-B449-B4FC26A4E9EE}" type="presOf" srcId="{48E286AE-6CDD-41ED-8118-63C217844FE9}" destId="{9418992F-DC5F-4CE0-8398-11DBA28DE9DD}" srcOrd="0" destOrd="0" presId="urn:microsoft.com/office/officeart/2005/8/layout/hierarchy1"/>
    <dgm:cxn modelId="{64D51569-AE83-4E6F-9E7A-9D3444CB7CDF}" type="presOf" srcId="{CC070100-10EF-4058-9F71-4EEB40D0E8C6}" destId="{26023839-8375-4200-9082-02EC67F0B831}" srcOrd="0" destOrd="0" presId="urn:microsoft.com/office/officeart/2005/8/layout/hierarchy1"/>
    <dgm:cxn modelId="{65F8F559-6014-44EA-8930-DFC6615E00F3}" srcId="{CE461968-3D9F-4ED3-9402-0D2945AAA80C}" destId="{4DBDCCF0-EAB4-46B0-B3A4-F6DE8F902AF6}" srcOrd="2" destOrd="0" parTransId="{680C5248-1190-4DCD-81AA-29FB0460BFA5}" sibTransId="{4AE9631E-FEB1-4592-A94C-DB84C94A1453}"/>
    <dgm:cxn modelId="{820BDDA0-2F79-45A8-B17C-506671E6CA7D}" srcId="{CE461968-3D9F-4ED3-9402-0D2945AAA80C}" destId="{B0181E4A-DC14-44BE-A1EB-4D6663112F07}" srcOrd="3" destOrd="0" parTransId="{5F1F8824-A6A5-4E46-8695-9BFFADD63A22}" sibTransId="{D4EC178F-4A69-4967-9018-6C28488B70A7}"/>
    <dgm:cxn modelId="{A332CDD1-241F-4FD5-B62B-4289FBE11893}" srcId="{CE461968-3D9F-4ED3-9402-0D2945AAA80C}" destId="{CC070100-10EF-4058-9F71-4EEB40D0E8C6}" srcOrd="1" destOrd="0" parTransId="{D104D2CE-8653-44B9-848F-2196954318C8}" sibTransId="{2AEA61AD-6B6F-44C3-87AF-266380FDC18C}"/>
    <dgm:cxn modelId="{17450DF0-B971-497A-B8A7-DA9163FFD37D}" type="presOf" srcId="{B0181E4A-DC14-44BE-A1EB-4D6663112F07}" destId="{4003BA08-F5B8-4663-AD6D-AE84A1D43A5C}" srcOrd="0" destOrd="0" presId="urn:microsoft.com/office/officeart/2005/8/layout/hierarchy1"/>
    <dgm:cxn modelId="{455168F3-0761-472C-8B09-FB1C1BD496A7}" type="presOf" srcId="{4DBDCCF0-EAB4-46B0-B3A4-F6DE8F902AF6}" destId="{6DBF3120-F7B9-459A-BBEA-AE57F957A928}" srcOrd="0" destOrd="0" presId="urn:microsoft.com/office/officeart/2005/8/layout/hierarchy1"/>
    <dgm:cxn modelId="{36FC1E46-59C7-4921-9E27-CA19B38A18A5}" type="presParOf" srcId="{822CAA6B-BE5D-47B4-941E-C62F1E797997}" destId="{31EC2EC6-A28C-4A01-8AE1-122AD2B90D0E}" srcOrd="0" destOrd="0" presId="urn:microsoft.com/office/officeart/2005/8/layout/hierarchy1"/>
    <dgm:cxn modelId="{54DC0085-C8D9-4F0F-948D-8836F2FFC891}" type="presParOf" srcId="{31EC2EC6-A28C-4A01-8AE1-122AD2B90D0E}" destId="{B4686CB8-3705-4AFE-9284-06006F75E4DB}" srcOrd="0" destOrd="0" presId="urn:microsoft.com/office/officeart/2005/8/layout/hierarchy1"/>
    <dgm:cxn modelId="{58214420-1BF1-4350-AF65-AE16775FCE3B}" type="presParOf" srcId="{B4686CB8-3705-4AFE-9284-06006F75E4DB}" destId="{F525526A-C10A-4276-B0B7-1C12F6D4A1A9}" srcOrd="0" destOrd="0" presId="urn:microsoft.com/office/officeart/2005/8/layout/hierarchy1"/>
    <dgm:cxn modelId="{FB97D6FD-3434-4E82-82DC-14E8D28FED78}" type="presParOf" srcId="{B4686CB8-3705-4AFE-9284-06006F75E4DB}" destId="{9418992F-DC5F-4CE0-8398-11DBA28DE9DD}" srcOrd="1" destOrd="0" presId="urn:microsoft.com/office/officeart/2005/8/layout/hierarchy1"/>
    <dgm:cxn modelId="{95153F19-EB59-4ABE-B5B1-C85453877AA3}" type="presParOf" srcId="{31EC2EC6-A28C-4A01-8AE1-122AD2B90D0E}" destId="{7CAE25B3-D58F-41E2-AC37-D97BDCC85E56}" srcOrd="1" destOrd="0" presId="urn:microsoft.com/office/officeart/2005/8/layout/hierarchy1"/>
    <dgm:cxn modelId="{092C41DE-D3BE-4258-A917-693458B105B9}" type="presParOf" srcId="{822CAA6B-BE5D-47B4-941E-C62F1E797997}" destId="{E5A743CC-98D3-4110-B606-E51B748B2E0F}" srcOrd="1" destOrd="0" presId="urn:microsoft.com/office/officeart/2005/8/layout/hierarchy1"/>
    <dgm:cxn modelId="{98B1B5D4-9CFA-4625-B146-EEFEE6837F18}" type="presParOf" srcId="{E5A743CC-98D3-4110-B606-E51B748B2E0F}" destId="{B876F008-B195-499F-9343-5A1F91B4E7AB}" srcOrd="0" destOrd="0" presId="urn:microsoft.com/office/officeart/2005/8/layout/hierarchy1"/>
    <dgm:cxn modelId="{EF868791-2C2D-4AE8-897A-BC3FBCE633AA}" type="presParOf" srcId="{B876F008-B195-499F-9343-5A1F91B4E7AB}" destId="{991B8617-0BCD-41CD-94C0-711C47A9F10B}" srcOrd="0" destOrd="0" presId="urn:microsoft.com/office/officeart/2005/8/layout/hierarchy1"/>
    <dgm:cxn modelId="{505034AC-A5B1-44A9-AF2F-691F5087BEAA}" type="presParOf" srcId="{B876F008-B195-499F-9343-5A1F91B4E7AB}" destId="{26023839-8375-4200-9082-02EC67F0B831}" srcOrd="1" destOrd="0" presId="urn:microsoft.com/office/officeart/2005/8/layout/hierarchy1"/>
    <dgm:cxn modelId="{47C35B99-A771-44C7-8111-70614589E59D}" type="presParOf" srcId="{E5A743CC-98D3-4110-B606-E51B748B2E0F}" destId="{417B79DC-33BC-4051-B071-33C8DEB3FFE2}" srcOrd="1" destOrd="0" presId="urn:microsoft.com/office/officeart/2005/8/layout/hierarchy1"/>
    <dgm:cxn modelId="{77A1F25A-AB72-4538-96EC-CAFB7D8DA497}" type="presParOf" srcId="{822CAA6B-BE5D-47B4-941E-C62F1E797997}" destId="{92D49304-EBD7-40FE-A925-B1542633C95F}" srcOrd="2" destOrd="0" presId="urn:microsoft.com/office/officeart/2005/8/layout/hierarchy1"/>
    <dgm:cxn modelId="{2F47D45B-B05E-49E6-B6AD-5BA33CA1004E}" type="presParOf" srcId="{92D49304-EBD7-40FE-A925-B1542633C95F}" destId="{6E6ACEF1-C5DC-4FD6-B507-D81905DBEDB2}" srcOrd="0" destOrd="0" presId="urn:microsoft.com/office/officeart/2005/8/layout/hierarchy1"/>
    <dgm:cxn modelId="{511D24EA-5871-4990-9005-8E8BCA3793EA}" type="presParOf" srcId="{6E6ACEF1-C5DC-4FD6-B507-D81905DBEDB2}" destId="{FBF28BC0-48A3-4F19-8D08-FF04608D53D1}" srcOrd="0" destOrd="0" presId="urn:microsoft.com/office/officeart/2005/8/layout/hierarchy1"/>
    <dgm:cxn modelId="{E0C79D90-C298-4A26-BC29-5384E64F657F}" type="presParOf" srcId="{6E6ACEF1-C5DC-4FD6-B507-D81905DBEDB2}" destId="{6DBF3120-F7B9-459A-BBEA-AE57F957A928}" srcOrd="1" destOrd="0" presId="urn:microsoft.com/office/officeart/2005/8/layout/hierarchy1"/>
    <dgm:cxn modelId="{5D6A43F2-DE92-4E51-A725-624AEDB2A95A}" type="presParOf" srcId="{92D49304-EBD7-40FE-A925-B1542633C95F}" destId="{6A9E2781-29ED-4249-B9C7-46B6B9EEA7AB}" srcOrd="1" destOrd="0" presId="urn:microsoft.com/office/officeart/2005/8/layout/hierarchy1"/>
    <dgm:cxn modelId="{FBDEA271-1C6D-4228-BC0D-805AFC97D0B9}" type="presParOf" srcId="{822CAA6B-BE5D-47B4-941E-C62F1E797997}" destId="{9D662473-CB8F-40F4-8149-1B051749F877}" srcOrd="3" destOrd="0" presId="urn:microsoft.com/office/officeart/2005/8/layout/hierarchy1"/>
    <dgm:cxn modelId="{B76DDA76-929C-4B7C-8787-84FAFAB9D843}" type="presParOf" srcId="{9D662473-CB8F-40F4-8149-1B051749F877}" destId="{55BBC887-42B3-4150-8B5D-A70380AB7723}" srcOrd="0" destOrd="0" presId="urn:microsoft.com/office/officeart/2005/8/layout/hierarchy1"/>
    <dgm:cxn modelId="{9986DE28-D4A9-436B-973E-6734BBFC64D0}" type="presParOf" srcId="{55BBC887-42B3-4150-8B5D-A70380AB7723}" destId="{62174C68-43BF-45DF-B1D4-C3AA18A7FDAD}" srcOrd="0" destOrd="0" presId="urn:microsoft.com/office/officeart/2005/8/layout/hierarchy1"/>
    <dgm:cxn modelId="{59D29951-4B33-4E7D-B93B-A3CDB348A032}" type="presParOf" srcId="{55BBC887-42B3-4150-8B5D-A70380AB7723}" destId="{4003BA08-F5B8-4663-AD6D-AE84A1D43A5C}" srcOrd="1" destOrd="0" presId="urn:microsoft.com/office/officeart/2005/8/layout/hierarchy1"/>
    <dgm:cxn modelId="{85009C57-9A7C-49D1-9E5B-AD6FDB860FFF}" type="presParOf" srcId="{9D662473-CB8F-40F4-8149-1B051749F877}" destId="{62FB6993-B2EB-4F0C-9EC2-EF766B81D5F9}" srcOrd="1" destOrd="0" presId="urn:microsoft.com/office/officeart/2005/8/layout/hierarchy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E461968-3D9F-4ED3-9402-0D2945AAA80C}" type="doc">
      <dgm:prSet loTypeId="urn:microsoft.com/office/officeart/2005/8/layout/hierarchy1" loCatId="hierarchy" qsTypeId="urn:microsoft.com/office/officeart/2005/8/quickstyle/3d2" qsCatId="3D" csTypeId="urn:microsoft.com/office/officeart/2005/8/colors/accent1_3" csCatId="accent1" phldr="1"/>
      <dgm:spPr/>
      <dgm:t>
        <a:bodyPr/>
        <a:lstStyle/>
        <a:p>
          <a:endParaRPr lang="en-US"/>
        </a:p>
      </dgm:t>
    </dgm:pt>
    <dgm:pt modelId="{48E286AE-6CDD-41ED-8118-63C217844FE9}">
      <dgm:prSet custT="1"/>
      <dgm:spPr>
        <a:solidFill>
          <a:schemeClr val="bg1"/>
        </a:solidFill>
        <a:ln>
          <a:solidFill>
            <a:schemeClr val="tx1"/>
          </a:solidFill>
        </a:ln>
      </dgm:spPr>
      <dgm:t>
        <a:bodyPr/>
        <a:lstStyle/>
        <a:p>
          <a:r>
            <a:rPr lang="en-US" sz="1400" dirty="0"/>
            <a:t>Vacation leave and comp time transferred shall be converted to a dollar value than converted to hours based on the recipient’s hourly rate.</a:t>
          </a:r>
        </a:p>
      </dgm:t>
    </dgm:pt>
    <dgm:pt modelId="{BB1B7115-515A-46DB-B525-6129D6D2A737}" type="parTrans" cxnId="{885C7435-645C-418E-BC6A-AB552D5D3A1D}">
      <dgm:prSet/>
      <dgm:spPr/>
      <dgm:t>
        <a:bodyPr/>
        <a:lstStyle/>
        <a:p>
          <a:endParaRPr lang="en-US"/>
        </a:p>
      </dgm:t>
    </dgm:pt>
    <dgm:pt modelId="{3701872D-A50F-4C63-8D99-51DB22F8254D}" type="sibTrans" cxnId="{885C7435-645C-418E-BC6A-AB552D5D3A1D}">
      <dgm:prSet/>
      <dgm:spPr/>
      <dgm:t>
        <a:bodyPr/>
        <a:lstStyle/>
        <a:p>
          <a:endParaRPr lang="en-US"/>
        </a:p>
      </dgm:t>
    </dgm:pt>
    <dgm:pt modelId="{CC070100-10EF-4058-9F71-4EEB40D0E8C6}">
      <dgm:prSet custT="1"/>
      <dgm:spPr>
        <a:solidFill>
          <a:schemeClr val="bg1"/>
        </a:solidFill>
        <a:ln>
          <a:solidFill>
            <a:schemeClr val="tx1"/>
          </a:solidFill>
        </a:ln>
      </dgm:spPr>
      <dgm:t>
        <a:bodyPr/>
        <a:lstStyle/>
        <a:p>
          <a:r>
            <a:rPr lang="en-US" sz="1400" dirty="0"/>
            <a:t>No more than an equivalent of 480 hours of MLD may be received by an employee during a 12-month period.</a:t>
          </a:r>
        </a:p>
      </dgm:t>
    </dgm:pt>
    <dgm:pt modelId="{D104D2CE-8653-44B9-848F-2196954318C8}" type="parTrans" cxnId="{A332CDD1-241F-4FD5-B62B-4289FBE11893}">
      <dgm:prSet/>
      <dgm:spPr/>
      <dgm:t>
        <a:bodyPr/>
        <a:lstStyle/>
        <a:p>
          <a:endParaRPr lang="en-US"/>
        </a:p>
      </dgm:t>
    </dgm:pt>
    <dgm:pt modelId="{2AEA61AD-6B6F-44C3-87AF-266380FDC18C}" type="sibTrans" cxnId="{A332CDD1-241F-4FD5-B62B-4289FBE11893}">
      <dgm:prSet/>
      <dgm:spPr/>
      <dgm:t>
        <a:bodyPr/>
        <a:lstStyle/>
        <a:p>
          <a:endParaRPr lang="en-US"/>
        </a:p>
      </dgm:t>
    </dgm:pt>
    <dgm:pt modelId="{4DBDCCF0-EAB4-46B0-B3A4-F6DE8F902AF6}">
      <dgm:prSet custT="1"/>
      <dgm:spPr>
        <a:solidFill>
          <a:schemeClr val="bg1"/>
        </a:solidFill>
        <a:ln>
          <a:solidFill>
            <a:schemeClr val="tx1"/>
          </a:solidFill>
        </a:ln>
      </dgm:spPr>
      <dgm:t>
        <a:bodyPr/>
        <a:lstStyle/>
        <a:p>
          <a:r>
            <a:rPr lang="en-US" sz="1400" dirty="0"/>
            <a:t>No more hours than required during the approved FML period should be received.  </a:t>
          </a:r>
        </a:p>
      </dgm:t>
    </dgm:pt>
    <dgm:pt modelId="{680C5248-1190-4DCD-81AA-29FB0460BFA5}" type="parTrans" cxnId="{65F8F559-6014-44EA-8930-DFC6615E00F3}">
      <dgm:prSet/>
      <dgm:spPr/>
      <dgm:t>
        <a:bodyPr/>
        <a:lstStyle/>
        <a:p>
          <a:endParaRPr lang="en-US"/>
        </a:p>
      </dgm:t>
    </dgm:pt>
    <dgm:pt modelId="{4AE9631E-FEB1-4592-A94C-DB84C94A1453}" type="sibTrans" cxnId="{65F8F559-6014-44EA-8930-DFC6615E00F3}">
      <dgm:prSet/>
      <dgm:spPr/>
      <dgm:t>
        <a:bodyPr/>
        <a:lstStyle/>
        <a:p>
          <a:endParaRPr lang="en-US"/>
        </a:p>
      </dgm:t>
    </dgm:pt>
    <dgm:pt modelId="{B0181E4A-DC14-44BE-A1EB-4D6663112F07}">
      <dgm:prSet custT="1"/>
      <dgm:spPr>
        <a:solidFill>
          <a:schemeClr val="bg1"/>
        </a:solidFill>
        <a:ln>
          <a:solidFill>
            <a:schemeClr val="tx1"/>
          </a:solidFill>
        </a:ln>
      </dgm:spPr>
      <dgm:t>
        <a:bodyPr/>
        <a:lstStyle/>
        <a:p>
          <a:r>
            <a:rPr lang="en-US" sz="1400" dirty="0"/>
            <a:t>The agency shall transfer donated leave to the recipient’s account from the donor’s accruals in chronological order based on the date the form was received and on an as needed basis.</a:t>
          </a:r>
        </a:p>
      </dgm:t>
    </dgm:pt>
    <dgm:pt modelId="{5F1F8824-A6A5-4E46-8695-9BFFADD63A22}" type="parTrans" cxnId="{820BDDA0-2F79-45A8-B17C-506671E6CA7D}">
      <dgm:prSet/>
      <dgm:spPr/>
      <dgm:t>
        <a:bodyPr/>
        <a:lstStyle/>
        <a:p>
          <a:endParaRPr lang="en-US"/>
        </a:p>
      </dgm:t>
    </dgm:pt>
    <dgm:pt modelId="{D4EC178F-4A69-4967-9018-6C28488B70A7}" type="sibTrans" cxnId="{820BDDA0-2F79-45A8-B17C-506671E6CA7D}">
      <dgm:prSet/>
      <dgm:spPr/>
      <dgm:t>
        <a:bodyPr/>
        <a:lstStyle/>
        <a:p>
          <a:endParaRPr lang="en-US"/>
        </a:p>
      </dgm:t>
    </dgm:pt>
    <dgm:pt modelId="{822CAA6B-BE5D-47B4-941E-C62F1E797997}" type="pres">
      <dgm:prSet presAssocID="{CE461968-3D9F-4ED3-9402-0D2945AAA80C}" presName="hierChild1" presStyleCnt="0">
        <dgm:presLayoutVars>
          <dgm:chPref val="1"/>
          <dgm:dir/>
          <dgm:animOne val="branch"/>
          <dgm:animLvl val="lvl"/>
          <dgm:resizeHandles/>
        </dgm:presLayoutVars>
      </dgm:prSet>
      <dgm:spPr/>
    </dgm:pt>
    <dgm:pt modelId="{31EC2EC6-A28C-4A01-8AE1-122AD2B90D0E}" type="pres">
      <dgm:prSet presAssocID="{48E286AE-6CDD-41ED-8118-63C217844FE9}" presName="hierRoot1" presStyleCnt="0"/>
      <dgm:spPr/>
    </dgm:pt>
    <dgm:pt modelId="{B4686CB8-3705-4AFE-9284-06006F75E4DB}" type="pres">
      <dgm:prSet presAssocID="{48E286AE-6CDD-41ED-8118-63C217844FE9}" presName="composite" presStyleCnt="0"/>
      <dgm:spPr/>
    </dgm:pt>
    <dgm:pt modelId="{F525526A-C10A-4276-B0B7-1C12F6D4A1A9}" type="pres">
      <dgm:prSet presAssocID="{48E286AE-6CDD-41ED-8118-63C217844FE9}" presName="background" presStyleLbl="node0" presStyleIdx="0" presStyleCnt="4"/>
      <dgm:spPr>
        <a:solidFill>
          <a:schemeClr val="accent1">
            <a:lumMod val="50000"/>
          </a:schemeClr>
        </a:solidFill>
        <a:ln>
          <a:solidFill>
            <a:schemeClr val="tx1"/>
          </a:solidFill>
        </a:ln>
      </dgm:spPr>
    </dgm:pt>
    <dgm:pt modelId="{9418992F-DC5F-4CE0-8398-11DBA28DE9DD}" type="pres">
      <dgm:prSet presAssocID="{48E286AE-6CDD-41ED-8118-63C217844FE9}" presName="text" presStyleLbl="fgAcc0" presStyleIdx="0" presStyleCnt="4" custScaleX="100316" custScaleY="128102">
        <dgm:presLayoutVars>
          <dgm:chPref val="3"/>
        </dgm:presLayoutVars>
      </dgm:prSet>
      <dgm:spPr/>
    </dgm:pt>
    <dgm:pt modelId="{7CAE25B3-D58F-41E2-AC37-D97BDCC85E56}" type="pres">
      <dgm:prSet presAssocID="{48E286AE-6CDD-41ED-8118-63C217844FE9}" presName="hierChild2" presStyleCnt="0"/>
      <dgm:spPr/>
    </dgm:pt>
    <dgm:pt modelId="{E5A743CC-98D3-4110-B606-E51B748B2E0F}" type="pres">
      <dgm:prSet presAssocID="{CC070100-10EF-4058-9F71-4EEB40D0E8C6}" presName="hierRoot1" presStyleCnt="0"/>
      <dgm:spPr/>
    </dgm:pt>
    <dgm:pt modelId="{B876F008-B195-499F-9343-5A1F91B4E7AB}" type="pres">
      <dgm:prSet presAssocID="{CC070100-10EF-4058-9F71-4EEB40D0E8C6}" presName="composite" presStyleCnt="0"/>
      <dgm:spPr/>
    </dgm:pt>
    <dgm:pt modelId="{991B8617-0BCD-41CD-94C0-711C47A9F10B}" type="pres">
      <dgm:prSet presAssocID="{CC070100-10EF-4058-9F71-4EEB40D0E8C6}" presName="background" presStyleLbl="node0" presStyleIdx="1" presStyleCnt="4"/>
      <dgm:spPr>
        <a:solidFill>
          <a:schemeClr val="accent1">
            <a:lumMod val="50000"/>
          </a:schemeClr>
        </a:solidFill>
        <a:ln>
          <a:solidFill>
            <a:schemeClr val="tx1"/>
          </a:solidFill>
        </a:ln>
      </dgm:spPr>
    </dgm:pt>
    <dgm:pt modelId="{26023839-8375-4200-9082-02EC67F0B831}" type="pres">
      <dgm:prSet presAssocID="{CC070100-10EF-4058-9F71-4EEB40D0E8C6}" presName="text" presStyleLbl="fgAcc0" presStyleIdx="1" presStyleCnt="4" custScaleX="100316" custScaleY="128102">
        <dgm:presLayoutVars>
          <dgm:chPref val="3"/>
        </dgm:presLayoutVars>
      </dgm:prSet>
      <dgm:spPr/>
    </dgm:pt>
    <dgm:pt modelId="{417B79DC-33BC-4051-B071-33C8DEB3FFE2}" type="pres">
      <dgm:prSet presAssocID="{CC070100-10EF-4058-9F71-4EEB40D0E8C6}" presName="hierChild2" presStyleCnt="0"/>
      <dgm:spPr/>
    </dgm:pt>
    <dgm:pt modelId="{92D49304-EBD7-40FE-A925-B1542633C95F}" type="pres">
      <dgm:prSet presAssocID="{4DBDCCF0-EAB4-46B0-B3A4-F6DE8F902AF6}" presName="hierRoot1" presStyleCnt="0"/>
      <dgm:spPr/>
    </dgm:pt>
    <dgm:pt modelId="{6E6ACEF1-C5DC-4FD6-B507-D81905DBEDB2}" type="pres">
      <dgm:prSet presAssocID="{4DBDCCF0-EAB4-46B0-B3A4-F6DE8F902AF6}" presName="composite" presStyleCnt="0"/>
      <dgm:spPr/>
    </dgm:pt>
    <dgm:pt modelId="{FBF28BC0-48A3-4F19-8D08-FF04608D53D1}" type="pres">
      <dgm:prSet presAssocID="{4DBDCCF0-EAB4-46B0-B3A4-F6DE8F902AF6}" presName="background" presStyleLbl="node0" presStyleIdx="2" presStyleCnt="4"/>
      <dgm:spPr>
        <a:solidFill>
          <a:schemeClr val="accent1">
            <a:lumMod val="50000"/>
          </a:schemeClr>
        </a:solidFill>
        <a:ln>
          <a:solidFill>
            <a:schemeClr val="tx1"/>
          </a:solidFill>
        </a:ln>
      </dgm:spPr>
    </dgm:pt>
    <dgm:pt modelId="{6DBF3120-F7B9-459A-BBEA-AE57F957A928}" type="pres">
      <dgm:prSet presAssocID="{4DBDCCF0-EAB4-46B0-B3A4-F6DE8F902AF6}" presName="text" presStyleLbl="fgAcc0" presStyleIdx="2" presStyleCnt="4" custScaleX="100316" custScaleY="128102">
        <dgm:presLayoutVars>
          <dgm:chPref val="3"/>
        </dgm:presLayoutVars>
      </dgm:prSet>
      <dgm:spPr/>
    </dgm:pt>
    <dgm:pt modelId="{6A9E2781-29ED-4249-B9C7-46B6B9EEA7AB}" type="pres">
      <dgm:prSet presAssocID="{4DBDCCF0-EAB4-46B0-B3A4-F6DE8F902AF6}" presName="hierChild2" presStyleCnt="0"/>
      <dgm:spPr/>
    </dgm:pt>
    <dgm:pt modelId="{9D662473-CB8F-40F4-8149-1B051749F877}" type="pres">
      <dgm:prSet presAssocID="{B0181E4A-DC14-44BE-A1EB-4D6663112F07}" presName="hierRoot1" presStyleCnt="0"/>
      <dgm:spPr/>
    </dgm:pt>
    <dgm:pt modelId="{55BBC887-42B3-4150-8B5D-A70380AB7723}" type="pres">
      <dgm:prSet presAssocID="{B0181E4A-DC14-44BE-A1EB-4D6663112F07}" presName="composite" presStyleCnt="0"/>
      <dgm:spPr/>
    </dgm:pt>
    <dgm:pt modelId="{62174C68-43BF-45DF-B1D4-C3AA18A7FDAD}" type="pres">
      <dgm:prSet presAssocID="{B0181E4A-DC14-44BE-A1EB-4D6663112F07}" presName="background" presStyleLbl="node0" presStyleIdx="3" presStyleCnt="4"/>
      <dgm:spPr>
        <a:solidFill>
          <a:schemeClr val="accent1">
            <a:lumMod val="50000"/>
          </a:schemeClr>
        </a:solidFill>
        <a:ln>
          <a:solidFill>
            <a:schemeClr val="tx1"/>
          </a:solidFill>
        </a:ln>
      </dgm:spPr>
    </dgm:pt>
    <dgm:pt modelId="{4003BA08-F5B8-4663-AD6D-AE84A1D43A5C}" type="pres">
      <dgm:prSet presAssocID="{B0181E4A-DC14-44BE-A1EB-4D6663112F07}" presName="text" presStyleLbl="fgAcc0" presStyleIdx="3" presStyleCnt="4" custScaleX="100316" custScaleY="128102">
        <dgm:presLayoutVars>
          <dgm:chPref val="3"/>
        </dgm:presLayoutVars>
      </dgm:prSet>
      <dgm:spPr/>
    </dgm:pt>
    <dgm:pt modelId="{62FB6993-B2EB-4F0C-9EC2-EF766B81D5F9}" type="pres">
      <dgm:prSet presAssocID="{B0181E4A-DC14-44BE-A1EB-4D6663112F07}" presName="hierChild2" presStyleCnt="0"/>
      <dgm:spPr/>
    </dgm:pt>
  </dgm:ptLst>
  <dgm:cxnLst>
    <dgm:cxn modelId="{03A9E420-F303-4B17-ABB5-F900B75D16F0}" type="presOf" srcId="{CE461968-3D9F-4ED3-9402-0D2945AAA80C}" destId="{822CAA6B-BE5D-47B4-941E-C62F1E797997}" srcOrd="0" destOrd="0" presId="urn:microsoft.com/office/officeart/2005/8/layout/hierarchy1"/>
    <dgm:cxn modelId="{885C7435-645C-418E-BC6A-AB552D5D3A1D}" srcId="{CE461968-3D9F-4ED3-9402-0D2945AAA80C}" destId="{48E286AE-6CDD-41ED-8118-63C217844FE9}" srcOrd="0" destOrd="0" parTransId="{BB1B7115-515A-46DB-B525-6129D6D2A737}" sibTransId="{3701872D-A50F-4C63-8D99-51DB22F8254D}"/>
    <dgm:cxn modelId="{F2D27E3E-10A8-44D7-B449-B4FC26A4E9EE}" type="presOf" srcId="{48E286AE-6CDD-41ED-8118-63C217844FE9}" destId="{9418992F-DC5F-4CE0-8398-11DBA28DE9DD}" srcOrd="0" destOrd="0" presId="urn:microsoft.com/office/officeart/2005/8/layout/hierarchy1"/>
    <dgm:cxn modelId="{64D51569-AE83-4E6F-9E7A-9D3444CB7CDF}" type="presOf" srcId="{CC070100-10EF-4058-9F71-4EEB40D0E8C6}" destId="{26023839-8375-4200-9082-02EC67F0B831}" srcOrd="0" destOrd="0" presId="urn:microsoft.com/office/officeart/2005/8/layout/hierarchy1"/>
    <dgm:cxn modelId="{65F8F559-6014-44EA-8930-DFC6615E00F3}" srcId="{CE461968-3D9F-4ED3-9402-0D2945AAA80C}" destId="{4DBDCCF0-EAB4-46B0-B3A4-F6DE8F902AF6}" srcOrd="2" destOrd="0" parTransId="{680C5248-1190-4DCD-81AA-29FB0460BFA5}" sibTransId="{4AE9631E-FEB1-4592-A94C-DB84C94A1453}"/>
    <dgm:cxn modelId="{820BDDA0-2F79-45A8-B17C-506671E6CA7D}" srcId="{CE461968-3D9F-4ED3-9402-0D2945AAA80C}" destId="{B0181E4A-DC14-44BE-A1EB-4D6663112F07}" srcOrd="3" destOrd="0" parTransId="{5F1F8824-A6A5-4E46-8695-9BFFADD63A22}" sibTransId="{D4EC178F-4A69-4967-9018-6C28488B70A7}"/>
    <dgm:cxn modelId="{A332CDD1-241F-4FD5-B62B-4289FBE11893}" srcId="{CE461968-3D9F-4ED3-9402-0D2945AAA80C}" destId="{CC070100-10EF-4058-9F71-4EEB40D0E8C6}" srcOrd="1" destOrd="0" parTransId="{D104D2CE-8653-44B9-848F-2196954318C8}" sibTransId="{2AEA61AD-6B6F-44C3-87AF-266380FDC18C}"/>
    <dgm:cxn modelId="{17450DF0-B971-497A-B8A7-DA9163FFD37D}" type="presOf" srcId="{B0181E4A-DC14-44BE-A1EB-4D6663112F07}" destId="{4003BA08-F5B8-4663-AD6D-AE84A1D43A5C}" srcOrd="0" destOrd="0" presId="urn:microsoft.com/office/officeart/2005/8/layout/hierarchy1"/>
    <dgm:cxn modelId="{455168F3-0761-472C-8B09-FB1C1BD496A7}" type="presOf" srcId="{4DBDCCF0-EAB4-46B0-B3A4-F6DE8F902AF6}" destId="{6DBF3120-F7B9-459A-BBEA-AE57F957A928}" srcOrd="0" destOrd="0" presId="urn:microsoft.com/office/officeart/2005/8/layout/hierarchy1"/>
    <dgm:cxn modelId="{36FC1E46-59C7-4921-9E27-CA19B38A18A5}" type="presParOf" srcId="{822CAA6B-BE5D-47B4-941E-C62F1E797997}" destId="{31EC2EC6-A28C-4A01-8AE1-122AD2B90D0E}" srcOrd="0" destOrd="0" presId="urn:microsoft.com/office/officeart/2005/8/layout/hierarchy1"/>
    <dgm:cxn modelId="{54DC0085-C8D9-4F0F-948D-8836F2FFC891}" type="presParOf" srcId="{31EC2EC6-A28C-4A01-8AE1-122AD2B90D0E}" destId="{B4686CB8-3705-4AFE-9284-06006F75E4DB}" srcOrd="0" destOrd="0" presId="urn:microsoft.com/office/officeart/2005/8/layout/hierarchy1"/>
    <dgm:cxn modelId="{58214420-1BF1-4350-AF65-AE16775FCE3B}" type="presParOf" srcId="{B4686CB8-3705-4AFE-9284-06006F75E4DB}" destId="{F525526A-C10A-4276-B0B7-1C12F6D4A1A9}" srcOrd="0" destOrd="0" presId="urn:microsoft.com/office/officeart/2005/8/layout/hierarchy1"/>
    <dgm:cxn modelId="{FB97D6FD-3434-4E82-82DC-14E8D28FED78}" type="presParOf" srcId="{B4686CB8-3705-4AFE-9284-06006F75E4DB}" destId="{9418992F-DC5F-4CE0-8398-11DBA28DE9DD}" srcOrd="1" destOrd="0" presId="urn:microsoft.com/office/officeart/2005/8/layout/hierarchy1"/>
    <dgm:cxn modelId="{95153F19-EB59-4ABE-B5B1-C85453877AA3}" type="presParOf" srcId="{31EC2EC6-A28C-4A01-8AE1-122AD2B90D0E}" destId="{7CAE25B3-D58F-41E2-AC37-D97BDCC85E56}" srcOrd="1" destOrd="0" presId="urn:microsoft.com/office/officeart/2005/8/layout/hierarchy1"/>
    <dgm:cxn modelId="{092C41DE-D3BE-4258-A917-693458B105B9}" type="presParOf" srcId="{822CAA6B-BE5D-47B4-941E-C62F1E797997}" destId="{E5A743CC-98D3-4110-B606-E51B748B2E0F}" srcOrd="1" destOrd="0" presId="urn:microsoft.com/office/officeart/2005/8/layout/hierarchy1"/>
    <dgm:cxn modelId="{98B1B5D4-9CFA-4625-B146-EEFEE6837F18}" type="presParOf" srcId="{E5A743CC-98D3-4110-B606-E51B748B2E0F}" destId="{B876F008-B195-499F-9343-5A1F91B4E7AB}" srcOrd="0" destOrd="0" presId="urn:microsoft.com/office/officeart/2005/8/layout/hierarchy1"/>
    <dgm:cxn modelId="{EF868791-2C2D-4AE8-897A-BC3FBCE633AA}" type="presParOf" srcId="{B876F008-B195-499F-9343-5A1F91B4E7AB}" destId="{991B8617-0BCD-41CD-94C0-711C47A9F10B}" srcOrd="0" destOrd="0" presId="urn:microsoft.com/office/officeart/2005/8/layout/hierarchy1"/>
    <dgm:cxn modelId="{505034AC-A5B1-44A9-AF2F-691F5087BEAA}" type="presParOf" srcId="{B876F008-B195-499F-9343-5A1F91B4E7AB}" destId="{26023839-8375-4200-9082-02EC67F0B831}" srcOrd="1" destOrd="0" presId="urn:microsoft.com/office/officeart/2005/8/layout/hierarchy1"/>
    <dgm:cxn modelId="{47C35B99-A771-44C7-8111-70614589E59D}" type="presParOf" srcId="{E5A743CC-98D3-4110-B606-E51B748B2E0F}" destId="{417B79DC-33BC-4051-B071-33C8DEB3FFE2}" srcOrd="1" destOrd="0" presId="urn:microsoft.com/office/officeart/2005/8/layout/hierarchy1"/>
    <dgm:cxn modelId="{77A1F25A-AB72-4538-96EC-CAFB7D8DA497}" type="presParOf" srcId="{822CAA6B-BE5D-47B4-941E-C62F1E797997}" destId="{92D49304-EBD7-40FE-A925-B1542633C95F}" srcOrd="2" destOrd="0" presId="urn:microsoft.com/office/officeart/2005/8/layout/hierarchy1"/>
    <dgm:cxn modelId="{2F47D45B-B05E-49E6-B6AD-5BA33CA1004E}" type="presParOf" srcId="{92D49304-EBD7-40FE-A925-B1542633C95F}" destId="{6E6ACEF1-C5DC-4FD6-B507-D81905DBEDB2}" srcOrd="0" destOrd="0" presId="urn:microsoft.com/office/officeart/2005/8/layout/hierarchy1"/>
    <dgm:cxn modelId="{511D24EA-5871-4990-9005-8E8BCA3793EA}" type="presParOf" srcId="{6E6ACEF1-C5DC-4FD6-B507-D81905DBEDB2}" destId="{FBF28BC0-48A3-4F19-8D08-FF04608D53D1}" srcOrd="0" destOrd="0" presId="urn:microsoft.com/office/officeart/2005/8/layout/hierarchy1"/>
    <dgm:cxn modelId="{E0C79D90-C298-4A26-BC29-5384E64F657F}" type="presParOf" srcId="{6E6ACEF1-C5DC-4FD6-B507-D81905DBEDB2}" destId="{6DBF3120-F7B9-459A-BBEA-AE57F957A928}" srcOrd="1" destOrd="0" presId="urn:microsoft.com/office/officeart/2005/8/layout/hierarchy1"/>
    <dgm:cxn modelId="{5D6A43F2-DE92-4E51-A725-624AEDB2A95A}" type="presParOf" srcId="{92D49304-EBD7-40FE-A925-B1542633C95F}" destId="{6A9E2781-29ED-4249-B9C7-46B6B9EEA7AB}" srcOrd="1" destOrd="0" presId="urn:microsoft.com/office/officeart/2005/8/layout/hierarchy1"/>
    <dgm:cxn modelId="{FBDEA271-1C6D-4228-BC0D-805AFC97D0B9}" type="presParOf" srcId="{822CAA6B-BE5D-47B4-941E-C62F1E797997}" destId="{9D662473-CB8F-40F4-8149-1B051749F877}" srcOrd="3" destOrd="0" presId="urn:microsoft.com/office/officeart/2005/8/layout/hierarchy1"/>
    <dgm:cxn modelId="{B76DDA76-929C-4B7C-8787-84FAFAB9D843}" type="presParOf" srcId="{9D662473-CB8F-40F4-8149-1B051749F877}" destId="{55BBC887-42B3-4150-8B5D-A70380AB7723}" srcOrd="0" destOrd="0" presId="urn:microsoft.com/office/officeart/2005/8/layout/hierarchy1"/>
    <dgm:cxn modelId="{9986DE28-D4A9-436B-973E-6734BBFC64D0}" type="presParOf" srcId="{55BBC887-42B3-4150-8B5D-A70380AB7723}" destId="{62174C68-43BF-45DF-B1D4-C3AA18A7FDAD}" srcOrd="0" destOrd="0" presId="urn:microsoft.com/office/officeart/2005/8/layout/hierarchy1"/>
    <dgm:cxn modelId="{59D29951-4B33-4E7D-B93B-A3CDB348A032}" type="presParOf" srcId="{55BBC887-42B3-4150-8B5D-A70380AB7723}" destId="{4003BA08-F5B8-4663-AD6D-AE84A1D43A5C}" srcOrd="1" destOrd="0" presId="urn:microsoft.com/office/officeart/2005/8/layout/hierarchy1"/>
    <dgm:cxn modelId="{85009C57-9A7C-49D1-9E5B-AD6FDB860FFF}" type="presParOf" srcId="{9D662473-CB8F-40F4-8149-1B051749F877}" destId="{62FB6993-B2EB-4F0C-9EC2-EF766B81D5F9}" srcOrd="1" destOrd="0" presId="urn:microsoft.com/office/officeart/2005/8/layout/hierarchy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25526A-C10A-4276-B0B7-1C12F6D4A1A9}">
      <dsp:nvSpPr>
        <dsp:cNvPr id="0" name=""/>
        <dsp:cNvSpPr/>
      </dsp:nvSpPr>
      <dsp:spPr>
        <a:xfrm>
          <a:off x="3165" y="526723"/>
          <a:ext cx="2248471" cy="2110006"/>
        </a:xfrm>
        <a:prstGeom prst="roundRect">
          <a:avLst>
            <a:gd name="adj" fmla="val 10000"/>
          </a:avLst>
        </a:prstGeom>
        <a:solidFill>
          <a:schemeClr val="accent1">
            <a:lumMod val="50000"/>
          </a:schemeClr>
        </a:solidFill>
        <a:ln>
          <a:solidFill>
            <a:schemeClr val="tx1"/>
          </a:solidFill>
        </a:ln>
        <a:effectLst>
          <a:outerShdw blurRad="38100" dist="254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9418992F-DC5F-4CE0-8398-11DBA28DE9DD}">
      <dsp:nvSpPr>
        <dsp:cNvPr id="0" name=""/>
        <dsp:cNvSpPr/>
      </dsp:nvSpPr>
      <dsp:spPr>
        <a:xfrm>
          <a:off x="256663" y="767546"/>
          <a:ext cx="2248471" cy="2110006"/>
        </a:xfrm>
        <a:prstGeom prst="roundRect">
          <a:avLst>
            <a:gd name="adj" fmla="val 10000"/>
          </a:avLst>
        </a:prstGeom>
        <a:solidFill>
          <a:schemeClr val="bg1"/>
        </a:solidFill>
        <a:ln w="9525" cap="rnd" cmpd="sng" algn="ctr">
          <a:solidFill>
            <a:schemeClr val="tx1"/>
          </a:solidFill>
          <a:prstDash val="solid"/>
        </a:ln>
        <a:effectLst>
          <a:outerShdw blurRad="38100" dist="25400" dir="5400000" rotWithShape="0">
            <a:srgbClr val="000000">
              <a:alpha val="45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Employees may contribute accrued vacation leave or earned compensatory time to benefit another State employee in the same agency who has requested MLD.  Sick leave cannot be donated.</a:t>
          </a:r>
        </a:p>
      </dsp:txBody>
      <dsp:txXfrm>
        <a:off x="318463" y="829346"/>
        <a:ext cx="2124871" cy="1986406"/>
      </dsp:txXfrm>
    </dsp:sp>
    <dsp:sp modelId="{991B8617-0BCD-41CD-94C0-711C47A9F10B}">
      <dsp:nvSpPr>
        <dsp:cNvPr id="0" name=""/>
        <dsp:cNvSpPr/>
      </dsp:nvSpPr>
      <dsp:spPr>
        <a:xfrm>
          <a:off x="2758632" y="526723"/>
          <a:ext cx="2288693" cy="1855867"/>
        </a:xfrm>
        <a:prstGeom prst="roundRect">
          <a:avLst>
            <a:gd name="adj" fmla="val 10000"/>
          </a:avLst>
        </a:prstGeom>
        <a:solidFill>
          <a:schemeClr val="accent1">
            <a:lumMod val="50000"/>
          </a:schemeClr>
        </a:solidFill>
        <a:ln>
          <a:solidFill>
            <a:schemeClr val="tx1"/>
          </a:solidFill>
        </a:ln>
        <a:effectLst>
          <a:outerShdw blurRad="38100" dist="254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26023839-8375-4200-9082-02EC67F0B831}">
      <dsp:nvSpPr>
        <dsp:cNvPr id="0" name=""/>
        <dsp:cNvSpPr/>
      </dsp:nvSpPr>
      <dsp:spPr>
        <a:xfrm>
          <a:off x="3012131" y="767546"/>
          <a:ext cx="2288693" cy="1855867"/>
        </a:xfrm>
        <a:prstGeom prst="roundRect">
          <a:avLst>
            <a:gd name="adj" fmla="val 10000"/>
          </a:avLst>
        </a:prstGeom>
        <a:solidFill>
          <a:schemeClr val="bg1"/>
        </a:solidFill>
        <a:ln w="9525" cap="rnd" cmpd="sng" algn="ctr">
          <a:solidFill>
            <a:schemeClr val="tx1"/>
          </a:solidFill>
          <a:prstDash val="solid"/>
        </a:ln>
        <a:effectLst>
          <a:outerShdw blurRad="38100" dist="25400" dir="5400000" rotWithShape="0">
            <a:srgbClr val="000000">
              <a:alpha val="45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Vacation leave and earned compensatory time shall be donated in no less than 4-hour increments.</a:t>
          </a:r>
        </a:p>
      </dsp:txBody>
      <dsp:txXfrm>
        <a:off x="3066487" y="821902"/>
        <a:ext cx="2179981" cy="1747155"/>
      </dsp:txXfrm>
    </dsp:sp>
    <dsp:sp modelId="{FBF28BC0-48A3-4F19-8D08-FF04608D53D1}">
      <dsp:nvSpPr>
        <dsp:cNvPr id="0" name=""/>
        <dsp:cNvSpPr/>
      </dsp:nvSpPr>
      <dsp:spPr>
        <a:xfrm>
          <a:off x="5554322" y="526723"/>
          <a:ext cx="2288693" cy="1855867"/>
        </a:xfrm>
        <a:prstGeom prst="roundRect">
          <a:avLst>
            <a:gd name="adj" fmla="val 10000"/>
          </a:avLst>
        </a:prstGeom>
        <a:solidFill>
          <a:schemeClr val="accent1">
            <a:lumMod val="50000"/>
          </a:schemeClr>
        </a:solidFill>
        <a:ln>
          <a:solidFill>
            <a:schemeClr val="tx1"/>
          </a:solidFill>
        </a:ln>
        <a:effectLst>
          <a:outerShdw blurRad="38100" dist="254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6DBF3120-F7B9-459A-BBEA-AE57F957A928}">
      <dsp:nvSpPr>
        <dsp:cNvPr id="0" name=""/>
        <dsp:cNvSpPr/>
      </dsp:nvSpPr>
      <dsp:spPr>
        <a:xfrm>
          <a:off x="5807821" y="767546"/>
          <a:ext cx="2288693" cy="1855867"/>
        </a:xfrm>
        <a:prstGeom prst="roundRect">
          <a:avLst>
            <a:gd name="adj" fmla="val 10000"/>
          </a:avLst>
        </a:prstGeom>
        <a:solidFill>
          <a:schemeClr val="bg1"/>
        </a:solidFill>
        <a:ln w="9525" cap="rnd" cmpd="sng" algn="ctr">
          <a:solidFill>
            <a:schemeClr val="tx1"/>
          </a:solidFill>
          <a:prstDash val="solid"/>
        </a:ln>
        <a:effectLst>
          <a:outerShdw blurRad="38100" dist="25400" dir="5400000" rotWithShape="0">
            <a:srgbClr val="000000">
              <a:alpha val="45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The contributing employee needs to identify the specific amount of time donated and the name of the recipient of the donated time on the appropriate forms for that purpose.  </a:t>
          </a:r>
        </a:p>
      </dsp:txBody>
      <dsp:txXfrm>
        <a:off x="5862177" y="821902"/>
        <a:ext cx="2179981" cy="1747155"/>
      </dsp:txXfrm>
    </dsp:sp>
    <dsp:sp modelId="{62174C68-43BF-45DF-B1D4-C3AA18A7FDAD}">
      <dsp:nvSpPr>
        <dsp:cNvPr id="0" name=""/>
        <dsp:cNvSpPr/>
      </dsp:nvSpPr>
      <dsp:spPr>
        <a:xfrm>
          <a:off x="8350012" y="526723"/>
          <a:ext cx="2288693" cy="1855867"/>
        </a:xfrm>
        <a:prstGeom prst="roundRect">
          <a:avLst>
            <a:gd name="adj" fmla="val 10000"/>
          </a:avLst>
        </a:prstGeom>
        <a:solidFill>
          <a:schemeClr val="accent1">
            <a:lumMod val="50000"/>
          </a:schemeClr>
        </a:solidFill>
        <a:ln>
          <a:solidFill>
            <a:schemeClr val="tx1"/>
          </a:solidFill>
        </a:ln>
        <a:effectLst>
          <a:outerShdw blurRad="38100" dist="254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4003BA08-F5B8-4663-AD6D-AE84A1D43A5C}">
      <dsp:nvSpPr>
        <dsp:cNvPr id="0" name=""/>
        <dsp:cNvSpPr/>
      </dsp:nvSpPr>
      <dsp:spPr>
        <a:xfrm>
          <a:off x="8603511" y="767546"/>
          <a:ext cx="2288693" cy="1855867"/>
        </a:xfrm>
        <a:prstGeom prst="roundRect">
          <a:avLst>
            <a:gd name="adj" fmla="val 10000"/>
          </a:avLst>
        </a:prstGeom>
        <a:solidFill>
          <a:schemeClr val="bg1"/>
        </a:solidFill>
        <a:ln w="9525" cap="rnd" cmpd="sng" algn="ctr">
          <a:solidFill>
            <a:schemeClr val="tx1"/>
          </a:solidFill>
          <a:prstDash val="solid"/>
        </a:ln>
        <a:effectLst>
          <a:outerShdw blurRad="38100" dist="25400" dir="5400000" rotWithShape="0">
            <a:srgbClr val="000000">
              <a:alpha val="45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Vacation leave and comp time donated and transferred to another State employee pursuant to this provision shall be irrevocably credited to the recipient’s MLD account.</a:t>
          </a:r>
        </a:p>
      </dsp:txBody>
      <dsp:txXfrm>
        <a:off x="8657867" y="821902"/>
        <a:ext cx="2179981" cy="174715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25526A-C10A-4276-B0B7-1C12F6D4A1A9}">
      <dsp:nvSpPr>
        <dsp:cNvPr id="0" name=""/>
        <dsp:cNvSpPr/>
      </dsp:nvSpPr>
      <dsp:spPr>
        <a:xfrm>
          <a:off x="256" y="657092"/>
          <a:ext cx="2281488" cy="1850025"/>
        </a:xfrm>
        <a:prstGeom prst="roundRect">
          <a:avLst>
            <a:gd name="adj" fmla="val 10000"/>
          </a:avLst>
        </a:prstGeom>
        <a:solidFill>
          <a:schemeClr val="accent1">
            <a:lumMod val="50000"/>
          </a:schemeClr>
        </a:solidFill>
        <a:ln>
          <a:solidFill>
            <a:schemeClr val="tx1"/>
          </a:solidFill>
        </a:ln>
        <a:effectLst>
          <a:outerShdw blurRad="38100" dist="254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9418992F-DC5F-4CE0-8398-11DBA28DE9DD}">
      <dsp:nvSpPr>
        <dsp:cNvPr id="0" name=""/>
        <dsp:cNvSpPr/>
      </dsp:nvSpPr>
      <dsp:spPr>
        <a:xfrm>
          <a:off x="252956" y="897158"/>
          <a:ext cx="2281488" cy="1850025"/>
        </a:xfrm>
        <a:prstGeom prst="roundRect">
          <a:avLst>
            <a:gd name="adj" fmla="val 10000"/>
          </a:avLst>
        </a:prstGeom>
        <a:solidFill>
          <a:schemeClr val="bg1"/>
        </a:solidFill>
        <a:ln w="9525" cap="rnd" cmpd="sng" algn="ctr">
          <a:solidFill>
            <a:schemeClr val="tx1"/>
          </a:solidFill>
          <a:prstDash val="solid"/>
        </a:ln>
        <a:effectLst>
          <a:outerShdw blurRad="38100" dist="25400" dir="5400000" rotWithShape="0">
            <a:srgbClr val="000000">
              <a:alpha val="45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Vacation leave and comp time transferred shall be converted to a dollar value than converted to hours based on the recipient’s hourly rate.</a:t>
          </a:r>
        </a:p>
      </dsp:txBody>
      <dsp:txXfrm>
        <a:off x="307141" y="951343"/>
        <a:ext cx="2173118" cy="1741655"/>
      </dsp:txXfrm>
    </dsp:sp>
    <dsp:sp modelId="{991B8617-0BCD-41CD-94C0-711C47A9F10B}">
      <dsp:nvSpPr>
        <dsp:cNvPr id="0" name=""/>
        <dsp:cNvSpPr/>
      </dsp:nvSpPr>
      <dsp:spPr>
        <a:xfrm>
          <a:off x="2787145" y="657092"/>
          <a:ext cx="2281488" cy="1850025"/>
        </a:xfrm>
        <a:prstGeom prst="roundRect">
          <a:avLst>
            <a:gd name="adj" fmla="val 10000"/>
          </a:avLst>
        </a:prstGeom>
        <a:solidFill>
          <a:schemeClr val="accent1">
            <a:lumMod val="50000"/>
          </a:schemeClr>
        </a:solidFill>
        <a:ln>
          <a:solidFill>
            <a:schemeClr val="tx1"/>
          </a:solidFill>
        </a:ln>
        <a:effectLst>
          <a:outerShdw blurRad="38100" dist="254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26023839-8375-4200-9082-02EC67F0B831}">
      <dsp:nvSpPr>
        <dsp:cNvPr id="0" name=""/>
        <dsp:cNvSpPr/>
      </dsp:nvSpPr>
      <dsp:spPr>
        <a:xfrm>
          <a:off x="3039846" y="897158"/>
          <a:ext cx="2281488" cy="1850025"/>
        </a:xfrm>
        <a:prstGeom prst="roundRect">
          <a:avLst>
            <a:gd name="adj" fmla="val 10000"/>
          </a:avLst>
        </a:prstGeom>
        <a:solidFill>
          <a:schemeClr val="bg1"/>
        </a:solidFill>
        <a:ln w="9525" cap="rnd" cmpd="sng" algn="ctr">
          <a:solidFill>
            <a:schemeClr val="tx1"/>
          </a:solidFill>
          <a:prstDash val="solid"/>
        </a:ln>
        <a:effectLst>
          <a:outerShdw blurRad="38100" dist="25400" dir="5400000" rotWithShape="0">
            <a:srgbClr val="000000">
              <a:alpha val="45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No more than an equivalent of 480 hours of MLD may be received by an employee during a 12-month period.</a:t>
          </a:r>
        </a:p>
      </dsp:txBody>
      <dsp:txXfrm>
        <a:off x="3094031" y="951343"/>
        <a:ext cx="2173118" cy="1741655"/>
      </dsp:txXfrm>
    </dsp:sp>
    <dsp:sp modelId="{FBF28BC0-48A3-4F19-8D08-FF04608D53D1}">
      <dsp:nvSpPr>
        <dsp:cNvPr id="0" name=""/>
        <dsp:cNvSpPr/>
      </dsp:nvSpPr>
      <dsp:spPr>
        <a:xfrm>
          <a:off x="5574035" y="657092"/>
          <a:ext cx="2281488" cy="1850025"/>
        </a:xfrm>
        <a:prstGeom prst="roundRect">
          <a:avLst>
            <a:gd name="adj" fmla="val 10000"/>
          </a:avLst>
        </a:prstGeom>
        <a:solidFill>
          <a:schemeClr val="accent1">
            <a:lumMod val="50000"/>
          </a:schemeClr>
        </a:solidFill>
        <a:ln>
          <a:solidFill>
            <a:schemeClr val="tx1"/>
          </a:solidFill>
        </a:ln>
        <a:effectLst>
          <a:outerShdw blurRad="38100" dist="254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6DBF3120-F7B9-459A-BBEA-AE57F957A928}">
      <dsp:nvSpPr>
        <dsp:cNvPr id="0" name=""/>
        <dsp:cNvSpPr/>
      </dsp:nvSpPr>
      <dsp:spPr>
        <a:xfrm>
          <a:off x="5826735" y="897158"/>
          <a:ext cx="2281488" cy="1850025"/>
        </a:xfrm>
        <a:prstGeom prst="roundRect">
          <a:avLst>
            <a:gd name="adj" fmla="val 10000"/>
          </a:avLst>
        </a:prstGeom>
        <a:solidFill>
          <a:schemeClr val="bg1"/>
        </a:solidFill>
        <a:ln w="9525" cap="rnd" cmpd="sng" algn="ctr">
          <a:solidFill>
            <a:schemeClr val="tx1"/>
          </a:solidFill>
          <a:prstDash val="solid"/>
        </a:ln>
        <a:effectLst>
          <a:outerShdw blurRad="38100" dist="25400" dir="5400000" rotWithShape="0">
            <a:srgbClr val="000000">
              <a:alpha val="45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No more hours than required during the approved FML period should be received.  </a:t>
          </a:r>
        </a:p>
      </dsp:txBody>
      <dsp:txXfrm>
        <a:off x="5880920" y="951343"/>
        <a:ext cx="2173118" cy="1741655"/>
      </dsp:txXfrm>
    </dsp:sp>
    <dsp:sp modelId="{62174C68-43BF-45DF-B1D4-C3AA18A7FDAD}">
      <dsp:nvSpPr>
        <dsp:cNvPr id="0" name=""/>
        <dsp:cNvSpPr/>
      </dsp:nvSpPr>
      <dsp:spPr>
        <a:xfrm>
          <a:off x="8360924" y="657092"/>
          <a:ext cx="2281488" cy="1850025"/>
        </a:xfrm>
        <a:prstGeom prst="roundRect">
          <a:avLst>
            <a:gd name="adj" fmla="val 10000"/>
          </a:avLst>
        </a:prstGeom>
        <a:solidFill>
          <a:schemeClr val="accent1">
            <a:lumMod val="50000"/>
          </a:schemeClr>
        </a:solidFill>
        <a:ln>
          <a:solidFill>
            <a:schemeClr val="tx1"/>
          </a:solidFill>
        </a:ln>
        <a:effectLst>
          <a:outerShdw blurRad="38100" dist="254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4003BA08-F5B8-4663-AD6D-AE84A1D43A5C}">
      <dsp:nvSpPr>
        <dsp:cNvPr id="0" name=""/>
        <dsp:cNvSpPr/>
      </dsp:nvSpPr>
      <dsp:spPr>
        <a:xfrm>
          <a:off x="8613624" y="897158"/>
          <a:ext cx="2281488" cy="1850025"/>
        </a:xfrm>
        <a:prstGeom prst="roundRect">
          <a:avLst>
            <a:gd name="adj" fmla="val 10000"/>
          </a:avLst>
        </a:prstGeom>
        <a:solidFill>
          <a:schemeClr val="bg1"/>
        </a:solidFill>
        <a:ln w="9525" cap="rnd" cmpd="sng" algn="ctr">
          <a:solidFill>
            <a:schemeClr val="tx1"/>
          </a:solidFill>
          <a:prstDash val="solid"/>
        </a:ln>
        <a:effectLst>
          <a:outerShdw blurRad="38100" dist="25400" dir="5400000" rotWithShape="0">
            <a:srgbClr val="000000">
              <a:alpha val="45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The agency shall transfer donated leave to the recipient’s account from the donor’s accruals in chronological order based on the date the form was received and on an as needed basis.</a:t>
          </a:r>
        </a:p>
      </dsp:txBody>
      <dsp:txXfrm>
        <a:off x="8667809" y="951343"/>
        <a:ext cx="2173118" cy="174165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8/11/2026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8/11/2026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8/11/2026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8/11/2026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8/11/2026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8/11/2026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8/11/2026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8/11/2026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8/11/2026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8/11/2026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8/11/2026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8/11/2026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8/11/2026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8/11/2026</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8/11/2026</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8/11/2026</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8/11/2026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8/11/2026</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das.nebraska.gov/emprel/leave.html"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3.png"/><Relationship Id="rId7" Type="http://schemas.openxmlformats.org/officeDocument/2006/relationships/diagramLayout" Target="../diagrams/layout1.xml"/><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diagramData" Target="../diagrams/data1.xml"/><Relationship Id="rId5" Type="http://schemas.openxmlformats.org/officeDocument/2006/relationships/image" Target="../media/image5.png"/><Relationship Id="rId10" Type="http://schemas.microsoft.com/office/2007/relationships/diagramDrawing" Target="../diagrams/drawing1.xml"/><Relationship Id="rId4" Type="http://schemas.openxmlformats.org/officeDocument/2006/relationships/image" Target="../media/image4.png"/><Relationship Id="rId9" Type="http://schemas.openxmlformats.org/officeDocument/2006/relationships/diagramColors" Target="../diagrams/colors1.xml"/></Relationships>
</file>

<file path=ppt/slides/_rels/slide6.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image" Target="../media/image3.png"/><Relationship Id="rId7" Type="http://schemas.openxmlformats.org/officeDocument/2006/relationships/diagramLayout" Target="../diagrams/layout2.xml"/><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diagramData" Target="../diagrams/data2.xml"/><Relationship Id="rId5" Type="http://schemas.openxmlformats.org/officeDocument/2006/relationships/image" Target="../media/image5.png"/><Relationship Id="rId10" Type="http://schemas.microsoft.com/office/2007/relationships/diagramDrawing" Target="../diagrams/drawing2.xml"/><Relationship Id="rId4" Type="http://schemas.openxmlformats.org/officeDocument/2006/relationships/image" Target="../media/image4.png"/><Relationship Id="rId9" Type="http://schemas.openxmlformats.org/officeDocument/2006/relationships/diagramColors" Target="../diagrams/colors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7000"/>
                <a:hueMod val="88000"/>
                <a:satMod val="130000"/>
                <a:lumMod val="124000"/>
              </a:schemeClr>
            </a:gs>
            <a:gs pos="100000">
              <a:schemeClr val="bg2">
                <a:tint val="96000"/>
                <a:shade val="88000"/>
                <a:hueMod val="108000"/>
                <a:satMod val="164000"/>
                <a:lumMod val="76000"/>
              </a:schemeClr>
            </a:gs>
          </a:gsLst>
          <a:path path="circle">
            <a:fillToRect l="45000" t="65000" r="125000" b="100000"/>
          </a:path>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28D0172-F2E0-4763-9C35-F022664959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
            <a:ext cx="12191695" cy="4730744"/>
          </a:xfrm>
          <a:prstGeom prst="rect">
            <a:avLst/>
          </a:pr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16">
            <a:extLst>
              <a:ext uri="{FF2B5EF4-FFF2-40B4-BE49-F238E27FC236}">
                <a16:creationId xmlns:a16="http://schemas.microsoft.com/office/drawing/2014/main" id="{9F2851FB-E841-4509-8A6D-A416376EA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3753695"/>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tx1">
              <a:alpha val="20000"/>
            </a:schemeClr>
          </a:solidFill>
          <a:ln>
            <a:noFill/>
          </a:ln>
        </p:spPr>
        <p:txBody>
          <a:bodyPr rtlCol="0" anchor="ctr"/>
          <a:lstStyle/>
          <a:p>
            <a:pPr algn="ctr"/>
            <a:endParaRPr lang="en-US" dirty="0">
              <a:solidFill>
                <a:schemeClr val="tx1"/>
              </a:solidFill>
            </a:endParaRPr>
          </a:p>
        </p:txBody>
      </p:sp>
      <p:sp useBgFill="1">
        <p:nvSpPr>
          <p:cNvPr id="12" name="Freeform: Shape 11">
            <a:extLst>
              <a:ext uri="{FF2B5EF4-FFF2-40B4-BE49-F238E27FC236}">
                <a16:creationId xmlns:a16="http://schemas.microsoft.com/office/drawing/2014/main" id="{DF6FB2B2-CE21-407F-B22E-302DADC2C3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55533"/>
            <a:ext cx="12192000" cy="2802467"/>
          </a:xfrm>
          <a:custGeom>
            <a:avLst/>
            <a:gdLst>
              <a:gd name="connsiteX0" fmla="*/ 1 w 12192000"/>
              <a:gd name="connsiteY0" fmla="*/ 0 h 2802467"/>
              <a:gd name="connsiteX1" fmla="*/ 71932 w 12192000"/>
              <a:gd name="connsiteY1" fmla="*/ 12261 h 2802467"/>
              <a:gd name="connsiteX2" fmla="*/ 282848 w 12192000"/>
              <a:gd name="connsiteY2" fmla="*/ 48342 h 2802467"/>
              <a:gd name="connsiteX3" fmla="*/ 436464 w 12192000"/>
              <a:gd name="connsiteY3" fmla="*/ 73565 h 2802467"/>
              <a:gd name="connsiteX4" fmla="*/ 619339 w 12192000"/>
              <a:gd name="connsiteY4" fmla="*/ 100188 h 2802467"/>
              <a:gd name="connsiteX5" fmla="*/ 836351 w 12192000"/>
              <a:gd name="connsiteY5" fmla="*/ 132066 h 2802467"/>
              <a:gd name="connsiteX6" fmla="*/ 1076528 w 12192000"/>
              <a:gd name="connsiteY6" fmla="*/ 165696 h 2802467"/>
              <a:gd name="connsiteX7" fmla="*/ 1347183 w 12192000"/>
              <a:gd name="connsiteY7" fmla="*/ 201077 h 2802467"/>
              <a:gd name="connsiteX8" fmla="*/ 1642223 w 12192000"/>
              <a:gd name="connsiteY8" fmla="*/ 238560 h 2802467"/>
              <a:gd name="connsiteX9" fmla="*/ 1962864 w 12192000"/>
              <a:gd name="connsiteY9" fmla="*/ 276043 h 2802467"/>
              <a:gd name="connsiteX10" fmla="*/ 2304232 w 12192000"/>
              <a:gd name="connsiteY10" fmla="*/ 314226 h 2802467"/>
              <a:gd name="connsiteX11" fmla="*/ 2672421 w 12192000"/>
              <a:gd name="connsiteY11" fmla="*/ 349608 h 2802467"/>
              <a:gd name="connsiteX12" fmla="*/ 3057678 w 12192000"/>
              <a:gd name="connsiteY12" fmla="*/ 383587 h 2802467"/>
              <a:gd name="connsiteX13" fmla="*/ 3464881 w 12192000"/>
              <a:gd name="connsiteY13" fmla="*/ 414415 h 2802467"/>
              <a:gd name="connsiteX14" fmla="*/ 3889152 w 12192000"/>
              <a:gd name="connsiteY14" fmla="*/ 443840 h 2802467"/>
              <a:gd name="connsiteX15" fmla="*/ 4331710 w 12192000"/>
              <a:gd name="connsiteY15" fmla="*/ 471515 h 2802467"/>
              <a:gd name="connsiteX16" fmla="*/ 4558476 w 12192000"/>
              <a:gd name="connsiteY16" fmla="*/ 481323 h 2802467"/>
              <a:gd name="connsiteX17" fmla="*/ 4790118 w 12192000"/>
              <a:gd name="connsiteY17" fmla="*/ 492183 h 2802467"/>
              <a:gd name="connsiteX18" fmla="*/ 5025418 w 12192000"/>
              <a:gd name="connsiteY18" fmla="*/ 502342 h 2802467"/>
              <a:gd name="connsiteX19" fmla="*/ 5261937 w 12192000"/>
              <a:gd name="connsiteY19" fmla="*/ 508998 h 2802467"/>
              <a:gd name="connsiteX20" fmla="*/ 5503332 w 12192000"/>
              <a:gd name="connsiteY20" fmla="*/ 514953 h 2802467"/>
              <a:gd name="connsiteX21" fmla="*/ 5747166 w 12192000"/>
              <a:gd name="connsiteY21" fmla="*/ 521259 h 2802467"/>
              <a:gd name="connsiteX22" fmla="*/ 5995877 w 12192000"/>
              <a:gd name="connsiteY22" fmla="*/ 525462 h 2802467"/>
              <a:gd name="connsiteX23" fmla="*/ 6247026 w 12192000"/>
              <a:gd name="connsiteY23" fmla="*/ 525462 h 2802467"/>
              <a:gd name="connsiteX24" fmla="*/ 6500613 w 12192000"/>
              <a:gd name="connsiteY24" fmla="*/ 527564 h 2802467"/>
              <a:gd name="connsiteX25" fmla="*/ 6756639 w 12192000"/>
              <a:gd name="connsiteY25" fmla="*/ 525462 h 2802467"/>
              <a:gd name="connsiteX26" fmla="*/ 7016322 w 12192000"/>
              <a:gd name="connsiteY26" fmla="*/ 521259 h 2802467"/>
              <a:gd name="connsiteX27" fmla="*/ 7276005 w 12192000"/>
              <a:gd name="connsiteY27" fmla="*/ 517405 h 2802467"/>
              <a:gd name="connsiteX28" fmla="*/ 7539345 w 12192000"/>
              <a:gd name="connsiteY28" fmla="*/ 508998 h 2802467"/>
              <a:gd name="connsiteX29" fmla="*/ 7805124 w 12192000"/>
              <a:gd name="connsiteY29" fmla="*/ 500240 h 2802467"/>
              <a:gd name="connsiteX30" fmla="*/ 8070903 w 12192000"/>
              <a:gd name="connsiteY30" fmla="*/ 490081 h 2802467"/>
              <a:gd name="connsiteX31" fmla="*/ 8339121 w 12192000"/>
              <a:gd name="connsiteY31" fmla="*/ 475719 h 2802467"/>
              <a:gd name="connsiteX32" fmla="*/ 8609776 w 12192000"/>
              <a:gd name="connsiteY32" fmla="*/ 458553 h 2802467"/>
              <a:gd name="connsiteX33" fmla="*/ 8881651 w 12192000"/>
              <a:gd name="connsiteY33" fmla="*/ 442089 h 2802467"/>
              <a:gd name="connsiteX34" fmla="*/ 9153526 w 12192000"/>
              <a:gd name="connsiteY34" fmla="*/ 421070 h 2802467"/>
              <a:gd name="connsiteX35" fmla="*/ 9429058 w 12192000"/>
              <a:gd name="connsiteY35" fmla="*/ 395848 h 2802467"/>
              <a:gd name="connsiteX36" fmla="*/ 9700933 w 12192000"/>
              <a:gd name="connsiteY36" fmla="*/ 370626 h 2802467"/>
              <a:gd name="connsiteX37" fmla="*/ 9977684 w 12192000"/>
              <a:gd name="connsiteY37" fmla="*/ 341550 h 2802467"/>
              <a:gd name="connsiteX38" fmla="*/ 10255655 w 12192000"/>
              <a:gd name="connsiteY38" fmla="*/ 309672 h 2802467"/>
              <a:gd name="connsiteX39" fmla="*/ 10529968 w 12192000"/>
              <a:gd name="connsiteY39" fmla="*/ 276043 h 2802467"/>
              <a:gd name="connsiteX40" fmla="*/ 10807939 w 12192000"/>
              <a:gd name="connsiteY40" fmla="*/ 236808 h 2802467"/>
              <a:gd name="connsiteX41" fmla="*/ 11084690 w 12192000"/>
              <a:gd name="connsiteY41" fmla="*/ 194771 h 2802467"/>
              <a:gd name="connsiteX42" fmla="*/ 11362661 w 12192000"/>
              <a:gd name="connsiteY42" fmla="*/ 153085 h 2802467"/>
              <a:gd name="connsiteX43" fmla="*/ 11639412 w 12192000"/>
              <a:gd name="connsiteY43" fmla="*/ 104392 h 2802467"/>
              <a:gd name="connsiteX44" fmla="*/ 11914945 w 12192000"/>
              <a:gd name="connsiteY44" fmla="*/ 54648 h 2802467"/>
              <a:gd name="connsiteX45" fmla="*/ 12191696 w 12192000"/>
              <a:gd name="connsiteY45" fmla="*/ 2452 h 2802467"/>
              <a:gd name="connsiteX46" fmla="*/ 12191696 w 12192000"/>
              <a:gd name="connsiteY46" fmla="*/ 2236410 h 2802467"/>
              <a:gd name="connsiteX47" fmla="*/ 12192000 w 12192000"/>
              <a:gd name="connsiteY47" fmla="*/ 2236410 h 2802467"/>
              <a:gd name="connsiteX48" fmla="*/ 12192000 w 12192000"/>
              <a:gd name="connsiteY48" fmla="*/ 2802467 h 2802467"/>
              <a:gd name="connsiteX49" fmla="*/ 12191696 w 12192000"/>
              <a:gd name="connsiteY49" fmla="*/ 2802467 h 2802467"/>
              <a:gd name="connsiteX50" fmla="*/ 0 w 12192000"/>
              <a:gd name="connsiteY50" fmla="*/ 2802467 h 2802467"/>
              <a:gd name="connsiteX51" fmla="*/ 0 w 12192000"/>
              <a:gd name="connsiteY51" fmla="*/ 2236410 h 2802467"/>
              <a:gd name="connsiteX52" fmla="*/ 1 w 12192000"/>
              <a:gd name="connsiteY52" fmla="*/ 2236410 h 2802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192000" h="2802467">
                <a:moveTo>
                  <a:pt x="1" y="0"/>
                </a:moveTo>
                <a:lnTo>
                  <a:pt x="71932" y="12261"/>
                </a:lnTo>
                <a:lnTo>
                  <a:pt x="282848" y="48342"/>
                </a:lnTo>
                <a:lnTo>
                  <a:pt x="436464" y="73565"/>
                </a:lnTo>
                <a:lnTo>
                  <a:pt x="619339" y="100188"/>
                </a:lnTo>
                <a:lnTo>
                  <a:pt x="836351" y="132066"/>
                </a:lnTo>
                <a:lnTo>
                  <a:pt x="1076528" y="165696"/>
                </a:lnTo>
                <a:lnTo>
                  <a:pt x="1347183" y="201077"/>
                </a:lnTo>
                <a:lnTo>
                  <a:pt x="1642223" y="238560"/>
                </a:lnTo>
                <a:lnTo>
                  <a:pt x="1962864" y="276043"/>
                </a:lnTo>
                <a:lnTo>
                  <a:pt x="2304232" y="314226"/>
                </a:lnTo>
                <a:lnTo>
                  <a:pt x="2672421" y="349608"/>
                </a:lnTo>
                <a:lnTo>
                  <a:pt x="3057678" y="383587"/>
                </a:lnTo>
                <a:lnTo>
                  <a:pt x="3464881" y="414415"/>
                </a:lnTo>
                <a:lnTo>
                  <a:pt x="3889152" y="443840"/>
                </a:lnTo>
                <a:lnTo>
                  <a:pt x="4331710" y="471515"/>
                </a:lnTo>
                <a:lnTo>
                  <a:pt x="4558476" y="481323"/>
                </a:lnTo>
                <a:lnTo>
                  <a:pt x="4790118" y="492183"/>
                </a:lnTo>
                <a:lnTo>
                  <a:pt x="5025418" y="502342"/>
                </a:lnTo>
                <a:lnTo>
                  <a:pt x="5261937" y="508998"/>
                </a:lnTo>
                <a:lnTo>
                  <a:pt x="5503332" y="514953"/>
                </a:lnTo>
                <a:lnTo>
                  <a:pt x="5747166" y="521259"/>
                </a:lnTo>
                <a:lnTo>
                  <a:pt x="5995877" y="525462"/>
                </a:lnTo>
                <a:lnTo>
                  <a:pt x="6247026" y="525462"/>
                </a:lnTo>
                <a:lnTo>
                  <a:pt x="6500613" y="527564"/>
                </a:lnTo>
                <a:lnTo>
                  <a:pt x="6756639" y="525462"/>
                </a:lnTo>
                <a:lnTo>
                  <a:pt x="7016322" y="521259"/>
                </a:lnTo>
                <a:lnTo>
                  <a:pt x="7276005" y="517405"/>
                </a:lnTo>
                <a:lnTo>
                  <a:pt x="7539345" y="508998"/>
                </a:lnTo>
                <a:lnTo>
                  <a:pt x="7805124" y="500240"/>
                </a:lnTo>
                <a:lnTo>
                  <a:pt x="8070903" y="490081"/>
                </a:lnTo>
                <a:lnTo>
                  <a:pt x="8339121" y="475719"/>
                </a:lnTo>
                <a:lnTo>
                  <a:pt x="8609776" y="458553"/>
                </a:lnTo>
                <a:lnTo>
                  <a:pt x="8881651" y="442089"/>
                </a:lnTo>
                <a:lnTo>
                  <a:pt x="9153526" y="421070"/>
                </a:lnTo>
                <a:lnTo>
                  <a:pt x="9429058" y="395848"/>
                </a:lnTo>
                <a:lnTo>
                  <a:pt x="9700933" y="370626"/>
                </a:lnTo>
                <a:lnTo>
                  <a:pt x="9977684" y="341550"/>
                </a:lnTo>
                <a:lnTo>
                  <a:pt x="10255655" y="309672"/>
                </a:lnTo>
                <a:lnTo>
                  <a:pt x="10529968" y="276043"/>
                </a:lnTo>
                <a:lnTo>
                  <a:pt x="10807939" y="236808"/>
                </a:lnTo>
                <a:lnTo>
                  <a:pt x="11084690" y="194771"/>
                </a:lnTo>
                <a:lnTo>
                  <a:pt x="11362661" y="153085"/>
                </a:lnTo>
                <a:lnTo>
                  <a:pt x="11639412" y="104392"/>
                </a:lnTo>
                <a:lnTo>
                  <a:pt x="11914945" y="54648"/>
                </a:lnTo>
                <a:lnTo>
                  <a:pt x="12191696" y="2452"/>
                </a:lnTo>
                <a:lnTo>
                  <a:pt x="12191696" y="2236410"/>
                </a:lnTo>
                <a:lnTo>
                  <a:pt x="12192000" y="2236410"/>
                </a:lnTo>
                <a:lnTo>
                  <a:pt x="12192000" y="2802467"/>
                </a:lnTo>
                <a:lnTo>
                  <a:pt x="12191696" y="2802467"/>
                </a:lnTo>
                <a:lnTo>
                  <a:pt x="0" y="2802467"/>
                </a:lnTo>
                <a:lnTo>
                  <a:pt x="0" y="2236410"/>
                </a:lnTo>
                <a:lnTo>
                  <a:pt x="1" y="2236410"/>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5A67990-A34D-AC79-C1DA-96C247C66B94}"/>
              </a:ext>
            </a:extLst>
          </p:cNvPr>
          <p:cNvSpPr>
            <a:spLocks noGrp="1"/>
          </p:cNvSpPr>
          <p:nvPr>
            <p:ph type="ctrTitle"/>
          </p:nvPr>
        </p:nvSpPr>
        <p:spPr>
          <a:xfrm>
            <a:off x="965505" y="623571"/>
            <a:ext cx="10260990" cy="3523885"/>
          </a:xfrm>
        </p:spPr>
        <p:txBody>
          <a:bodyPr>
            <a:normAutofit fontScale="90000"/>
          </a:bodyPr>
          <a:lstStyle/>
          <a:p>
            <a:pPr algn="ctr"/>
            <a:r>
              <a:rPr lang="en-US" sz="8000" dirty="0">
                <a:solidFill>
                  <a:srgbClr val="FFFFFF"/>
                </a:solidFill>
              </a:rPr>
              <a:t>Maternity Leave Donation Program</a:t>
            </a:r>
            <a:br>
              <a:rPr lang="en-US" sz="8000" dirty="0">
                <a:solidFill>
                  <a:srgbClr val="FFFFFF"/>
                </a:solidFill>
              </a:rPr>
            </a:br>
            <a:r>
              <a:rPr lang="en-US" sz="8000" dirty="0">
                <a:solidFill>
                  <a:srgbClr val="FFFFFF"/>
                </a:solidFill>
              </a:rPr>
              <a:t>(MLD)</a:t>
            </a:r>
          </a:p>
        </p:txBody>
      </p:sp>
      <p:sp>
        <p:nvSpPr>
          <p:cNvPr id="3" name="Subtitle 2">
            <a:extLst>
              <a:ext uri="{FF2B5EF4-FFF2-40B4-BE49-F238E27FC236}">
                <a16:creationId xmlns:a16="http://schemas.microsoft.com/office/drawing/2014/main" id="{F8F70E76-F0C0-7689-4498-3DCA495E5ABE}"/>
              </a:ext>
            </a:extLst>
          </p:cNvPr>
          <p:cNvSpPr>
            <a:spLocks noGrp="1"/>
          </p:cNvSpPr>
          <p:nvPr>
            <p:ph type="subTitle" idx="1"/>
          </p:nvPr>
        </p:nvSpPr>
        <p:spPr>
          <a:xfrm>
            <a:off x="965505" y="4777380"/>
            <a:ext cx="10260990" cy="1209763"/>
          </a:xfrm>
        </p:spPr>
        <p:txBody>
          <a:bodyPr>
            <a:normAutofit/>
          </a:bodyPr>
          <a:lstStyle/>
          <a:p>
            <a:pPr algn="ctr"/>
            <a:r>
              <a:rPr lang="en-US" sz="2400" dirty="0">
                <a:solidFill>
                  <a:schemeClr val="tx1"/>
                </a:solidFill>
              </a:rPr>
              <a:t>DAS Employee relations</a:t>
            </a:r>
          </a:p>
        </p:txBody>
      </p:sp>
    </p:spTree>
    <p:extLst>
      <p:ext uri="{BB962C8B-B14F-4D97-AF65-F5344CB8AC3E}">
        <p14:creationId xmlns:p14="http://schemas.microsoft.com/office/powerpoint/2010/main" val="3085532422"/>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17824D7-77A1-5A0E-BAD1-CEA1C28341B4}"/>
              </a:ext>
            </a:extLst>
          </p:cNvPr>
          <p:cNvSpPr txBox="1"/>
          <p:nvPr/>
        </p:nvSpPr>
        <p:spPr>
          <a:xfrm>
            <a:off x="1334531" y="428367"/>
            <a:ext cx="9028670" cy="5293757"/>
          </a:xfrm>
          <a:prstGeom prst="rect">
            <a:avLst/>
          </a:prstGeom>
          <a:noFill/>
        </p:spPr>
        <p:txBody>
          <a:bodyPr wrap="square" rtlCol="0">
            <a:spAutoFit/>
          </a:bodyPr>
          <a:lstStyle/>
          <a:p>
            <a:pPr algn="ctr"/>
            <a:r>
              <a:rPr lang="en-US" sz="3200" dirty="0"/>
              <a:t>Contact us:</a:t>
            </a:r>
          </a:p>
          <a:p>
            <a:pPr algn="ctr"/>
            <a:endParaRPr lang="en-US" sz="3200" dirty="0"/>
          </a:p>
          <a:p>
            <a:pPr algn="ctr"/>
            <a:r>
              <a:rPr lang="en-US" sz="3200" dirty="0"/>
              <a:t>Phone:</a:t>
            </a:r>
          </a:p>
          <a:p>
            <a:pPr algn="ctr"/>
            <a:r>
              <a:rPr lang="en-US" sz="3200" dirty="0"/>
              <a:t>402-471-4104</a:t>
            </a:r>
          </a:p>
          <a:p>
            <a:pPr algn="ctr"/>
            <a:r>
              <a:rPr lang="en-US" sz="3200" dirty="0"/>
              <a:t>402-802-6689</a:t>
            </a:r>
          </a:p>
          <a:p>
            <a:pPr algn="ctr"/>
            <a:endParaRPr lang="en-US" sz="3200" dirty="0"/>
          </a:p>
          <a:p>
            <a:pPr algn="ctr"/>
            <a:r>
              <a:rPr lang="en-US" sz="3200" dirty="0"/>
              <a:t>Website:</a:t>
            </a:r>
          </a:p>
          <a:p>
            <a:pPr algn="ctr"/>
            <a:endParaRPr lang="en-US" sz="3200" dirty="0"/>
          </a:p>
          <a:p>
            <a:pPr algn="ctr"/>
            <a:r>
              <a:rPr lang="en-US" sz="3200" dirty="0">
                <a:hlinkClick r:id="rId2">
                  <a:extLst>
                    <a:ext uri="{A12FA001-AC4F-418D-AE19-62706E023703}">
                      <ahyp:hlinkClr xmlns:ahyp="http://schemas.microsoft.com/office/drawing/2018/hyperlinkcolor" val="tx"/>
                    </a:ext>
                  </a:extLst>
                </a:hlinkClick>
              </a:rPr>
              <a:t>https://das.nebraska.gov/emprel/leave.html</a:t>
            </a:r>
            <a:endParaRPr lang="en-US" sz="3200" dirty="0"/>
          </a:p>
          <a:p>
            <a:pPr algn="ctr"/>
            <a:endParaRPr lang="en-US" sz="3200" dirty="0"/>
          </a:p>
          <a:p>
            <a:endParaRPr lang="en-US" dirty="0"/>
          </a:p>
        </p:txBody>
      </p:sp>
    </p:spTree>
    <p:extLst>
      <p:ext uri="{BB962C8B-B14F-4D97-AF65-F5344CB8AC3E}">
        <p14:creationId xmlns:p14="http://schemas.microsoft.com/office/powerpoint/2010/main" val="40341000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F20DB66-E685-2CEB-2681-5D962C44B159}"/>
              </a:ext>
            </a:extLst>
          </p:cNvPr>
          <p:cNvSpPr txBox="1"/>
          <p:nvPr/>
        </p:nvSpPr>
        <p:spPr>
          <a:xfrm>
            <a:off x="1329037" y="2284902"/>
            <a:ext cx="9011920" cy="2862322"/>
          </a:xfrm>
          <a:prstGeom prst="rect">
            <a:avLst/>
          </a:prstGeom>
          <a:noFill/>
        </p:spPr>
        <p:txBody>
          <a:bodyPr wrap="square" rtlCol="0">
            <a:spAutoFit/>
          </a:bodyPr>
          <a:lstStyle/>
          <a:p>
            <a:r>
              <a:rPr lang="en-US" dirty="0"/>
              <a:t>When an expectant or new mother needs to be away from work due to a birth of a child, she may request MLD.  </a:t>
            </a:r>
          </a:p>
          <a:p>
            <a:endParaRPr lang="en-US" dirty="0"/>
          </a:p>
          <a:p>
            <a:r>
              <a:rPr lang="en-US" dirty="0"/>
              <a:t>MLD will be available only to employees who have exhausted their own sick leave, in conjunction with an approved Family Medical Leave (FML) under the Family Medical Leave Act (FMLA), and only with the approval of the Agency Head and/or their Designee.  </a:t>
            </a:r>
          </a:p>
          <a:p>
            <a:endParaRPr lang="en-US" dirty="0"/>
          </a:p>
          <a:p>
            <a:r>
              <a:rPr lang="en-US" dirty="0"/>
              <a:t>Eligibility may be extended to those without an approved FML at the discretion of the Agency Head and/or their Designee.  </a:t>
            </a:r>
          </a:p>
        </p:txBody>
      </p:sp>
      <p:sp>
        <p:nvSpPr>
          <p:cNvPr id="3" name="TextBox 2">
            <a:extLst>
              <a:ext uri="{FF2B5EF4-FFF2-40B4-BE49-F238E27FC236}">
                <a16:creationId xmlns:a16="http://schemas.microsoft.com/office/drawing/2014/main" id="{3673C825-9A44-A92F-483C-06D2BB84B244}"/>
              </a:ext>
            </a:extLst>
          </p:cNvPr>
          <p:cNvSpPr txBox="1"/>
          <p:nvPr/>
        </p:nvSpPr>
        <p:spPr>
          <a:xfrm>
            <a:off x="1491049" y="551935"/>
            <a:ext cx="8849908" cy="830997"/>
          </a:xfrm>
          <a:prstGeom prst="rect">
            <a:avLst/>
          </a:prstGeom>
          <a:noFill/>
        </p:spPr>
        <p:txBody>
          <a:bodyPr wrap="square" rtlCol="0">
            <a:spAutoFit/>
            <a:scene3d>
              <a:camera prst="orthographicFront"/>
              <a:lightRig rig="threePt" dir="t"/>
            </a:scene3d>
            <a:sp3d extrusionH="57150">
              <a:bevelT w="57150" h="38100" prst="artDeco"/>
            </a:sp3d>
          </a:bodyPr>
          <a:lstStyle/>
          <a:p>
            <a:pPr algn="ctr"/>
            <a:r>
              <a:rPr lang="en-US" sz="4800" b="1" dirty="0"/>
              <a:t>INTRODUCTION</a:t>
            </a:r>
          </a:p>
        </p:txBody>
      </p:sp>
    </p:spTree>
    <p:extLst>
      <p:ext uri="{BB962C8B-B14F-4D97-AF65-F5344CB8AC3E}">
        <p14:creationId xmlns:p14="http://schemas.microsoft.com/office/powerpoint/2010/main" val="13731613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2" name="Picture 11">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4" name="Oval 13">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pic>
        <p:nvPicPr>
          <p:cNvPr id="16" name="Picture 15">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8" name="Picture 17">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20" name="Rectangle 19">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2" name="Rectangle 21">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24" name="Rectangle 23">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6"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 useBgFill="1">
        <p:nvSpPr>
          <p:cNvPr id="28" name="Freeform: Shape 27">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en-US" dirty="0"/>
          </a:p>
        </p:txBody>
      </p:sp>
      <p:sp>
        <p:nvSpPr>
          <p:cNvPr id="4" name="TextBox 3">
            <a:extLst>
              <a:ext uri="{FF2B5EF4-FFF2-40B4-BE49-F238E27FC236}">
                <a16:creationId xmlns:a16="http://schemas.microsoft.com/office/drawing/2014/main" id="{1B088914-E3B5-40C6-A008-5425ABB52B33}"/>
              </a:ext>
            </a:extLst>
          </p:cNvPr>
          <p:cNvSpPr txBox="1"/>
          <p:nvPr/>
        </p:nvSpPr>
        <p:spPr>
          <a:xfrm>
            <a:off x="1103312" y="452718"/>
            <a:ext cx="8947522" cy="1400530"/>
          </a:xfrm>
          <a:prstGeom prst="rect">
            <a:avLst/>
          </a:prstGeom>
        </p:spPr>
        <p:txBody>
          <a:bodyPr vert="horz" lIns="91440" tIns="45720" rIns="91440" bIns="45720" rtlCol="0" anchor="ctr">
            <a:normAutofit/>
            <a:scene3d>
              <a:camera prst="orthographicFront"/>
              <a:lightRig rig="threePt" dir="t"/>
            </a:scene3d>
            <a:sp3d extrusionH="57150">
              <a:bevelT w="57150" h="38100" prst="artDeco"/>
            </a:sp3d>
          </a:bodyPr>
          <a:lstStyle/>
          <a:p>
            <a:pPr algn="ctr">
              <a:spcBef>
                <a:spcPct val="0"/>
              </a:spcBef>
              <a:spcAft>
                <a:spcPts val="600"/>
              </a:spcAft>
            </a:pPr>
            <a:r>
              <a:rPr lang="en-US" sz="4200" b="1" i="0" kern="1200" dirty="0">
                <a:solidFill>
                  <a:schemeClr val="bg1"/>
                </a:solidFill>
                <a:latin typeface="+mj-lt"/>
                <a:ea typeface="+mj-ea"/>
                <a:cs typeface="+mj-cs"/>
              </a:rPr>
              <a:t>Eligibility</a:t>
            </a:r>
            <a:r>
              <a:rPr lang="en-US" sz="4200" b="1" i="0" kern="1200" dirty="0">
                <a:solidFill>
                  <a:srgbClr val="FFFFFF"/>
                </a:solidFill>
                <a:latin typeface="+mj-lt"/>
                <a:ea typeface="+mj-ea"/>
                <a:cs typeface="+mj-cs"/>
              </a:rPr>
              <a:t> of Recipient</a:t>
            </a:r>
          </a:p>
        </p:txBody>
      </p:sp>
      <p:sp>
        <p:nvSpPr>
          <p:cNvPr id="5" name="TextBox 4">
            <a:extLst>
              <a:ext uri="{FF2B5EF4-FFF2-40B4-BE49-F238E27FC236}">
                <a16:creationId xmlns:a16="http://schemas.microsoft.com/office/drawing/2014/main" id="{96AFAC67-5A52-E77E-68B5-21DC7FD0E095}"/>
              </a:ext>
            </a:extLst>
          </p:cNvPr>
          <p:cNvSpPr txBox="1"/>
          <p:nvPr/>
        </p:nvSpPr>
        <p:spPr>
          <a:xfrm>
            <a:off x="543698" y="2371829"/>
            <a:ext cx="10824518" cy="4033453"/>
          </a:xfrm>
          <a:prstGeom prst="rect">
            <a:avLst/>
          </a:prstGeom>
        </p:spPr>
        <p:txBody>
          <a:bodyPr vert="horz" lIns="91440" tIns="45720" rIns="91440" bIns="45720" rtlCol="0">
            <a:noAutofit/>
          </a:bodyPr>
          <a:lstStyle/>
          <a:p>
            <a:pPr>
              <a:lnSpc>
                <a:spcPct val="90000"/>
              </a:lnSpc>
              <a:spcBef>
                <a:spcPts val="1000"/>
              </a:spcBef>
              <a:buClr>
                <a:schemeClr val="bg2">
                  <a:lumMod val="40000"/>
                  <a:lumOff val="60000"/>
                </a:schemeClr>
              </a:buClr>
              <a:buSzPct val="80000"/>
              <a:buFont typeface="Wingdings 3" charset="2"/>
              <a:buChar char=""/>
            </a:pPr>
            <a:r>
              <a:rPr lang="en-US" dirty="0">
                <a:latin typeface="+mj-lt"/>
                <a:ea typeface="+mj-ea"/>
                <a:cs typeface="+mj-cs"/>
              </a:rPr>
              <a:t>Employees shall meet the following criterial before request(s) can be made for donations:</a:t>
            </a:r>
          </a:p>
          <a:p>
            <a:pPr>
              <a:lnSpc>
                <a:spcPct val="90000"/>
              </a:lnSpc>
              <a:spcBef>
                <a:spcPts val="1000"/>
              </a:spcBef>
              <a:buClr>
                <a:schemeClr val="bg2">
                  <a:lumMod val="40000"/>
                  <a:lumOff val="60000"/>
                </a:schemeClr>
              </a:buClr>
              <a:buSzPct val="80000"/>
              <a:buFont typeface="Wingdings 3" charset="2"/>
              <a:buChar char=""/>
            </a:pPr>
            <a:endParaRPr lang="en-US" dirty="0">
              <a:latin typeface="+mj-lt"/>
              <a:ea typeface="+mj-ea"/>
              <a:cs typeface="+mj-cs"/>
            </a:endParaRPr>
          </a:p>
          <a:p>
            <a:pPr lvl="1">
              <a:lnSpc>
                <a:spcPct val="90000"/>
              </a:lnSpc>
              <a:spcBef>
                <a:spcPts val="1000"/>
              </a:spcBef>
              <a:buClr>
                <a:schemeClr val="bg2">
                  <a:lumMod val="40000"/>
                  <a:lumOff val="60000"/>
                </a:schemeClr>
              </a:buClr>
              <a:buSzPct val="80000"/>
            </a:pPr>
            <a:r>
              <a:rPr lang="en-US" dirty="0">
                <a:latin typeface="+mj-lt"/>
                <a:ea typeface="+mj-ea"/>
                <a:cs typeface="+mj-cs"/>
              </a:rPr>
              <a:t>1.	Be the expectant or new mother of a newborn baby;</a:t>
            </a:r>
          </a:p>
          <a:p>
            <a:pPr lvl="1">
              <a:lnSpc>
                <a:spcPct val="90000"/>
              </a:lnSpc>
              <a:spcBef>
                <a:spcPts val="1000"/>
              </a:spcBef>
              <a:buClr>
                <a:schemeClr val="bg2">
                  <a:lumMod val="40000"/>
                  <a:lumOff val="60000"/>
                </a:schemeClr>
              </a:buClr>
              <a:buSzPct val="80000"/>
            </a:pPr>
            <a:endParaRPr lang="en-US" dirty="0">
              <a:latin typeface="+mj-lt"/>
              <a:ea typeface="+mj-ea"/>
              <a:cs typeface="+mj-cs"/>
            </a:endParaRPr>
          </a:p>
          <a:p>
            <a:pPr lvl="1">
              <a:lnSpc>
                <a:spcPct val="90000"/>
              </a:lnSpc>
              <a:spcBef>
                <a:spcPts val="1000"/>
              </a:spcBef>
              <a:buClr>
                <a:schemeClr val="bg2">
                  <a:lumMod val="40000"/>
                  <a:lumOff val="60000"/>
                </a:schemeClr>
              </a:buClr>
              <a:buSzPct val="80000"/>
            </a:pPr>
            <a:r>
              <a:rPr lang="en-US" dirty="0">
                <a:latin typeface="+mj-lt"/>
                <a:ea typeface="+mj-ea"/>
                <a:cs typeface="+mj-cs"/>
              </a:rPr>
              <a:t>2.	FML request has been approved by the Agency or the Agency Head and/or 	their designee has waived need for this approval;</a:t>
            </a:r>
          </a:p>
          <a:p>
            <a:pPr lvl="1">
              <a:lnSpc>
                <a:spcPct val="90000"/>
              </a:lnSpc>
              <a:spcBef>
                <a:spcPts val="1000"/>
              </a:spcBef>
              <a:buClr>
                <a:schemeClr val="bg2">
                  <a:lumMod val="40000"/>
                  <a:lumOff val="60000"/>
                </a:schemeClr>
              </a:buClr>
              <a:buSzPct val="80000"/>
            </a:pPr>
            <a:endParaRPr lang="en-US" dirty="0">
              <a:latin typeface="+mj-lt"/>
              <a:ea typeface="+mj-ea"/>
              <a:cs typeface="+mj-cs"/>
            </a:endParaRPr>
          </a:p>
          <a:p>
            <a:pPr lvl="1">
              <a:lnSpc>
                <a:spcPct val="90000"/>
              </a:lnSpc>
              <a:spcBef>
                <a:spcPts val="1000"/>
              </a:spcBef>
              <a:buClr>
                <a:schemeClr val="bg2">
                  <a:lumMod val="40000"/>
                  <a:lumOff val="60000"/>
                </a:schemeClr>
              </a:buClr>
              <a:buSzPct val="80000"/>
            </a:pPr>
            <a:r>
              <a:rPr lang="en-US" dirty="0">
                <a:latin typeface="+mj-lt"/>
                <a:ea typeface="+mj-ea"/>
                <a:cs typeface="+mj-cs"/>
              </a:rPr>
              <a:t>3.	Have exhausted all their earned sick leave;</a:t>
            </a:r>
          </a:p>
          <a:p>
            <a:pPr lvl="1">
              <a:lnSpc>
                <a:spcPct val="90000"/>
              </a:lnSpc>
              <a:spcBef>
                <a:spcPts val="1000"/>
              </a:spcBef>
              <a:buClr>
                <a:schemeClr val="bg2">
                  <a:lumMod val="40000"/>
                  <a:lumOff val="60000"/>
                </a:schemeClr>
              </a:buClr>
              <a:buSzPct val="80000"/>
            </a:pPr>
            <a:endParaRPr lang="en-US" dirty="0">
              <a:latin typeface="+mj-lt"/>
              <a:ea typeface="+mj-ea"/>
              <a:cs typeface="+mj-cs"/>
            </a:endParaRPr>
          </a:p>
          <a:p>
            <a:pPr lvl="1">
              <a:lnSpc>
                <a:spcPct val="90000"/>
              </a:lnSpc>
              <a:spcBef>
                <a:spcPts val="1000"/>
              </a:spcBef>
              <a:buClr>
                <a:schemeClr val="bg2">
                  <a:lumMod val="40000"/>
                  <a:lumOff val="60000"/>
                </a:schemeClr>
              </a:buClr>
              <a:buSzPct val="80000"/>
            </a:pPr>
            <a:r>
              <a:rPr lang="en-US" dirty="0">
                <a:latin typeface="+mj-lt"/>
                <a:ea typeface="+mj-ea"/>
                <a:cs typeface="+mj-cs"/>
              </a:rPr>
              <a:t>4.	Have not offered anything of value in exchange for the donation.  </a:t>
            </a:r>
          </a:p>
        </p:txBody>
      </p:sp>
    </p:spTree>
    <p:extLst>
      <p:ext uri="{BB962C8B-B14F-4D97-AF65-F5344CB8AC3E}">
        <p14:creationId xmlns:p14="http://schemas.microsoft.com/office/powerpoint/2010/main" val="3682657771"/>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a:extLst>
            <a:ext uri="{FF2B5EF4-FFF2-40B4-BE49-F238E27FC236}">
              <a16:creationId xmlns:a16="http://schemas.microsoft.com/office/drawing/2014/main" id="{1B1D4424-CDB8-530E-2F1D-7E050AC001E5}"/>
            </a:ext>
          </a:extLst>
        </p:cNvPr>
        <p:cNvGrpSpPr/>
        <p:nvPr/>
      </p:nvGrpSpPr>
      <p:grpSpPr>
        <a:xfrm>
          <a:off x="0" y="0"/>
          <a:ext cx="0" cy="0"/>
          <a:chOff x="0" y="0"/>
          <a:chExt cx="0" cy="0"/>
        </a:xfrm>
      </p:grpSpPr>
      <p:pic>
        <p:nvPicPr>
          <p:cNvPr id="56" name="Picture 55">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58" name="Picture 57">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60" name="Oval 59">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pic>
        <p:nvPicPr>
          <p:cNvPr id="62" name="Picture 61">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64" name="Picture 63">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66" name="Rectangle 65">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68" name="Rectangle 67">
            <a:extLst>
              <a:ext uri="{FF2B5EF4-FFF2-40B4-BE49-F238E27FC236}">
                <a16:creationId xmlns:a16="http://schemas.microsoft.com/office/drawing/2014/main" id="{923E8915-D2AA-4327-A45A-972C3CA957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70" name="Rectangle 69">
            <a:extLst>
              <a:ext uri="{FF2B5EF4-FFF2-40B4-BE49-F238E27FC236}">
                <a16:creationId xmlns:a16="http://schemas.microsoft.com/office/drawing/2014/main" id="{8302FC3C-9804-4950-B721-5FD704BA60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88952" cy="6858000"/>
          </a:xfrm>
          <a:prstGeom prst="rect">
            <a:avLst/>
          </a:prstGeom>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72" name="Straight Connector 71">
            <a:extLst>
              <a:ext uri="{FF2B5EF4-FFF2-40B4-BE49-F238E27FC236}">
                <a16:creationId xmlns:a16="http://schemas.microsoft.com/office/drawing/2014/main" id="{6B9695BD-ECF6-49CA-8877-8C493193C65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5" y="1828800"/>
            <a:ext cx="0" cy="3200400"/>
          </a:xfrm>
          <a:prstGeom prst="line">
            <a:avLst/>
          </a:prstGeom>
          <a:ln w="1905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74" name="Picture 73">
            <a:extLst>
              <a:ext uri="{FF2B5EF4-FFF2-40B4-BE49-F238E27FC236}">
                <a16:creationId xmlns:a16="http://schemas.microsoft.com/office/drawing/2014/main" id="{3BC6EBB2-9BDC-4075-BA6B-43A9FBF9C8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5878" y="6228080"/>
            <a:ext cx="993734" cy="762000"/>
          </a:xfrm>
          <a:prstGeom prst="rect">
            <a:avLst/>
          </a:prstGeom>
        </p:spPr>
      </p:pic>
      <p:sp>
        <p:nvSpPr>
          <p:cNvPr id="76" name="Freeform 5">
            <a:extLst>
              <a:ext uri="{FF2B5EF4-FFF2-40B4-BE49-F238E27FC236}">
                <a16:creationId xmlns:a16="http://schemas.microsoft.com/office/drawing/2014/main" id="{F3798573-F27B-47EB-8EA4-7EE34954C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588" y="0"/>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txBody>
          <a:bodyPr/>
          <a:lstStyle/>
          <a:p>
            <a:endParaRPr lang="en-US" dirty="0"/>
          </a:p>
        </p:txBody>
      </p:sp>
      <p:sp>
        <p:nvSpPr>
          <p:cNvPr id="4" name="TextBox 3">
            <a:extLst>
              <a:ext uri="{FF2B5EF4-FFF2-40B4-BE49-F238E27FC236}">
                <a16:creationId xmlns:a16="http://schemas.microsoft.com/office/drawing/2014/main" id="{C2078302-5F99-F858-C5A0-FDCBA73D118B}"/>
              </a:ext>
            </a:extLst>
          </p:cNvPr>
          <p:cNvSpPr txBox="1"/>
          <p:nvPr/>
        </p:nvSpPr>
        <p:spPr>
          <a:xfrm>
            <a:off x="806195" y="804672"/>
            <a:ext cx="3521359" cy="5248656"/>
          </a:xfrm>
          <a:prstGeom prst="rect">
            <a:avLst/>
          </a:prstGeom>
        </p:spPr>
        <p:txBody>
          <a:bodyPr vert="horz" lIns="91440" tIns="45720" rIns="91440" bIns="45720" rtlCol="0" anchor="ctr">
            <a:normAutofit/>
            <a:scene3d>
              <a:camera prst="orthographicFront"/>
              <a:lightRig rig="threePt" dir="t"/>
            </a:scene3d>
            <a:sp3d extrusionH="57150">
              <a:bevelT w="57150" h="38100" prst="artDeco"/>
            </a:sp3d>
          </a:bodyPr>
          <a:lstStyle/>
          <a:p>
            <a:pPr algn="ctr">
              <a:spcBef>
                <a:spcPct val="0"/>
              </a:spcBef>
              <a:spcAft>
                <a:spcPts val="600"/>
              </a:spcAft>
            </a:pPr>
            <a:r>
              <a:rPr lang="en-US" sz="4400" b="1" i="0" kern="1200" dirty="0">
                <a:solidFill>
                  <a:schemeClr val="tx2"/>
                </a:solidFill>
                <a:latin typeface="+mj-lt"/>
                <a:ea typeface="+mj-ea"/>
                <a:cs typeface="+mj-cs"/>
              </a:rPr>
              <a:t>Requesting Maternity Leave Donations</a:t>
            </a:r>
          </a:p>
        </p:txBody>
      </p:sp>
      <p:sp>
        <p:nvSpPr>
          <p:cNvPr id="2" name="TextBox 1">
            <a:extLst>
              <a:ext uri="{FF2B5EF4-FFF2-40B4-BE49-F238E27FC236}">
                <a16:creationId xmlns:a16="http://schemas.microsoft.com/office/drawing/2014/main" id="{E9E46E5A-9220-90BA-0397-2B25ADDE3D00}"/>
              </a:ext>
            </a:extLst>
          </p:cNvPr>
          <p:cNvSpPr txBox="1"/>
          <p:nvPr/>
        </p:nvSpPr>
        <p:spPr>
          <a:xfrm>
            <a:off x="4975861" y="804671"/>
            <a:ext cx="6399930" cy="5248657"/>
          </a:xfrm>
          <a:prstGeom prst="rect">
            <a:avLst/>
          </a:prstGeom>
        </p:spPr>
        <p:txBody>
          <a:bodyPr vert="horz" lIns="91440" tIns="45720" rIns="91440" bIns="45720" rtlCol="0" anchor="ctr">
            <a:noAutofit/>
          </a:bodyPr>
          <a:lstStyle/>
          <a:p>
            <a:pPr>
              <a:lnSpc>
                <a:spcPct val="90000"/>
              </a:lnSpc>
              <a:spcBef>
                <a:spcPts val="1000"/>
              </a:spcBef>
              <a:buClr>
                <a:schemeClr val="bg2">
                  <a:lumMod val="40000"/>
                  <a:lumOff val="60000"/>
                </a:schemeClr>
              </a:buClr>
              <a:buSzPct val="80000"/>
            </a:pPr>
            <a:r>
              <a:rPr lang="en-US" sz="1400" dirty="0">
                <a:latin typeface="+mj-lt"/>
                <a:ea typeface="+mj-ea"/>
                <a:cs typeface="+mj-cs"/>
              </a:rPr>
              <a:t>Employee need to submit a written request for MLD to the agency/facility Human Resources (HR) office.  </a:t>
            </a:r>
          </a:p>
          <a:p>
            <a:pPr>
              <a:lnSpc>
                <a:spcPct val="90000"/>
              </a:lnSpc>
              <a:spcBef>
                <a:spcPts val="1000"/>
              </a:spcBef>
              <a:buClr>
                <a:schemeClr val="bg2">
                  <a:lumMod val="40000"/>
                  <a:lumOff val="60000"/>
                </a:schemeClr>
              </a:buClr>
              <a:buSzPct val="80000"/>
              <a:buFont typeface="Wingdings 3" charset="2"/>
              <a:buChar char=""/>
            </a:pPr>
            <a:endParaRPr lang="en-US" sz="1400" dirty="0">
              <a:latin typeface="+mj-lt"/>
              <a:ea typeface="+mj-ea"/>
              <a:cs typeface="+mj-cs"/>
            </a:endParaRPr>
          </a:p>
          <a:p>
            <a:pPr>
              <a:lnSpc>
                <a:spcPct val="90000"/>
              </a:lnSpc>
              <a:spcBef>
                <a:spcPts val="1000"/>
              </a:spcBef>
              <a:buClr>
                <a:schemeClr val="bg2">
                  <a:lumMod val="40000"/>
                  <a:lumOff val="60000"/>
                </a:schemeClr>
              </a:buClr>
              <a:buSzPct val="80000"/>
            </a:pPr>
            <a:r>
              <a:rPr lang="en-US" sz="1400" dirty="0">
                <a:latin typeface="+mj-lt"/>
                <a:ea typeface="+mj-ea"/>
                <a:cs typeface="+mj-cs"/>
              </a:rPr>
              <a:t>The request needs to include substantiating evidence as described in the FMLA. (Request forms are available from your human resources office or DAS State Personnel website)</a:t>
            </a:r>
          </a:p>
          <a:p>
            <a:pPr>
              <a:lnSpc>
                <a:spcPct val="90000"/>
              </a:lnSpc>
              <a:spcBef>
                <a:spcPts val="1000"/>
              </a:spcBef>
              <a:buClr>
                <a:schemeClr val="bg2">
                  <a:lumMod val="40000"/>
                  <a:lumOff val="60000"/>
                </a:schemeClr>
              </a:buClr>
              <a:buSzPct val="80000"/>
              <a:buFont typeface="Wingdings 3" charset="2"/>
              <a:buChar char=""/>
            </a:pPr>
            <a:endParaRPr lang="en-US" sz="1400" dirty="0">
              <a:latin typeface="+mj-lt"/>
              <a:ea typeface="+mj-ea"/>
              <a:cs typeface="+mj-cs"/>
            </a:endParaRPr>
          </a:p>
          <a:p>
            <a:pPr>
              <a:lnSpc>
                <a:spcPct val="90000"/>
              </a:lnSpc>
              <a:spcBef>
                <a:spcPts val="1000"/>
              </a:spcBef>
              <a:buClr>
                <a:schemeClr val="bg2">
                  <a:lumMod val="40000"/>
                  <a:lumOff val="60000"/>
                </a:schemeClr>
              </a:buClr>
              <a:buSzPct val="80000"/>
            </a:pPr>
            <a:r>
              <a:rPr lang="en-US" sz="1400" dirty="0">
                <a:latin typeface="+mj-lt"/>
                <a:ea typeface="+mj-ea"/>
                <a:cs typeface="+mj-cs"/>
              </a:rPr>
              <a:t>The HR staff will be responsible to initiate the process to;</a:t>
            </a:r>
          </a:p>
          <a:p>
            <a:pPr>
              <a:lnSpc>
                <a:spcPct val="90000"/>
              </a:lnSpc>
              <a:spcBef>
                <a:spcPts val="1000"/>
              </a:spcBef>
              <a:buClr>
                <a:schemeClr val="bg2">
                  <a:lumMod val="40000"/>
                  <a:lumOff val="60000"/>
                </a:schemeClr>
              </a:buClr>
              <a:buSzPct val="80000"/>
              <a:buFont typeface="Wingdings 3" charset="2"/>
              <a:buChar char=""/>
            </a:pPr>
            <a:endParaRPr lang="en-US" sz="1400" dirty="0">
              <a:latin typeface="+mj-lt"/>
              <a:ea typeface="+mj-ea"/>
              <a:cs typeface="+mj-cs"/>
            </a:endParaRPr>
          </a:p>
          <a:p>
            <a:pPr marL="742950" lvl="1" indent="-285750">
              <a:lnSpc>
                <a:spcPct val="90000"/>
              </a:lnSpc>
              <a:spcBef>
                <a:spcPts val="1000"/>
              </a:spcBef>
              <a:buClr>
                <a:schemeClr val="bg2">
                  <a:lumMod val="40000"/>
                  <a:lumOff val="60000"/>
                </a:schemeClr>
              </a:buClr>
              <a:buSzPct val="80000"/>
              <a:buFont typeface="Wingdings 3" charset="2"/>
              <a:buChar char=""/>
            </a:pPr>
            <a:r>
              <a:rPr lang="en-US" sz="1400" dirty="0">
                <a:latin typeface="+mj-lt"/>
                <a:ea typeface="+mj-ea"/>
                <a:cs typeface="+mj-cs"/>
              </a:rPr>
              <a:t>Verify eligibility;</a:t>
            </a:r>
          </a:p>
          <a:p>
            <a:pPr marL="742950" lvl="1" indent="-285750">
              <a:lnSpc>
                <a:spcPct val="90000"/>
              </a:lnSpc>
              <a:spcBef>
                <a:spcPts val="1000"/>
              </a:spcBef>
              <a:buClr>
                <a:schemeClr val="bg2">
                  <a:lumMod val="40000"/>
                  <a:lumOff val="60000"/>
                </a:schemeClr>
              </a:buClr>
              <a:buSzPct val="80000"/>
              <a:buFont typeface="Wingdings 3" charset="2"/>
              <a:buChar char=""/>
            </a:pPr>
            <a:r>
              <a:rPr lang="en-US" sz="1400" dirty="0">
                <a:latin typeface="+mj-lt"/>
                <a:ea typeface="+mj-ea"/>
                <a:cs typeface="+mj-cs"/>
              </a:rPr>
              <a:t>Seek agency head approval;</a:t>
            </a:r>
          </a:p>
          <a:p>
            <a:pPr marL="742950" lvl="1" indent="-285750">
              <a:lnSpc>
                <a:spcPct val="90000"/>
              </a:lnSpc>
              <a:spcBef>
                <a:spcPts val="1000"/>
              </a:spcBef>
              <a:buClr>
                <a:schemeClr val="bg2">
                  <a:lumMod val="40000"/>
                  <a:lumOff val="60000"/>
                </a:schemeClr>
              </a:buClr>
              <a:buSzPct val="80000"/>
              <a:buFont typeface="Wingdings 3" charset="2"/>
              <a:buChar char=""/>
            </a:pPr>
            <a:r>
              <a:rPr lang="en-US" sz="1400" dirty="0">
                <a:latin typeface="+mj-lt"/>
                <a:ea typeface="+mj-ea"/>
                <a:cs typeface="+mj-cs"/>
              </a:rPr>
              <a:t>Request donations;</a:t>
            </a:r>
          </a:p>
          <a:p>
            <a:pPr marL="742950" lvl="1" indent="-285750">
              <a:lnSpc>
                <a:spcPct val="90000"/>
              </a:lnSpc>
              <a:spcBef>
                <a:spcPts val="1000"/>
              </a:spcBef>
              <a:buClr>
                <a:schemeClr val="bg2">
                  <a:lumMod val="40000"/>
                  <a:lumOff val="60000"/>
                </a:schemeClr>
              </a:buClr>
              <a:buSzPct val="80000"/>
              <a:buFont typeface="Wingdings 3" charset="2"/>
              <a:buChar char=""/>
            </a:pPr>
            <a:r>
              <a:rPr lang="en-US" sz="1400" dirty="0">
                <a:latin typeface="+mj-lt"/>
                <a:ea typeface="+mj-ea"/>
                <a:cs typeface="+mj-cs"/>
              </a:rPr>
              <a:t>Apply the conversion formula to donations received;</a:t>
            </a:r>
          </a:p>
          <a:p>
            <a:pPr marL="742950" lvl="1" indent="-285750">
              <a:lnSpc>
                <a:spcPct val="90000"/>
              </a:lnSpc>
              <a:spcBef>
                <a:spcPts val="1000"/>
              </a:spcBef>
              <a:buClr>
                <a:schemeClr val="bg2">
                  <a:lumMod val="40000"/>
                  <a:lumOff val="60000"/>
                </a:schemeClr>
              </a:buClr>
              <a:buSzPct val="80000"/>
              <a:buFont typeface="Wingdings 3" charset="2"/>
              <a:buChar char=""/>
            </a:pPr>
            <a:r>
              <a:rPr lang="en-US" sz="1400" dirty="0">
                <a:latin typeface="+mj-lt"/>
                <a:ea typeface="+mj-ea"/>
                <a:cs typeface="+mj-cs"/>
              </a:rPr>
              <a:t>Advise the employee of donations received; and</a:t>
            </a:r>
          </a:p>
          <a:p>
            <a:pPr marL="742950" lvl="1" indent="-285750">
              <a:lnSpc>
                <a:spcPct val="90000"/>
              </a:lnSpc>
              <a:spcBef>
                <a:spcPts val="1000"/>
              </a:spcBef>
              <a:buClr>
                <a:schemeClr val="bg2">
                  <a:lumMod val="40000"/>
                  <a:lumOff val="60000"/>
                </a:schemeClr>
              </a:buClr>
              <a:buSzPct val="80000"/>
              <a:buFont typeface="Wingdings 3" charset="2"/>
              <a:buChar char=""/>
            </a:pPr>
            <a:r>
              <a:rPr lang="en-US" sz="1400" dirty="0">
                <a:latin typeface="+mj-lt"/>
                <a:ea typeface="+mj-ea"/>
                <a:cs typeface="+mj-cs"/>
              </a:rPr>
              <a:t>Notify the appropriate payroll personnel of changes to receiving/donating employee’s leave balances.</a:t>
            </a:r>
          </a:p>
          <a:p>
            <a:pPr marL="742950" lvl="1" indent="-285750">
              <a:lnSpc>
                <a:spcPct val="90000"/>
              </a:lnSpc>
              <a:spcBef>
                <a:spcPts val="1000"/>
              </a:spcBef>
              <a:buClr>
                <a:schemeClr val="bg2">
                  <a:lumMod val="40000"/>
                  <a:lumOff val="60000"/>
                </a:schemeClr>
              </a:buClr>
              <a:buSzPct val="80000"/>
              <a:buFont typeface="Wingdings 3" charset="2"/>
              <a:buChar char=""/>
            </a:pPr>
            <a:endParaRPr lang="en-US" sz="1400" dirty="0">
              <a:latin typeface="+mj-lt"/>
              <a:ea typeface="+mj-ea"/>
              <a:cs typeface="+mj-cs"/>
            </a:endParaRPr>
          </a:p>
          <a:p>
            <a:pPr>
              <a:lnSpc>
                <a:spcPct val="90000"/>
              </a:lnSpc>
              <a:spcBef>
                <a:spcPts val="1000"/>
              </a:spcBef>
              <a:buClr>
                <a:schemeClr val="bg2">
                  <a:lumMod val="40000"/>
                  <a:lumOff val="60000"/>
                </a:schemeClr>
              </a:buClr>
              <a:buSzPct val="80000"/>
            </a:pPr>
            <a:r>
              <a:rPr lang="en-US" sz="1400" dirty="0">
                <a:latin typeface="+mj-lt"/>
                <a:ea typeface="+mj-ea"/>
                <a:cs typeface="+mj-cs"/>
              </a:rPr>
              <a:t>Agency heads and/or their designees must approve both FML and MLD requests before solicitation for donations begin.</a:t>
            </a:r>
          </a:p>
        </p:txBody>
      </p:sp>
    </p:spTree>
    <p:extLst>
      <p:ext uri="{BB962C8B-B14F-4D97-AF65-F5344CB8AC3E}">
        <p14:creationId xmlns:p14="http://schemas.microsoft.com/office/powerpoint/2010/main" val="23752295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1B8F9CB-890B-4CB8-B503-188A763E2FC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1" name="Picture 10">
            <a:extLst>
              <a:ext uri="{FF2B5EF4-FFF2-40B4-BE49-F238E27FC236}">
                <a16:creationId xmlns:a16="http://schemas.microsoft.com/office/drawing/2014/main" id="{AA632AB4-3837-4FD0-8B62-0A18B573F4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3" name="Oval 12">
            <a:extLst>
              <a:ext uri="{FF2B5EF4-FFF2-40B4-BE49-F238E27FC236}">
                <a16:creationId xmlns:a16="http://schemas.microsoft.com/office/drawing/2014/main" id="{C393B4A7-6ABF-423D-A762-3CDB4897A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pic>
        <p:nvPicPr>
          <p:cNvPr id="15" name="Picture 14">
            <a:extLst>
              <a:ext uri="{FF2B5EF4-FFF2-40B4-BE49-F238E27FC236}">
                <a16:creationId xmlns:a16="http://schemas.microsoft.com/office/drawing/2014/main" id="{9CD2319A-6FA9-4EFB-9EDF-7304467425E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7" name="Picture 16">
            <a:extLst>
              <a:ext uri="{FF2B5EF4-FFF2-40B4-BE49-F238E27FC236}">
                <a16:creationId xmlns:a16="http://schemas.microsoft.com/office/drawing/2014/main" id="{D1692A93-3514-4486-8B67-CCA4E0259BC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9" name="Rectangle 18">
            <a:extLst>
              <a:ext uri="{FF2B5EF4-FFF2-40B4-BE49-F238E27FC236}">
                <a16:creationId xmlns:a16="http://schemas.microsoft.com/office/drawing/2014/main" id="{01AD250C-F2EA-449F-9B14-DF5BB674C5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1" name="Rectangle 20">
            <a:extLst>
              <a:ext uri="{FF2B5EF4-FFF2-40B4-BE49-F238E27FC236}">
                <a16:creationId xmlns:a16="http://schemas.microsoft.com/office/drawing/2014/main" id="{F747F1B4-B831-4277-8AB0-32767F7EB7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dirty="0"/>
          </a:p>
        </p:txBody>
      </p:sp>
      <p:sp>
        <p:nvSpPr>
          <p:cNvPr id="23" name="Freeform 7">
            <a:extLst>
              <a:ext uri="{FF2B5EF4-FFF2-40B4-BE49-F238E27FC236}">
                <a16:creationId xmlns:a16="http://schemas.microsoft.com/office/drawing/2014/main" id="{D80CFA21-AB7C-4BEB-9BFF-05764FBBF3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dirty="0">
              <a:solidFill>
                <a:schemeClr val="tx1"/>
              </a:solidFill>
            </a:endParaRPr>
          </a:p>
        </p:txBody>
      </p:sp>
      <p:sp>
        <p:nvSpPr>
          <p:cNvPr id="2" name="TextBox 1">
            <a:extLst>
              <a:ext uri="{FF2B5EF4-FFF2-40B4-BE49-F238E27FC236}">
                <a16:creationId xmlns:a16="http://schemas.microsoft.com/office/drawing/2014/main" id="{87AA04B8-6A02-4078-07C8-F1DC3D953416}"/>
              </a:ext>
            </a:extLst>
          </p:cNvPr>
          <p:cNvSpPr txBox="1"/>
          <p:nvPr/>
        </p:nvSpPr>
        <p:spPr>
          <a:xfrm>
            <a:off x="1185240" y="610273"/>
            <a:ext cx="9252154" cy="1016654"/>
          </a:xfrm>
          <a:prstGeom prst="rect">
            <a:avLst/>
          </a:prstGeom>
        </p:spPr>
        <p:txBody>
          <a:bodyPr vert="horz" lIns="91440" tIns="45720" rIns="91440" bIns="45720" rtlCol="0" anchor="t">
            <a:normAutofit/>
            <a:scene3d>
              <a:camera prst="orthographicFront"/>
              <a:lightRig rig="threePt" dir="t"/>
            </a:scene3d>
            <a:sp3d extrusionH="57150">
              <a:bevelT w="57150" h="38100" prst="artDeco"/>
            </a:sp3d>
          </a:bodyPr>
          <a:lstStyle/>
          <a:p>
            <a:pPr>
              <a:lnSpc>
                <a:spcPct val="90000"/>
              </a:lnSpc>
              <a:spcBef>
                <a:spcPct val="0"/>
              </a:spcBef>
              <a:spcAft>
                <a:spcPts val="600"/>
              </a:spcAft>
            </a:pPr>
            <a:r>
              <a:rPr lang="en-US" sz="3600" b="1" dirty="0">
                <a:solidFill>
                  <a:srgbClr val="EBEBEB"/>
                </a:solidFill>
                <a:latin typeface="+mj-lt"/>
                <a:ea typeface="+mj-ea"/>
                <a:cs typeface="+mj-cs"/>
              </a:rPr>
              <a:t>Contributing Maternity Leave Donations</a:t>
            </a:r>
          </a:p>
        </p:txBody>
      </p:sp>
      <p:sp>
        <p:nvSpPr>
          <p:cNvPr id="25" name="Rectangle 24">
            <a:extLst>
              <a:ext uri="{FF2B5EF4-FFF2-40B4-BE49-F238E27FC236}">
                <a16:creationId xmlns:a16="http://schemas.microsoft.com/office/drawing/2014/main" id="{12F7E335-851A-4CAE-B09F-E657819D46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7" name="Freeform: Shape 26">
            <a:extLst>
              <a:ext uri="{FF2B5EF4-FFF2-40B4-BE49-F238E27FC236}">
                <a16:creationId xmlns:a16="http://schemas.microsoft.com/office/drawing/2014/main" id="{10B541F0-7F6E-402E-84D8-CF96EACA5F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8" cy="5095933"/>
          </a:xfrm>
          <a:custGeom>
            <a:avLst/>
            <a:gdLst>
              <a:gd name="connsiteX0" fmla="*/ 1 w 12192418"/>
              <a:gd name="connsiteY0" fmla="*/ 0 h 5095933"/>
              <a:gd name="connsiteX1" fmla="*/ 71932 w 12192418"/>
              <a:gd name="connsiteY1" fmla="*/ 12261 h 5095933"/>
              <a:gd name="connsiteX2" fmla="*/ 282849 w 12192418"/>
              <a:gd name="connsiteY2" fmla="*/ 48343 h 5095933"/>
              <a:gd name="connsiteX3" fmla="*/ 436464 w 12192418"/>
              <a:gd name="connsiteY3" fmla="*/ 73565 h 5095933"/>
              <a:gd name="connsiteX4" fmla="*/ 619339 w 12192418"/>
              <a:gd name="connsiteY4" fmla="*/ 100188 h 5095933"/>
              <a:gd name="connsiteX5" fmla="*/ 836351 w 12192418"/>
              <a:gd name="connsiteY5" fmla="*/ 132066 h 5095933"/>
              <a:gd name="connsiteX6" fmla="*/ 1076528 w 12192418"/>
              <a:gd name="connsiteY6" fmla="*/ 165696 h 5095933"/>
              <a:gd name="connsiteX7" fmla="*/ 1347184 w 12192418"/>
              <a:gd name="connsiteY7" fmla="*/ 201077 h 5095933"/>
              <a:gd name="connsiteX8" fmla="*/ 1642223 w 12192418"/>
              <a:gd name="connsiteY8" fmla="*/ 238560 h 5095933"/>
              <a:gd name="connsiteX9" fmla="*/ 1962864 w 12192418"/>
              <a:gd name="connsiteY9" fmla="*/ 276043 h 5095933"/>
              <a:gd name="connsiteX10" fmla="*/ 2304232 w 12192418"/>
              <a:gd name="connsiteY10" fmla="*/ 314227 h 5095933"/>
              <a:gd name="connsiteX11" fmla="*/ 2672421 w 12192418"/>
              <a:gd name="connsiteY11" fmla="*/ 349608 h 5095933"/>
              <a:gd name="connsiteX12" fmla="*/ 3057678 w 12192418"/>
              <a:gd name="connsiteY12" fmla="*/ 383588 h 5095933"/>
              <a:gd name="connsiteX13" fmla="*/ 3464881 w 12192418"/>
              <a:gd name="connsiteY13" fmla="*/ 414415 h 5095933"/>
              <a:gd name="connsiteX14" fmla="*/ 3889152 w 12192418"/>
              <a:gd name="connsiteY14" fmla="*/ 443841 h 5095933"/>
              <a:gd name="connsiteX15" fmla="*/ 4331710 w 12192418"/>
              <a:gd name="connsiteY15" fmla="*/ 471515 h 5095933"/>
              <a:gd name="connsiteX16" fmla="*/ 4558476 w 12192418"/>
              <a:gd name="connsiteY16" fmla="*/ 481324 h 5095933"/>
              <a:gd name="connsiteX17" fmla="*/ 4790118 w 12192418"/>
              <a:gd name="connsiteY17" fmla="*/ 492183 h 5095933"/>
              <a:gd name="connsiteX18" fmla="*/ 5025418 w 12192418"/>
              <a:gd name="connsiteY18" fmla="*/ 502342 h 5095933"/>
              <a:gd name="connsiteX19" fmla="*/ 5261937 w 12192418"/>
              <a:gd name="connsiteY19" fmla="*/ 508998 h 5095933"/>
              <a:gd name="connsiteX20" fmla="*/ 5503332 w 12192418"/>
              <a:gd name="connsiteY20" fmla="*/ 514953 h 5095933"/>
              <a:gd name="connsiteX21" fmla="*/ 5747167 w 12192418"/>
              <a:gd name="connsiteY21" fmla="*/ 521259 h 5095933"/>
              <a:gd name="connsiteX22" fmla="*/ 5995877 w 12192418"/>
              <a:gd name="connsiteY22" fmla="*/ 525463 h 5095933"/>
              <a:gd name="connsiteX23" fmla="*/ 6247026 w 12192418"/>
              <a:gd name="connsiteY23" fmla="*/ 525463 h 5095933"/>
              <a:gd name="connsiteX24" fmla="*/ 6500613 w 12192418"/>
              <a:gd name="connsiteY24" fmla="*/ 527565 h 5095933"/>
              <a:gd name="connsiteX25" fmla="*/ 6756639 w 12192418"/>
              <a:gd name="connsiteY25" fmla="*/ 525463 h 5095933"/>
              <a:gd name="connsiteX26" fmla="*/ 7016322 w 12192418"/>
              <a:gd name="connsiteY26" fmla="*/ 521259 h 5095933"/>
              <a:gd name="connsiteX27" fmla="*/ 7276005 w 12192418"/>
              <a:gd name="connsiteY27" fmla="*/ 517406 h 5095933"/>
              <a:gd name="connsiteX28" fmla="*/ 7539345 w 12192418"/>
              <a:gd name="connsiteY28" fmla="*/ 508998 h 5095933"/>
              <a:gd name="connsiteX29" fmla="*/ 7805124 w 12192418"/>
              <a:gd name="connsiteY29" fmla="*/ 500241 h 5095933"/>
              <a:gd name="connsiteX30" fmla="*/ 8070903 w 12192418"/>
              <a:gd name="connsiteY30" fmla="*/ 490082 h 5095933"/>
              <a:gd name="connsiteX31" fmla="*/ 8339121 w 12192418"/>
              <a:gd name="connsiteY31" fmla="*/ 475719 h 5095933"/>
              <a:gd name="connsiteX32" fmla="*/ 8609776 w 12192418"/>
              <a:gd name="connsiteY32" fmla="*/ 458554 h 5095933"/>
              <a:gd name="connsiteX33" fmla="*/ 8881651 w 12192418"/>
              <a:gd name="connsiteY33" fmla="*/ 442089 h 5095933"/>
              <a:gd name="connsiteX34" fmla="*/ 9153526 w 12192418"/>
              <a:gd name="connsiteY34" fmla="*/ 421071 h 5095933"/>
              <a:gd name="connsiteX35" fmla="*/ 9429058 w 12192418"/>
              <a:gd name="connsiteY35" fmla="*/ 395849 h 5095933"/>
              <a:gd name="connsiteX36" fmla="*/ 9700933 w 12192418"/>
              <a:gd name="connsiteY36" fmla="*/ 370626 h 5095933"/>
              <a:gd name="connsiteX37" fmla="*/ 9977684 w 12192418"/>
              <a:gd name="connsiteY37" fmla="*/ 341551 h 5095933"/>
              <a:gd name="connsiteX38" fmla="*/ 10255655 w 12192418"/>
              <a:gd name="connsiteY38" fmla="*/ 309673 h 5095933"/>
              <a:gd name="connsiteX39" fmla="*/ 10529968 w 12192418"/>
              <a:gd name="connsiteY39" fmla="*/ 276043 h 5095933"/>
              <a:gd name="connsiteX40" fmla="*/ 10807939 w 12192418"/>
              <a:gd name="connsiteY40" fmla="*/ 236809 h 5095933"/>
              <a:gd name="connsiteX41" fmla="*/ 11084690 w 12192418"/>
              <a:gd name="connsiteY41" fmla="*/ 194772 h 5095933"/>
              <a:gd name="connsiteX42" fmla="*/ 11362661 w 12192418"/>
              <a:gd name="connsiteY42" fmla="*/ 153085 h 5095933"/>
              <a:gd name="connsiteX43" fmla="*/ 11639412 w 12192418"/>
              <a:gd name="connsiteY43" fmla="*/ 104392 h 5095933"/>
              <a:gd name="connsiteX44" fmla="*/ 11914945 w 12192418"/>
              <a:gd name="connsiteY44" fmla="*/ 54648 h 5095933"/>
              <a:gd name="connsiteX45" fmla="*/ 12191696 w 12192418"/>
              <a:gd name="connsiteY45" fmla="*/ 2452 h 5095933"/>
              <a:gd name="connsiteX46" fmla="*/ 12191696 w 12192418"/>
              <a:gd name="connsiteY46" fmla="*/ 2109542 h 5095933"/>
              <a:gd name="connsiteX47" fmla="*/ 12191999 w 12192418"/>
              <a:gd name="connsiteY47" fmla="*/ 2109542 h 5095933"/>
              <a:gd name="connsiteX48" fmla="*/ 12191999 w 12192418"/>
              <a:gd name="connsiteY48" fmla="*/ 2802467 h 5095933"/>
              <a:gd name="connsiteX49" fmla="*/ 12192418 w 12192418"/>
              <a:gd name="connsiteY49" fmla="*/ 2802467 h 5095933"/>
              <a:gd name="connsiteX50" fmla="*/ 12192418 w 12192418"/>
              <a:gd name="connsiteY50" fmla="*/ 5095933 h 5095933"/>
              <a:gd name="connsiteX51" fmla="*/ 1 w 12192418"/>
              <a:gd name="connsiteY51" fmla="*/ 5095933 h 5095933"/>
              <a:gd name="connsiteX52" fmla="*/ 1 w 12192418"/>
              <a:gd name="connsiteY52" fmla="*/ 4074529 h 5095933"/>
              <a:gd name="connsiteX53" fmla="*/ 0 w 12192418"/>
              <a:gd name="connsiteY53" fmla="*/ 4074529 h 5095933"/>
              <a:gd name="connsiteX54" fmla="*/ 0 w 12192418"/>
              <a:gd name="connsiteY54" fmla="*/ 2109542 h 5095933"/>
              <a:gd name="connsiteX55" fmla="*/ 1 w 12192418"/>
              <a:gd name="connsiteY55" fmla="*/ 2109542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2192418" h="5095933">
                <a:moveTo>
                  <a:pt x="1" y="0"/>
                </a:moveTo>
                <a:lnTo>
                  <a:pt x="71932" y="12261"/>
                </a:lnTo>
                <a:lnTo>
                  <a:pt x="282849" y="48343"/>
                </a:lnTo>
                <a:lnTo>
                  <a:pt x="436464" y="73565"/>
                </a:lnTo>
                <a:lnTo>
                  <a:pt x="619339" y="100188"/>
                </a:lnTo>
                <a:lnTo>
                  <a:pt x="836351" y="132066"/>
                </a:lnTo>
                <a:lnTo>
                  <a:pt x="1076528" y="165696"/>
                </a:lnTo>
                <a:lnTo>
                  <a:pt x="1347184" y="201077"/>
                </a:lnTo>
                <a:lnTo>
                  <a:pt x="1642223" y="238560"/>
                </a:lnTo>
                <a:lnTo>
                  <a:pt x="1962864" y="276043"/>
                </a:lnTo>
                <a:lnTo>
                  <a:pt x="2304232" y="314227"/>
                </a:lnTo>
                <a:lnTo>
                  <a:pt x="2672421" y="349608"/>
                </a:lnTo>
                <a:lnTo>
                  <a:pt x="3057678" y="383588"/>
                </a:lnTo>
                <a:lnTo>
                  <a:pt x="3464881" y="414415"/>
                </a:lnTo>
                <a:lnTo>
                  <a:pt x="3889152" y="443841"/>
                </a:lnTo>
                <a:lnTo>
                  <a:pt x="4331710" y="471515"/>
                </a:lnTo>
                <a:lnTo>
                  <a:pt x="4558476" y="481324"/>
                </a:lnTo>
                <a:lnTo>
                  <a:pt x="4790118" y="492183"/>
                </a:lnTo>
                <a:lnTo>
                  <a:pt x="5025418" y="502342"/>
                </a:lnTo>
                <a:lnTo>
                  <a:pt x="5261937" y="508998"/>
                </a:lnTo>
                <a:lnTo>
                  <a:pt x="5503332" y="514953"/>
                </a:lnTo>
                <a:lnTo>
                  <a:pt x="5747167" y="521259"/>
                </a:lnTo>
                <a:lnTo>
                  <a:pt x="5995877" y="525463"/>
                </a:lnTo>
                <a:lnTo>
                  <a:pt x="6247026" y="525463"/>
                </a:lnTo>
                <a:lnTo>
                  <a:pt x="6500613" y="527565"/>
                </a:lnTo>
                <a:lnTo>
                  <a:pt x="6756639" y="525463"/>
                </a:lnTo>
                <a:lnTo>
                  <a:pt x="7016322" y="521259"/>
                </a:lnTo>
                <a:lnTo>
                  <a:pt x="7276005" y="517406"/>
                </a:lnTo>
                <a:lnTo>
                  <a:pt x="7539345" y="508998"/>
                </a:lnTo>
                <a:lnTo>
                  <a:pt x="7805124" y="500241"/>
                </a:lnTo>
                <a:lnTo>
                  <a:pt x="8070903" y="490082"/>
                </a:lnTo>
                <a:lnTo>
                  <a:pt x="8339121" y="475719"/>
                </a:lnTo>
                <a:lnTo>
                  <a:pt x="8609776" y="458554"/>
                </a:lnTo>
                <a:lnTo>
                  <a:pt x="8881651" y="442089"/>
                </a:lnTo>
                <a:lnTo>
                  <a:pt x="9153526" y="421071"/>
                </a:lnTo>
                <a:lnTo>
                  <a:pt x="9429058" y="395849"/>
                </a:lnTo>
                <a:lnTo>
                  <a:pt x="9700933" y="370626"/>
                </a:lnTo>
                <a:lnTo>
                  <a:pt x="9977684" y="341551"/>
                </a:lnTo>
                <a:lnTo>
                  <a:pt x="10255655" y="309673"/>
                </a:lnTo>
                <a:lnTo>
                  <a:pt x="10529968" y="276043"/>
                </a:lnTo>
                <a:lnTo>
                  <a:pt x="10807939" y="236809"/>
                </a:lnTo>
                <a:lnTo>
                  <a:pt x="11084690" y="194772"/>
                </a:lnTo>
                <a:lnTo>
                  <a:pt x="11362661" y="153085"/>
                </a:lnTo>
                <a:lnTo>
                  <a:pt x="11639412" y="104392"/>
                </a:lnTo>
                <a:lnTo>
                  <a:pt x="11914945" y="54648"/>
                </a:lnTo>
                <a:lnTo>
                  <a:pt x="12191696" y="2452"/>
                </a:lnTo>
                <a:lnTo>
                  <a:pt x="12191696" y="2109542"/>
                </a:lnTo>
                <a:lnTo>
                  <a:pt x="12191999" y="2109542"/>
                </a:lnTo>
                <a:lnTo>
                  <a:pt x="12191999" y="2802467"/>
                </a:lnTo>
                <a:lnTo>
                  <a:pt x="12192418" y="2802467"/>
                </a:lnTo>
                <a:lnTo>
                  <a:pt x="12192418" y="5095933"/>
                </a:lnTo>
                <a:lnTo>
                  <a:pt x="1" y="5095933"/>
                </a:lnTo>
                <a:lnTo>
                  <a:pt x="1" y="4074529"/>
                </a:lnTo>
                <a:lnTo>
                  <a:pt x="0" y="4074529"/>
                </a:lnTo>
                <a:lnTo>
                  <a:pt x="0" y="2109542"/>
                </a:lnTo>
                <a:lnTo>
                  <a:pt x="1" y="2109542"/>
                </a:lnTo>
                <a:close/>
              </a:path>
            </a:pathLst>
          </a:custGeom>
          <a:solidFill>
            <a:schemeClr val="bg1"/>
          </a:solidFill>
          <a:ln>
            <a:noFill/>
          </a:ln>
        </p:spPr>
        <p:txBody>
          <a:bodyPr/>
          <a:lstStyle/>
          <a:p>
            <a:endParaRPr lang="en-US" dirty="0"/>
          </a:p>
        </p:txBody>
      </p:sp>
      <p:graphicFrame>
        <p:nvGraphicFramePr>
          <p:cNvPr id="5" name="TextBox 2">
            <a:extLst>
              <a:ext uri="{FF2B5EF4-FFF2-40B4-BE49-F238E27FC236}">
                <a16:creationId xmlns:a16="http://schemas.microsoft.com/office/drawing/2014/main" id="{189E8650-2A01-5356-203A-17AF297E9BBB}"/>
              </a:ext>
            </a:extLst>
          </p:cNvPr>
          <p:cNvGraphicFramePr/>
          <p:nvPr>
            <p:extLst>
              <p:ext uri="{D42A27DB-BD31-4B8C-83A1-F6EECF244321}">
                <p14:modId xmlns:p14="http://schemas.microsoft.com/office/powerpoint/2010/main" val="2447194114"/>
              </p:ext>
            </p:extLst>
          </p:nvPr>
        </p:nvGraphicFramePr>
        <p:xfrm>
          <a:off x="648930" y="2810256"/>
          <a:ext cx="10895370" cy="340427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284288963"/>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2D59FA0-0CBB-ABEF-276E-1BBA10158118}"/>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45FB4F50-5115-A3C6-3E91-B2FD5DC6DBF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1" name="Picture 10">
            <a:extLst>
              <a:ext uri="{FF2B5EF4-FFF2-40B4-BE49-F238E27FC236}">
                <a16:creationId xmlns:a16="http://schemas.microsoft.com/office/drawing/2014/main" id="{02538D72-7C27-88B4-4FD1-EDDCA1A8CA6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3" name="Oval 12">
            <a:extLst>
              <a:ext uri="{FF2B5EF4-FFF2-40B4-BE49-F238E27FC236}">
                <a16:creationId xmlns:a16="http://schemas.microsoft.com/office/drawing/2014/main" id="{C4FFC658-430D-9751-6CFC-86AA140816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pic>
        <p:nvPicPr>
          <p:cNvPr id="15" name="Picture 14">
            <a:extLst>
              <a:ext uri="{FF2B5EF4-FFF2-40B4-BE49-F238E27FC236}">
                <a16:creationId xmlns:a16="http://schemas.microsoft.com/office/drawing/2014/main" id="{E8B672A1-BB7E-16E9-A251-09B842BB606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7" name="Picture 16">
            <a:extLst>
              <a:ext uri="{FF2B5EF4-FFF2-40B4-BE49-F238E27FC236}">
                <a16:creationId xmlns:a16="http://schemas.microsoft.com/office/drawing/2014/main" id="{80155773-E907-704F-A9E8-9FD9BEA2826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9" name="Rectangle 18">
            <a:extLst>
              <a:ext uri="{FF2B5EF4-FFF2-40B4-BE49-F238E27FC236}">
                <a16:creationId xmlns:a16="http://schemas.microsoft.com/office/drawing/2014/main" id="{5B23A2CC-C3F6-B5CE-64EE-0CE35B04A7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1" name="Rectangle 20">
            <a:extLst>
              <a:ext uri="{FF2B5EF4-FFF2-40B4-BE49-F238E27FC236}">
                <a16:creationId xmlns:a16="http://schemas.microsoft.com/office/drawing/2014/main" id="{B45FEB67-961E-1FA8-F789-6B5FDD67CF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dirty="0"/>
          </a:p>
        </p:txBody>
      </p:sp>
      <p:sp>
        <p:nvSpPr>
          <p:cNvPr id="23" name="Freeform 7">
            <a:extLst>
              <a:ext uri="{FF2B5EF4-FFF2-40B4-BE49-F238E27FC236}">
                <a16:creationId xmlns:a16="http://schemas.microsoft.com/office/drawing/2014/main" id="{91B6B0ED-43A0-7C94-0B93-9590380DDC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dirty="0">
              <a:solidFill>
                <a:schemeClr val="tx1"/>
              </a:solidFill>
            </a:endParaRPr>
          </a:p>
        </p:txBody>
      </p:sp>
      <p:sp>
        <p:nvSpPr>
          <p:cNvPr id="25" name="Rectangle 24">
            <a:extLst>
              <a:ext uri="{FF2B5EF4-FFF2-40B4-BE49-F238E27FC236}">
                <a16:creationId xmlns:a16="http://schemas.microsoft.com/office/drawing/2014/main" id="{E7D7F2E5-234F-96D9-B0C1-F856774585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7" name="Freeform: Shape 26">
            <a:extLst>
              <a:ext uri="{FF2B5EF4-FFF2-40B4-BE49-F238E27FC236}">
                <a16:creationId xmlns:a16="http://schemas.microsoft.com/office/drawing/2014/main" id="{B3A4A672-EB05-4714-AFB7-BAD0E775EE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8" cy="5095933"/>
          </a:xfrm>
          <a:custGeom>
            <a:avLst/>
            <a:gdLst>
              <a:gd name="connsiteX0" fmla="*/ 1 w 12192418"/>
              <a:gd name="connsiteY0" fmla="*/ 0 h 5095933"/>
              <a:gd name="connsiteX1" fmla="*/ 71932 w 12192418"/>
              <a:gd name="connsiteY1" fmla="*/ 12261 h 5095933"/>
              <a:gd name="connsiteX2" fmla="*/ 282849 w 12192418"/>
              <a:gd name="connsiteY2" fmla="*/ 48343 h 5095933"/>
              <a:gd name="connsiteX3" fmla="*/ 436464 w 12192418"/>
              <a:gd name="connsiteY3" fmla="*/ 73565 h 5095933"/>
              <a:gd name="connsiteX4" fmla="*/ 619339 w 12192418"/>
              <a:gd name="connsiteY4" fmla="*/ 100188 h 5095933"/>
              <a:gd name="connsiteX5" fmla="*/ 836351 w 12192418"/>
              <a:gd name="connsiteY5" fmla="*/ 132066 h 5095933"/>
              <a:gd name="connsiteX6" fmla="*/ 1076528 w 12192418"/>
              <a:gd name="connsiteY6" fmla="*/ 165696 h 5095933"/>
              <a:gd name="connsiteX7" fmla="*/ 1347184 w 12192418"/>
              <a:gd name="connsiteY7" fmla="*/ 201077 h 5095933"/>
              <a:gd name="connsiteX8" fmla="*/ 1642223 w 12192418"/>
              <a:gd name="connsiteY8" fmla="*/ 238560 h 5095933"/>
              <a:gd name="connsiteX9" fmla="*/ 1962864 w 12192418"/>
              <a:gd name="connsiteY9" fmla="*/ 276043 h 5095933"/>
              <a:gd name="connsiteX10" fmla="*/ 2304232 w 12192418"/>
              <a:gd name="connsiteY10" fmla="*/ 314227 h 5095933"/>
              <a:gd name="connsiteX11" fmla="*/ 2672421 w 12192418"/>
              <a:gd name="connsiteY11" fmla="*/ 349608 h 5095933"/>
              <a:gd name="connsiteX12" fmla="*/ 3057678 w 12192418"/>
              <a:gd name="connsiteY12" fmla="*/ 383588 h 5095933"/>
              <a:gd name="connsiteX13" fmla="*/ 3464881 w 12192418"/>
              <a:gd name="connsiteY13" fmla="*/ 414415 h 5095933"/>
              <a:gd name="connsiteX14" fmla="*/ 3889152 w 12192418"/>
              <a:gd name="connsiteY14" fmla="*/ 443841 h 5095933"/>
              <a:gd name="connsiteX15" fmla="*/ 4331710 w 12192418"/>
              <a:gd name="connsiteY15" fmla="*/ 471515 h 5095933"/>
              <a:gd name="connsiteX16" fmla="*/ 4558476 w 12192418"/>
              <a:gd name="connsiteY16" fmla="*/ 481324 h 5095933"/>
              <a:gd name="connsiteX17" fmla="*/ 4790118 w 12192418"/>
              <a:gd name="connsiteY17" fmla="*/ 492183 h 5095933"/>
              <a:gd name="connsiteX18" fmla="*/ 5025418 w 12192418"/>
              <a:gd name="connsiteY18" fmla="*/ 502342 h 5095933"/>
              <a:gd name="connsiteX19" fmla="*/ 5261937 w 12192418"/>
              <a:gd name="connsiteY19" fmla="*/ 508998 h 5095933"/>
              <a:gd name="connsiteX20" fmla="*/ 5503332 w 12192418"/>
              <a:gd name="connsiteY20" fmla="*/ 514953 h 5095933"/>
              <a:gd name="connsiteX21" fmla="*/ 5747167 w 12192418"/>
              <a:gd name="connsiteY21" fmla="*/ 521259 h 5095933"/>
              <a:gd name="connsiteX22" fmla="*/ 5995877 w 12192418"/>
              <a:gd name="connsiteY22" fmla="*/ 525463 h 5095933"/>
              <a:gd name="connsiteX23" fmla="*/ 6247026 w 12192418"/>
              <a:gd name="connsiteY23" fmla="*/ 525463 h 5095933"/>
              <a:gd name="connsiteX24" fmla="*/ 6500613 w 12192418"/>
              <a:gd name="connsiteY24" fmla="*/ 527565 h 5095933"/>
              <a:gd name="connsiteX25" fmla="*/ 6756639 w 12192418"/>
              <a:gd name="connsiteY25" fmla="*/ 525463 h 5095933"/>
              <a:gd name="connsiteX26" fmla="*/ 7016322 w 12192418"/>
              <a:gd name="connsiteY26" fmla="*/ 521259 h 5095933"/>
              <a:gd name="connsiteX27" fmla="*/ 7276005 w 12192418"/>
              <a:gd name="connsiteY27" fmla="*/ 517406 h 5095933"/>
              <a:gd name="connsiteX28" fmla="*/ 7539345 w 12192418"/>
              <a:gd name="connsiteY28" fmla="*/ 508998 h 5095933"/>
              <a:gd name="connsiteX29" fmla="*/ 7805124 w 12192418"/>
              <a:gd name="connsiteY29" fmla="*/ 500241 h 5095933"/>
              <a:gd name="connsiteX30" fmla="*/ 8070903 w 12192418"/>
              <a:gd name="connsiteY30" fmla="*/ 490082 h 5095933"/>
              <a:gd name="connsiteX31" fmla="*/ 8339121 w 12192418"/>
              <a:gd name="connsiteY31" fmla="*/ 475719 h 5095933"/>
              <a:gd name="connsiteX32" fmla="*/ 8609776 w 12192418"/>
              <a:gd name="connsiteY32" fmla="*/ 458554 h 5095933"/>
              <a:gd name="connsiteX33" fmla="*/ 8881651 w 12192418"/>
              <a:gd name="connsiteY33" fmla="*/ 442089 h 5095933"/>
              <a:gd name="connsiteX34" fmla="*/ 9153526 w 12192418"/>
              <a:gd name="connsiteY34" fmla="*/ 421071 h 5095933"/>
              <a:gd name="connsiteX35" fmla="*/ 9429058 w 12192418"/>
              <a:gd name="connsiteY35" fmla="*/ 395849 h 5095933"/>
              <a:gd name="connsiteX36" fmla="*/ 9700933 w 12192418"/>
              <a:gd name="connsiteY36" fmla="*/ 370626 h 5095933"/>
              <a:gd name="connsiteX37" fmla="*/ 9977684 w 12192418"/>
              <a:gd name="connsiteY37" fmla="*/ 341551 h 5095933"/>
              <a:gd name="connsiteX38" fmla="*/ 10255655 w 12192418"/>
              <a:gd name="connsiteY38" fmla="*/ 309673 h 5095933"/>
              <a:gd name="connsiteX39" fmla="*/ 10529968 w 12192418"/>
              <a:gd name="connsiteY39" fmla="*/ 276043 h 5095933"/>
              <a:gd name="connsiteX40" fmla="*/ 10807939 w 12192418"/>
              <a:gd name="connsiteY40" fmla="*/ 236809 h 5095933"/>
              <a:gd name="connsiteX41" fmla="*/ 11084690 w 12192418"/>
              <a:gd name="connsiteY41" fmla="*/ 194772 h 5095933"/>
              <a:gd name="connsiteX42" fmla="*/ 11362661 w 12192418"/>
              <a:gd name="connsiteY42" fmla="*/ 153085 h 5095933"/>
              <a:gd name="connsiteX43" fmla="*/ 11639412 w 12192418"/>
              <a:gd name="connsiteY43" fmla="*/ 104392 h 5095933"/>
              <a:gd name="connsiteX44" fmla="*/ 11914945 w 12192418"/>
              <a:gd name="connsiteY44" fmla="*/ 54648 h 5095933"/>
              <a:gd name="connsiteX45" fmla="*/ 12191696 w 12192418"/>
              <a:gd name="connsiteY45" fmla="*/ 2452 h 5095933"/>
              <a:gd name="connsiteX46" fmla="*/ 12191696 w 12192418"/>
              <a:gd name="connsiteY46" fmla="*/ 2109542 h 5095933"/>
              <a:gd name="connsiteX47" fmla="*/ 12191999 w 12192418"/>
              <a:gd name="connsiteY47" fmla="*/ 2109542 h 5095933"/>
              <a:gd name="connsiteX48" fmla="*/ 12191999 w 12192418"/>
              <a:gd name="connsiteY48" fmla="*/ 2802467 h 5095933"/>
              <a:gd name="connsiteX49" fmla="*/ 12192418 w 12192418"/>
              <a:gd name="connsiteY49" fmla="*/ 2802467 h 5095933"/>
              <a:gd name="connsiteX50" fmla="*/ 12192418 w 12192418"/>
              <a:gd name="connsiteY50" fmla="*/ 5095933 h 5095933"/>
              <a:gd name="connsiteX51" fmla="*/ 1 w 12192418"/>
              <a:gd name="connsiteY51" fmla="*/ 5095933 h 5095933"/>
              <a:gd name="connsiteX52" fmla="*/ 1 w 12192418"/>
              <a:gd name="connsiteY52" fmla="*/ 4074529 h 5095933"/>
              <a:gd name="connsiteX53" fmla="*/ 0 w 12192418"/>
              <a:gd name="connsiteY53" fmla="*/ 4074529 h 5095933"/>
              <a:gd name="connsiteX54" fmla="*/ 0 w 12192418"/>
              <a:gd name="connsiteY54" fmla="*/ 2109542 h 5095933"/>
              <a:gd name="connsiteX55" fmla="*/ 1 w 12192418"/>
              <a:gd name="connsiteY55" fmla="*/ 2109542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2192418" h="5095933">
                <a:moveTo>
                  <a:pt x="1" y="0"/>
                </a:moveTo>
                <a:lnTo>
                  <a:pt x="71932" y="12261"/>
                </a:lnTo>
                <a:lnTo>
                  <a:pt x="282849" y="48343"/>
                </a:lnTo>
                <a:lnTo>
                  <a:pt x="436464" y="73565"/>
                </a:lnTo>
                <a:lnTo>
                  <a:pt x="619339" y="100188"/>
                </a:lnTo>
                <a:lnTo>
                  <a:pt x="836351" y="132066"/>
                </a:lnTo>
                <a:lnTo>
                  <a:pt x="1076528" y="165696"/>
                </a:lnTo>
                <a:lnTo>
                  <a:pt x="1347184" y="201077"/>
                </a:lnTo>
                <a:lnTo>
                  <a:pt x="1642223" y="238560"/>
                </a:lnTo>
                <a:lnTo>
                  <a:pt x="1962864" y="276043"/>
                </a:lnTo>
                <a:lnTo>
                  <a:pt x="2304232" y="314227"/>
                </a:lnTo>
                <a:lnTo>
                  <a:pt x="2672421" y="349608"/>
                </a:lnTo>
                <a:lnTo>
                  <a:pt x="3057678" y="383588"/>
                </a:lnTo>
                <a:lnTo>
                  <a:pt x="3464881" y="414415"/>
                </a:lnTo>
                <a:lnTo>
                  <a:pt x="3889152" y="443841"/>
                </a:lnTo>
                <a:lnTo>
                  <a:pt x="4331710" y="471515"/>
                </a:lnTo>
                <a:lnTo>
                  <a:pt x="4558476" y="481324"/>
                </a:lnTo>
                <a:lnTo>
                  <a:pt x="4790118" y="492183"/>
                </a:lnTo>
                <a:lnTo>
                  <a:pt x="5025418" y="502342"/>
                </a:lnTo>
                <a:lnTo>
                  <a:pt x="5261937" y="508998"/>
                </a:lnTo>
                <a:lnTo>
                  <a:pt x="5503332" y="514953"/>
                </a:lnTo>
                <a:lnTo>
                  <a:pt x="5747167" y="521259"/>
                </a:lnTo>
                <a:lnTo>
                  <a:pt x="5995877" y="525463"/>
                </a:lnTo>
                <a:lnTo>
                  <a:pt x="6247026" y="525463"/>
                </a:lnTo>
                <a:lnTo>
                  <a:pt x="6500613" y="527565"/>
                </a:lnTo>
                <a:lnTo>
                  <a:pt x="6756639" y="525463"/>
                </a:lnTo>
                <a:lnTo>
                  <a:pt x="7016322" y="521259"/>
                </a:lnTo>
                <a:lnTo>
                  <a:pt x="7276005" y="517406"/>
                </a:lnTo>
                <a:lnTo>
                  <a:pt x="7539345" y="508998"/>
                </a:lnTo>
                <a:lnTo>
                  <a:pt x="7805124" y="500241"/>
                </a:lnTo>
                <a:lnTo>
                  <a:pt x="8070903" y="490082"/>
                </a:lnTo>
                <a:lnTo>
                  <a:pt x="8339121" y="475719"/>
                </a:lnTo>
                <a:lnTo>
                  <a:pt x="8609776" y="458554"/>
                </a:lnTo>
                <a:lnTo>
                  <a:pt x="8881651" y="442089"/>
                </a:lnTo>
                <a:lnTo>
                  <a:pt x="9153526" y="421071"/>
                </a:lnTo>
                <a:lnTo>
                  <a:pt x="9429058" y="395849"/>
                </a:lnTo>
                <a:lnTo>
                  <a:pt x="9700933" y="370626"/>
                </a:lnTo>
                <a:lnTo>
                  <a:pt x="9977684" y="341551"/>
                </a:lnTo>
                <a:lnTo>
                  <a:pt x="10255655" y="309673"/>
                </a:lnTo>
                <a:lnTo>
                  <a:pt x="10529968" y="276043"/>
                </a:lnTo>
                <a:lnTo>
                  <a:pt x="10807939" y="236809"/>
                </a:lnTo>
                <a:lnTo>
                  <a:pt x="11084690" y="194772"/>
                </a:lnTo>
                <a:lnTo>
                  <a:pt x="11362661" y="153085"/>
                </a:lnTo>
                <a:lnTo>
                  <a:pt x="11639412" y="104392"/>
                </a:lnTo>
                <a:lnTo>
                  <a:pt x="11914945" y="54648"/>
                </a:lnTo>
                <a:lnTo>
                  <a:pt x="12191696" y="2452"/>
                </a:lnTo>
                <a:lnTo>
                  <a:pt x="12191696" y="2109542"/>
                </a:lnTo>
                <a:lnTo>
                  <a:pt x="12191999" y="2109542"/>
                </a:lnTo>
                <a:lnTo>
                  <a:pt x="12191999" y="2802467"/>
                </a:lnTo>
                <a:lnTo>
                  <a:pt x="12192418" y="2802467"/>
                </a:lnTo>
                <a:lnTo>
                  <a:pt x="12192418" y="5095933"/>
                </a:lnTo>
                <a:lnTo>
                  <a:pt x="1" y="5095933"/>
                </a:lnTo>
                <a:lnTo>
                  <a:pt x="1" y="4074529"/>
                </a:lnTo>
                <a:lnTo>
                  <a:pt x="0" y="4074529"/>
                </a:lnTo>
                <a:lnTo>
                  <a:pt x="0" y="2109542"/>
                </a:lnTo>
                <a:lnTo>
                  <a:pt x="1" y="2109542"/>
                </a:lnTo>
                <a:close/>
              </a:path>
            </a:pathLst>
          </a:custGeom>
          <a:solidFill>
            <a:schemeClr val="bg1"/>
          </a:solidFill>
          <a:ln>
            <a:noFill/>
          </a:ln>
        </p:spPr>
        <p:txBody>
          <a:bodyPr/>
          <a:lstStyle/>
          <a:p>
            <a:endParaRPr lang="en-US" dirty="0"/>
          </a:p>
        </p:txBody>
      </p:sp>
      <p:graphicFrame>
        <p:nvGraphicFramePr>
          <p:cNvPr id="5" name="TextBox 2">
            <a:extLst>
              <a:ext uri="{FF2B5EF4-FFF2-40B4-BE49-F238E27FC236}">
                <a16:creationId xmlns:a16="http://schemas.microsoft.com/office/drawing/2014/main" id="{6EA1645E-B8D9-594A-B605-79EC30802B64}"/>
              </a:ext>
            </a:extLst>
          </p:cNvPr>
          <p:cNvGraphicFramePr/>
          <p:nvPr>
            <p:extLst>
              <p:ext uri="{D42A27DB-BD31-4B8C-83A1-F6EECF244321}">
                <p14:modId xmlns:p14="http://schemas.microsoft.com/office/powerpoint/2010/main" val="3328040326"/>
              </p:ext>
            </p:extLst>
          </p:nvPr>
        </p:nvGraphicFramePr>
        <p:xfrm>
          <a:off x="546954" y="935145"/>
          <a:ext cx="10895370" cy="340427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6" name="Rectangle: Rounded Corners 5">
            <a:extLst>
              <a:ext uri="{FF2B5EF4-FFF2-40B4-BE49-F238E27FC236}">
                <a16:creationId xmlns:a16="http://schemas.microsoft.com/office/drawing/2014/main" id="{106E6F34-84F6-B872-BC31-82268D57F4C3}"/>
              </a:ext>
            </a:extLst>
          </p:cNvPr>
          <p:cNvSpPr/>
          <p:nvPr/>
        </p:nvSpPr>
        <p:spPr>
          <a:xfrm>
            <a:off x="895774" y="4229249"/>
            <a:ext cx="2081262" cy="1461665"/>
          </a:xfrm>
          <a:prstGeom prst="roundRect">
            <a:avLst>
              <a:gd name="adj" fmla="val 10000"/>
            </a:avLst>
          </a:prstGeom>
          <a:solidFill>
            <a:schemeClr val="accent1">
              <a:lumMod val="50000"/>
            </a:schemeClr>
          </a:solidFill>
          <a:ln>
            <a:solidFill>
              <a:schemeClr val="tx1"/>
            </a:solidFill>
          </a:ln>
          <a:scene3d>
            <a:camera prst="orthographicFront"/>
            <a:lightRig rig="threePt" dir="t">
              <a:rot lat="0" lon="0" rev="7500000"/>
            </a:lightRig>
          </a:scene3d>
          <a:sp3d prstMaterial="plastic">
            <a:bevelT w="127000" h="25400" prst="relaxedInset"/>
          </a:sp3d>
        </p:spPr>
        <p:style>
          <a:lnRef idx="0">
            <a:scrgbClr r="0" g="0" b="0"/>
          </a:lnRef>
          <a:fillRef idx="3">
            <a:scrgbClr r="0" g="0" b="0"/>
          </a:fillRef>
          <a:effectRef idx="2">
            <a:schemeClr val="accent1">
              <a:shade val="80000"/>
              <a:hueOff val="0"/>
              <a:satOff val="0"/>
              <a:lumOff val="0"/>
              <a:alphaOff val="0"/>
            </a:schemeClr>
          </a:effectRef>
          <a:fontRef idx="minor">
            <a:schemeClr val="lt1"/>
          </a:fontRef>
        </p:style>
        <p:txBody>
          <a:bodyPr/>
          <a:lstStyle/>
          <a:p>
            <a:endParaRPr lang="en-US" dirty="0"/>
          </a:p>
        </p:txBody>
      </p:sp>
      <p:sp>
        <p:nvSpPr>
          <p:cNvPr id="3" name="TextBox 2">
            <a:extLst>
              <a:ext uri="{FF2B5EF4-FFF2-40B4-BE49-F238E27FC236}">
                <a16:creationId xmlns:a16="http://schemas.microsoft.com/office/drawing/2014/main" id="{8E4490FD-4017-5EC6-583D-74110C999F33}"/>
              </a:ext>
            </a:extLst>
          </p:cNvPr>
          <p:cNvSpPr txBox="1"/>
          <p:nvPr/>
        </p:nvSpPr>
        <p:spPr>
          <a:xfrm>
            <a:off x="895774" y="4250015"/>
            <a:ext cx="2081262" cy="1413153"/>
          </a:xfrm>
          <a:prstGeom prst="roundRect">
            <a:avLst/>
          </a:prstGeom>
          <a:noFill/>
          <a:ln>
            <a:noFill/>
          </a:ln>
        </p:spPr>
        <p:txBody>
          <a:bodyPr wrap="square" rtlCol="0">
            <a:spAutoFit/>
          </a:bodyPr>
          <a:lstStyle/>
          <a:p>
            <a:r>
              <a:rPr lang="en-US" sz="1100" dirty="0">
                <a:solidFill>
                  <a:schemeClr val="bg1"/>
                </a:solidFill>
              </a:rPr>
              <a:t>The leave donor’s salary is $12/hr., and the recipient’s salary is $24/hr., so in this case, twice the number of hours is needed to achieve full conversion.  </a:t>
            </a:r>
          </a:p>
        </p:txBody>
      </p:sp>
      <p:sp>
        <p:nvSpPr>
          <p:cNvPr id="7" name="Rectangle: Rounded Corners 6">
            <a:extLst>
              <a:ext uri="{FF2B5EF4-FFF2-40B4-BE49-F238E27FC236}">
                <a16:creationId xmlns:a16="http://schemas.microsoft.com/office/drawing/2014/main" id="{A3259C22-D7D4-1AE7-2768-35145FE0DD9D}"/>
              </a:ext>
            </a:extLst>
          </p:cNvPr>
          <p:cNvSpPr/>
          <p:nvPr/>
        </p:nvSpPr>
        <p:spPr>
          <a:xfrm>
            <a:off x="6466579" y="4229249"/>
            <a:ext cx="2081262" cy="1461665"/>
          </a:xfrm>
          <a:prstGeom prst="roundRect">
            <a:avLst>
              <a:gd name="adj" fmla="val 10000"/>
            </a:avLst>
          </a:prstGeom>
          <a:solidFill>
            <a:schemeClr val="accent1">
              <a:lumMod val="50000"/>
            </a:schemeClr>
          </a:solidFill>
          <a:ln>
            <a:solidFill>
              <a:schemeClr val="tx1"/>
            </a:solidFill>
          </a:ln>
          <a:scene3d>
            <a:camera prst="orthographicFront"/>
            <a:lightRig rig="threePt" dir="t">
              <a:rot lat="0" lon="0" rev="7500000"/>
            </a:lightRig>
          </a:scene3d>
          <a:sp3d prstMaterial="plastic">
            <a:bevelT w="127000" h="25400" prst="relaxedInset"/>
          </a:sp3d>
        </p:spPr>
        <p:style>
          <a:lnRef idx="0">
            <a:scrgbClr r="0" g="0" b="0"/>
          </a:lnRef>
          <a:fillRef idx="3">
            <a:scrgbClr r="0" g="0" b="0"/>
          </a:fillRef>
          <a:effectRef idx="2">
            <a:schemeClr val="accent1">
              <a:shade val="80000"/>
              <a:hueOff val="0"/>
              <a:satOff val="0"/>
              <a:lumOff val="0"/>
              <a:alphaOff val="0"/>
            </a:schemeClr>
          </a:effectRef>
          <a:fontRef idx="minor">
            <a:schemeClr val="lt1"/>
          </a:fontRef>
        </p:style>
        <p:txBody>
          <a:bodyPr/>
          <a:lstStyle/>
          <a:p>
            <a:endParaRPr lang="en-US" dirty="0"/>
          </a:p>
        </p:txBody>
      </p:sp>
      <p:sp>
        <p:nvSpPr>
          <p:cNvPr id="4" name="TextBox 3">
            <a:extLst>
              <a:ext uri="{FF2B5EF4-FFF2-40B4-BE49-F238E27FC236}">
                <a16:creationId xmlns:a16="http://schemas.microsoft.com/office/drawing/2014/main" id="{6EC311F0-42D9-4617-A8D8-73CAC19B60A4}"/>
              </a:ext>
            </a:extLst>
          </p:cNvPr>
          <p:cNvSpPr txBox="1"/>
          <p:nvPr/>
        </p:nvSpPr>
        <p:spPr>
          <a:xfrm>
            <a:off x="6466579" y="4253504"/>
            <a:ext cx="2215979" cy="1413153"/>
          </a:xfrm>
          <a:prstGeom prst="roundRect">
            <a:avLst/>
          </a:prstGeom>
          <a:noFill/>
          <a:ln>
            <a:noFill/>
          </a:ln>
        </p:spPr>
        <p:txBody>
          <a:bodyPr wrap="square" rtlCol="0">
            <a:spAutoFit/>
          </a:bodyPr>
          <a:lstStyle/>
          <a:p>
            <a:r>
              <a:rPr lang="en-US" sz="1100" dirty="0">
                <a:solidFill>
                  <a:schemeClr val="bg1"/>
                </a:solidFill>
              </a:rPr>
              <a:t>The employee has 2 weeks of paid sick leave accrued.  After the 2 weeks of sick leave is used, the employee can only request 4 weeks of donated leave to fill a 6-week FML request.</a:t>
            </a:r>
          </a:p>
        </p:txBody>
      </p:sp>
      <p:sp>
        <p:nvSpPr>
          <p:cNvPr id="8" name="Arrow: Down 7">
            <a:extLst>
              <a:ext uri="{FF2B5EF4-FFF2-40B4-BE49-F238E27FC236}">
                <a16:creationId xmlns:a16="http://schemas.microsoft.com/office/drawing/2014/main" id="{9B7B357A-C174-AD06-E96D-C281B6A34330}"/>
              </a:ext>
            </a:extLst>
          </p:cNvPr>
          <p:cNvSpPr/>
          <p:nvPr/>
        </p:nvSpPr>
        <p:spPr>
          <a:xfrm>
            <a:off x="1746181" y="3752394"/>
            <a:ext cx="316048" cy="411954"/>
          </a:xfrm>
          <a:prstGeom prst="downArrow">
            <a:avLst/>
          </a:prstGeom>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Arrow: Down 11">
            <a:extLst>
              <a:ext uri="{FF2B5EF4-FFF2-40B4-BE49-F238E27FC236}">
                <a16:creationId xmlns:a16="http://schemas.microsoft.com/office/drawing/2014/main" id="{4BA92BFA-8ED4-0F1E-F373-C5B7350F03E1}"/>
              </a:ext>
            </a:extLst>
          </p:cNvPr>
          <p:cNvSpPr/>
          <p:nvPr/>
        </p:nvSpPr>
        <p:spPr>
          <a:xfrm>
            <a:off x="7349186" y="3774462"/>
            <a:ext cx="316048" cy="411954"/>
          </a:xfrm>
          <a:prstGeom prst="downArrow">
            <a:avLst/>
          </a:prstGeom>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511819189"/>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0" name="Picture 9">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2" name="Oval 11">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pic>
        <p:nvPicPr>
          <p:cNvPr id="14" name="Picture 13">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6" name="Picture 15">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8" name="Rectangle 17">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0" name="Rectangle 19">
            <a:extLst>
              <a:ext uri="{FF2B5EF4-FFF2-40B4-BE49-F238E27FC236}">
                <a16:creationId xmlns:a16="http://schemas.microsoft.com/office/drawing/2014/main" id="{923E8915-D2AA-4327-A45A-972C3CA957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2" name="Rectangle 21">
            <a:extLst>
              <a:ext uri="{FF2B5EF4-FFF2-40B4-BE49-F238E27FC236}">
                <a16:creationId xmlns:a16="http://schemas.microsoft.com/office/drawing/2014/main" id="{8302FC3C-9804-4950-B721-5FD704BA60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88952" cy="6858000"/>
          </a:xfrm>
          <a:prstGeom prst="rect">
            <a:avLst/>
          </a:prstGeom>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4" name="Straight Connector 23">
            <a:extLst>
              <a:ext uri="{FF2B5EF4-FFF2-40B4-BE49-F238E27FC236}">
                <a16:creationId xmlns:a16="http://schemas.microsoft.com/office/drawing/2014/main" id="{6B9695BD-ECF6-49CA-8877-8C493193C65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5" y="1828800"/>
            <a:ext cx="0" cy="3200400"/>
          </a:xfrm>
          <a:prstGeom prst="line">
            <a:avLst/>
          </a:prstGeom>
          <a:ln w="1905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26" name="Picture 25">
            <a:extLst>
              <a:ext uri="{FF2B5EF4-FFF2-40B4-BE49-F238E27FC236}">
                <a16:creationId xmlns:a16="http://schemas.microsoft.com/office/drawing/2014/main" id="{3BC6EBB2-9BDC-4075-BA6B-43A9FBF9C8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5878" y="6228080"/>
            <a:ext cx="993734" cy="762000"/>
          </a:xfrm>
          <a:prstGeom prst="rect">
            <a:avLst/>
          </a:prstGeom>
        </p:spPr>
      </p:pic>
      <p:sp>
        <p:nvSpPr>
          <p:cNvPr id="28" name="Freeform 5">
            <a:extLst>
              <a:ext uri="{FF2B5EF4-FFF2-40B4-BE49-F238E27FC236}">
                <a16:creationId xmlns:a16="http://schemas.microsoft.com/office/drawing/2014/main" id="{F3798573-F27B-47EB-8EA4-7EE34954C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588" y="0"/>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txBody>
          <a:bodyPr/>
          <a:lstStyle/>
          <a:p>
            <a:endParaRPr lang="en-US" dirty="0"/>
          </a:p>
        </p:txBody>
      </p:sp>
      <p:sp>
        <p:nvSpPr>
          <p:cNvPr id="2" name="TextBox 1">
            <a:extLst>
              <a:ext uri="{FF2B5EF4-FFF2-40B4-BE49-F238E27FC236}">
                <a16:creationId xmlns:a16="http://schemas.microsoft.com/office/drawing/2014/main" id="{3D94C446-3A59-5815-B9F1-2612C21E4292}"/>
              </a:ext>
            </a:extLst>
          </p:cNvPr>
          <p:cNvSpPr txBox="1"/>
          <p:nvPr/>
        </p:nvSpPr>
        <p:spPr>
          <a:xfrm>
            <a:off x="933159" y="878817"/>
            <a:ext cx="3521359" cy="3804398"/>
          </a:xfrm>
          <a:prstGeom prst="rect">
            <a:avLst/>
          </a:prstGeom>
        </p:spPr>
        <p:txBody>
          <a:bodyPr vert="horz" lIns="91440" tIns="45720" rIns="91440" bIns="45720" rtlCol="0" anchor="ctr">
            <a:normAutofit/>
            <a:scene3d>
              <a:camera prst="orthographicFront"/>
              <a:lightRig rig="threePt" dir="t"/>
            </a:scene3d>
            <a:sp3d extrusionH="57150">
              <a:bevelT w="57150" h="38100" prst="artDeco"/>
            </a:sp3d>
          </a:bodyPr>
          <a:lstStyle/>
          <a:p>
            <a:pPr algn="ctr">
              <a:spcBef>
                <a:spcPct val="0"/>
              </a:spcBef>
              <a:spcAft>
                <a:spcPts val="600"/>
              </a:spcAft>
            </a:pPr>
            <a:r>
              <a:rPr lang="en-US" sz="4400" b="1" i="0" kern="1200" dirty="0">
                <a:solidFill>
                  <a:schemeClr val="tx2"/>
                </a:solidFill>
                <a:latin typeface="+mj-lt"/>
                <a:ea typeface="+mj-ea"/>
                <a:cs typeface="+mj-cs"/>
              </a:rPr>
              <a:t>Eligibility of the Donor</a:t>
            </a:r>
          </a:p>
        </p:txBody>
      </p:sp>
      <p:sp>
        <p:nvSpPr>
          <p:cNvPr id="3" name="TextBox 2">
            <a:extLst>
              <a:ext uri="{FF2B5EF4-FFF2-40B4-BE49-F238E27FC236}">
                <a16:creationId xmlns:a16="http://schemas.microsoft.com/office/drawing/2014/main" id="{989C9DC1-2D76-3476-E37A-0EC157E8B58E}"/>
              </a:ext>
            </a:extLst>
          </p:cNvPr>
          <p:cNvSpPr txBox="1"/>
          <p:nvPr/>
        </p:nvSpPr>
        <p:spPr>
          <a:xfrm>
            <a:off x="4975861" y="804671"/>
            <a:ext cx="6399930" cy="5248657"/>
          </a:xfrm>
          <a:prstGeom prst="rect">
            <a:avLst/>
          </a:prstGeom>
        </p:spPr>
        <p:txBody>
          <a:bodyPr vert="horz" lIns="91440" tIns="45720" rIns="91440" bIns="45720" rtlCol="0" anchor="ctr">
            <a:normAutofit/>
          </a:bodyPr>
          <a:lstStyle/>
          <a:p>
            <a:pPr>
              <a:spcBef>
                <a:spcPts val="1000"/>
              </a:spcBef>
              <a:buClr>
                <a:schemeClr val="bg2">
                  <a:lumMod val="40000"/>
                  <a:lumOff val="60000"/>
                </a:schemeClr>
              </a:buClr>
              <a:buSzPct val="80000"/>
            </a:pPr>
            <a:r>
              <a:rPr lang="en-US" sz="2000" dirty="0">
                <a:latin typeface="+mj-lt"/>
                <a:ea typeface="+mj-ea"/>
                <a:cs typeface="+mj-cs"/>
              </a:rPr>
              <a:t>Before donating vacation leave or earned comp time, employees need to meet the following criteria:</a:t>
            </a:r>
          </a:p>
          <a:p>
            <a:pPr>
              <a:spcBef>
                <a:spcPts val="1000"/>
              </a:spcBef>
              <a:buClr>
                <a:schemeClr val="bg2">
                  <a:lumMod val="40000"/>
                  <a:lumOff val="60000"/>
                </a:schemeClr>
              </a:buClr>
              <a:buSzPct val="80000"/>
              <a:buFont typeface="Wingdings 3" charset="2"/>
              <a:buChar char=""/>
            </a:pPr>
            <a:endParaRPr lang="en-US" sz="2000" dirty="0">
              <a:latin typeface="+mj-lt"/>
              <a:ea typeface="+mj-ea"/>
              <a:cs typeface="+mj-cs"/>
            </a:endParaRPr>
          </a:p>
          <a:p>
            <a:pPr marL="800100" lvl="1" indent="-342900">
              <a:spcBef>
                <a:spcPts val="1000"/>
              </a:spcBef>
              <a:buClr>
                <a:schemeClr val="bg2">
                  <a:lumMod val="40000"/>
                  <a:lumOff val="60000"/>
                </a:schemeClr>
              </a:buClr>
              <a:buSzPct val="80000"/>
              <a:buFont typeface="Wingdings 3" charset="2"/>
              <a:buChar char=""/>
            </a:pPr>
            <a:r>
              <a:rPr lang="en-US" sz="2000" dirty="0">
                <a:latin typeface="+mj-lt"/>
                <a:ea typeface="+mj-ea"/>
                <a:cs typeface="+mj-cs"/>
              </a:rPr>
              <a:t>Only increments of 4 hours may be donated.</a:t>
            </a:r>
          </a:p>
          <a:p>
            <a:pPr marL="800100" lvl="1" indent="-342900">
              <a:spcBef>
                <a:spcPts val="1000"/>
              </a:spcBef>
              <a:buClr>
                <a:schemeClr val="bg2">
                  <a:lumMod val="40000"/>
                  <a:lumOff val="60000"/>
                </a:schemeClr>
              </a:buClr>
              <a:buSzPct val="80000"/>
              <a:buFont typeface="Wingdings 3" charset="2"/>
              <a:buChar char=""/>
            </a:pPr>
            <a:endParaRPr lang="en-US" sz="2000" dirty="0">
              <a:latin typeface="+mj-lt"/>
              <a:ea typeface="+mj-ea"/>
              <a:cs typeface="+mj-cs"/>
            </a:endParaRPr>
          </a:p>
          <a:p>
            <a:pPr marL="800100" lvl="1" indent="-342900">
              <a:spcBef>
                <a:spcPts val="1000"/>
              </a:spcBef>
              <a:buClr>
                <a:schemeClr val="bg2">
                  <a:lumMod val="40000"/>
                  <a:lumOff val="60000"/>
                </a:schemeClr>
              </a:buClr>
              <a:buSzPct val="80000"/>
              <a:buFont typeface="Wingdings 3" charset="2"/>
              <a:buChar char=""/>
            </a:pPr>
            <a:r>
              <a:rPr lang="en-US" sz="2000" dirty="0">
                <a:latin typeface="+mj-lt"/>
                <a:ea typeface="+mj-ea"/>
                <a:cs typeface="+mj-cs"/>
              </a:rPr>
              <a:t>Have not solicited nor accepted anything of value in exchange for the donation.</a:t>
            </a:r>
          </a:p>
          <a:p>
            <a:pPr marL="800100" lvl="1" indent="-342900">
              <a:spcBef>
                <a:spcPts val="1000"/>
              </a:spcBef>
              <a:buClr>
                <a:schemeClr val="bg2">
                  <a:lumMod val="40000"/>
                  <a:lumOff val="60000"/>
                </a:schemeClr>
              </a:buClr>
              <a:buSzPct val="80000"/>
              <a:buFont typeface="Wingdings 3" charset="2"/>
              <a:buChar char=""/>
            </a:pPr>
            <a:endParaRPr lang="en-US" sz="2000" dirty="0">
              <a:latin typeface="+mj-lt"/>
              <a:ea typeface="+mj-ea"/>
              <a:cs typeface="+mj-cs"/>
            </a:endParaRPr>
          </a:p>
          <a:p>
            <a:pPr marL="800100" lvl="1" indent="-342900">
              <a:spcBef>
                <a:spcPts val="1000"/>
              </a:spcBef>
              <a:buClr>
                <a:schemeClr val="bg2">
                  <a:lumMod val="40000"/>
                  <a:lumOff val="60000"/>
                </a:schemeClr>
              </a:buClr>
              <a:buSzPct val="80000"/>
              <a:buFont typeface="Wingdings 3" charset="2"/>
              <a:buChar char=""/>
            </a:pPr>
            <a:r>
              <a:rPr lang="en-US" sz="2000" dirty="0">
                <a:latin typeface="+mj-lt"/>
                <a:ea typeface="+mj-ea"/>
                <a:cs typeface="+mj-cs"/>
              </a:rPr>
              <a:t>Have remaining to his/her credit at least 40 hours of accrued vacation leave.  Earned comp time can be donated completely leaving a zero balance. </a:t>
            </a:r>
          </a:p>
        </p:txBody>
      </p:sp>
    </p:spTree>
    <p:extLst>
      <p:ext uri="{BB962C8B-B14F-4D97-AF65-F5344CB8AC3E}">
        <p14:creationId xmlns:p14="http://schemas.microsoft.com/office/powerpoint/2010/main" val="22447400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0" name="Picture 9">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2" name="Oval 11">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4" name="Picture 13">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6" name="Picture 15">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8" name="Rectangle 17">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Rectangle 19">
            <a:extLst>
              <a:ext uri="{FF2B5EF4-FFF2-40B4-BE49-F238E27FC236}">
                <a16:creationId xmlns:a16="http://schemas.microsoft.com/office/drawing/2014/main" id="{270BDA80-627C-422A-AFFD-B7F1DC0F77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653313" cy="6858000"/>
          </a:xfrm>
          <a:prstGeom prst="rect">
            <a:avLst/>
          </a:prstGeom>
          <a:solidFill>
            <a:schemeClr val="accent1"/>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2" name="TextBox 1">
            <a:extLst>
              <a:ext uri="{FF2B5EF4-FFF2-40B4-BE49-F238E27FC236}">
                <a16:creationId xmlns:a16="http://schemas.microsoft.com/office/drawing/2014/main" id="{52543D3A-3D6D-9D54-10E5-4BF3A257B60C}"/>
              </a:ext>
            </a:extLst>
          </p:cNvPr>
          <p:cNvSpPr txBox="1"/>
          <p:nvPr/>
        </p:nvSpPr>
        <p:spPr>
          <a:xfrm>
            <a:off x="485630" y="690878"/>
            <a:ext cx="3682049" cy="4304268"/>
          </a:xfrm>
          <a:prstGeom prst="rect">
            <a:avLst/>
          </a:prstGeom>
        </p:spPr>
        <p:txBody>
          <a:bodyPr vert="horz" lIns="91440" tIns="45720" rIns="91440" bIns="45720" rtlCol="0" anchor="ctr">
            <a:normAutofit/>
            <a:scene3d>
              <a:camera prst="orthographicFront"/>
              <a:lightRig rig="threePt" dir="t"/>
            </a:scene3d>
            <a:sp3d extrusionH="57150">
              <a:bevelT w="57150" h="38100" prst="hardEdge"/>
            </a:sp3d>
          </a:bodyPr>
          <a:lstStyle/>
          <a:p>
            <a:pPr algn="ctr">
              <a:spcBef>
                <a:spcPct val="0"/>
              </a:spcBef>
              <a:spcAft>
                <a:spcPts val="600"/>
              </a:spcAft>
            </a:pPr>
            <a:r>
              <a:rPr lang="en-US" sz="6000" b="1" i="0" kern="1200" dirty="0">
                <a:latin typeface="+mj-lt"/>
                <a:ea typeface="+mj-ea"/>
                <a:cs typeface="+mj-cs"/>
              </a:rPr>
              <a:t>Adoptive Mothers</a:t>
            </a:r>
          </a:p>
        </p:txBody>
      </p:sp>
      <p:sp>
        <p:nvSpPr>
          <p:cNvPr id="3" name="TextBox 2">
            <a:extLst>
              <a:ext uri="{FF2B5EF4-FFF2-40B4-BE49-F238E27FC236}">
                <a16:creationId xmlns:a16="http://schemas.microsoft.com/office/drawing/2014/main" id="{97BB1548-0BA5-A2AC-D22D-9EDD20989FD9}"/>
              </a:ext>
            </a:extLst>
          </p:cNvPr>
          <p:cNvSpPr txBox="1"/>
          <p:nvPr/>
        </p:nvSpPr>
        <p:spPr>
          <a:xfrm>
            <a:off x="5049519" y="690878"/>
            <a:ext cx="6496369" cy="5557519"/>
          </a:xfrm>
          <a:prstGeom prst="rect">
            <a:avLst/>
          </a:prstGeom>
        </p:spPr>
        <p:txBody>
          <a:bodyPr vert="horz" lIns="91440" tIns="45720" rIns="91440" bIns="45720" rtlCol="0" anchor="ctr">
            <a:normAutofit/>
          </a:bodyPr>
          <a:lstStyle/>
          <a:p>
            <a:pPr>
              <a:spcBef>
                <a:spcPts val="1000"/>
              </a:spcBef>
              <a:buClr>
                <a:schemeClr val="bg2">
                  <a:lumMod val="40000"/>
                  <a:lumOff val="60000"/>
                </a:schemeClr>
              </a:buClr>
              <a:buSzPct val="80000"/>
            </a:pPr>
            <a:r>
              <a:rPr lang="en-US" sz="3200" dirty="0">
                <a:latin typeface="+mj-lt"/>
                <a:ea typeface="+mj-ea"/>
                <a:cs typeface="+mj-cs"/>
              </a:rPr>
              <a:t>Per Neb. Rev. Stat. § 48-234, adoptive mothers may be entitled to use the MLD program in certain situations.  Adoptive mothers must meet the same eligibility requirements as natural mothers.</a:t>
            </a:r>
          </a:p>
        </p:txBody>
      </p:sp>
    </p:spTree>
    <p:extLst>
      <p:ext uri="{BB962C8B-B14F-4D97-AF65-F5344CB8AC3E}">
        <p14:creationId xmlns:p14="http://schemas.microsoft.com/office/powerpoint/2010/main" val="31432173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B5C342B-9E62-674C-CBFE-24A935012C19}"/>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6C7F21DC-D451-E833-42C8-4D29064083A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0" name="Picture 9">
            <a:extLst>
              <a:ext uri="{FF2B5EF4-FFF2-40B4-BE49-F238E27FC236}">
                <a16:creationId xmlns:a16="http://schemas.microsoft.com/office/drawing/2014/main" id="{B19DBFBC-1825-D2DA-EFAD-1BF214C5E0B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2" name="Oval 11">
            <a:extLst>
              <a:ext uri="{FF2B5EF4-FFF2-40B4-BE49-F238E27FC236}">
                <a16:creationId xmlns:a16="http://schemas.microsoft.com/office/drawing/2014/main" id="{EC0C7309-BF38-B759-12C8-CF5AD7C6CF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4" name="Picture 13">
            <a:extLst>
              <a:ext uri="{FF2B5EF4-FFF2-40B4-BE49-F238E27FC236}">
                <a16:creationId xmlns:a16="http://schemas.microsoft.com/office/drawing/2014/main" id="{3C0C2703-8308-BA48-625C-18022154161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6" name="Picture 15">
            <a:extLst>
              <a:ext uri="{FF2B5EF4-FFF2-40B4-BE49-F238E27FC236}">
                <a16:creationId xmlns:a16="http://schemas.microsoft.com/office/drawing/2014/main" id="{4FA913F9-E40A-04A8-7EEC-93E123D5A2F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8" name="Rectangle 17">
            <a:extLst>
              <a:ext uri="{FF2B5EF4-FFF2-40B4-BE49-F238E27FC236}">
                <a16:creationId xmlns:a16="http://schemas.microsoft.com/office/drawing/2014/main" id="{F553F102-1FBF-8B80-63C9-00A957FA4E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Rectangle 19">
            <a:extLst>
              <a:ext uri="{FF2B5EF4-FFF2-40B4-BE49-F238E27FC236}">
                <a16:creationId xmlns:a16="http://schemas.microsoft.com/office/drawing/2014/main" id="{125171B1-56F6-AE1A-678D-3E9163AD32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653313" cy="6858000"/>
          </a:xfrm>
          <a:prstGeom prst="rect">
            <a:avLst/>
          </a:prstGeom>
          <a:solidFill>
            <a:schemeClr val="accent1"/>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2" name="TextBox 1">
            <a:extLst>
              <a:ext uri="{FF2B5EF4-FFF2-40B4-BE49-F238E27FC236}">
                <a16:creationId xmlns:a16="http://schemas.microsoft.com/office/drawing/2014/main" id="{8C662508-FA8D-A76F-401E-A5ECC65984E6}"/>
              </a:ext>
            </a:extLst>
          </p:cNvPr>
          <p:cNvSpPr txBox="1"/>
          <p:nvPr/>
        </p:nvSpPr>
        <p:spPr>
          <a:xfrm>
            <a:off x="485630" y="690878"/>
            <a:ext cx="3682049" cy="4304268"/>
          </a:xfrm>
          <a:prstGeom prst="rect">
            <a:avLst/>
          </a:prstGeom>
        </p:spPr>
        <p:txBody>
          <a:bodyPr vert="horz" lIns="91440" tIns="45720" rIns="91440" bIns="45720" rtlCol="0" anchor="ctr">
            <a:normAutofit/>
            <a:scene3d>
              <a:camera prst="orthographicFront"/>
              <a:lightRig rig="threePt" dir="t"/>
            </a:scene3d>
            <a:sp3d extrusionH="57150">
              <a:bevelT w="57150" h="38100" prst="hardEdge"/>
            </a:sp3d>
          </a:bodyPr>
          <a:lstStyle/>
          <a:p>
            <a:pPr algn="ctr">
              <a:spcBef>
                <a:spcPct val="0"/>
              </a:spcBef>
              <a:spcAft>
                <a:spcPts val="600"/>
              </a:spcAft>
            </a:pPr>
            <a:r>
              <a:rPr lang="en-US" sz="6000" b="1" i="0" kern="1200" dirty="0">
                <a:latin typeface="+mj-lt"/>
                <a:ea typeface="+mj-ea"/>
                <a:cs typeface="+mj-cs"/>
              </a:rPr>
              <a:t>Maternity Leave</a:t>
            </a:r>
          </a:p>
        </p:txBody>
      </p:sp>
      <p:sp>
        <p:nvSpPr>
          <p:cNvPr id="3" name="TextBox 2">
            <a:extLst>
              <a:ext uri="{FF2B5EF4-FFF2-40B4-BE49-F238E27FC236}">
                <a16:creationId xmlns:a16="http://schemas.microsoft.com/office/drawing/2014/main" id="{6BCA8394-41B0-F8BD-354A-B19D8E360E81}"/>
              </a:ext>
            </a:extLst>
          </p:cNvPr>
          <p:cNvSpPr txBox="1"/>
          <p:nvPr/>
        </p:nvSpPr>
        <p:spPr>
          <a:xfrm>
            <a:off x="5057757" y="1314881"/>
            <a:ext cx="6496369" cy="1253251"/>
          </a:xfrm>
          <a:prstGeom prst="rect">
            <a:avLst/>
          </a:prstGeom>
        </p:spPr>
        <p:txBody>
          <a:bodyPr vert="horz" lIns="91440" tIns="45720" rIns="91440" bIns="45720" rtlCol="0" anchor="ctr">
            <a:normAutofit/>
          </a:bodyPr>
          <a:lstStyle/>
          <a:p>
            <a:pPr>
              <a:spcBef>
                <a:spcPts val="1000"/>
              </a:spcBef>
              <a:buClr>
                <a:schemeClr val="bg2">
                  <a:lumMod val="40000"/>
                  <a:lumOff val="60000"/>
                </a:schemeClr>
              </a:buClr>
              <a:buSzPct val="80000"/>
            </a:pPr>
            <a:endParaRPr lang="en-US" sz="2000" dirty="0">
              <a:latin typeface="+mj-lt"/>
              <a:ea typeface="+mj-ea"/>
              <a:cs typeface="+mj-cs"/>
            </a:endParaRPr>
          </a:p>
        </p:txBody>
      </p:sp>
      <p:sp>
        <p:nvSpPr>
          <p:cNvPr id="4" name="TextBox 3">
            <a:extLst>
              <a:ext uri="{FF2B5EF4-FFF2-40B4-BE49-F238E27FC236}">
                <a16:creationId xmlns:a16="http://schemas.microsoft.com/office/drawing/2014/main" id="{C6981F92-4785-4B2F-9BE5-503DC49FEE9D}"/>
              </a:ext>
            </a:extLst>
          </p:cNvPr>
          <p:cNvSpPr txBox="1"/>
          <p:nvPr/>
        </p:nvSpPr>
        <p:spPr>
          <a:xfrm>
            <a:off x="5181600" y="1314881"/>
            <a:ext cx="5618205" cy="3785652"/>
          </a:xfrm>
          <a:prstGeom prst="rect">
            <a:avLst/>
          </a:prstGeom>
          <a:noFill/>
        </p:spPr>
        <p:txBody>
          <a:bodyPr wrap="square" rtlCol="0">
            <a:spAutoFit/>
          </a:bodyPr>
          <a:lstStyle/>
          <a:p>
            <a:r>
              <a:rPr lang="en-US" sz="2400" dirty="0"/>
              <a:t>Mothers who have given birth will be granted 6 weeks of paid leave in conjunction with an approved FML under the FMLA.  To be eligible for this leave, the employee must have an FML request that has been approved by the agency or the agency head and/or their designee has waived the need for this approval.</a:t>
            </a:r>
          </a:p>
        </p:txBody>
      </p:sp>
    </p:spTree>
    <p:extLst>
      <p:ext uri="{BB962C8B-B14F-4D97-AF65-F5344CB8AC3E}">
        <p14:creationId xmlns:p14="http://schemas.microsoft.com/office/powerpoint/2010/main" val="270643956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88</TotalTime>
  <Words>793</Words>
  <Application>Microsoft Office PowerPoint</Application>
  <PresentationFormat>Widescreen</PresentationFormat>
  <Paragraphs>65</Paragraphs>
  <Slides>10</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Century Gothic</vt:lpstr>
      <vt:lpstr>Wingdings 3</vt:lpstr>
      <vt:lpstr>Ion</vt:lpstr>
      <vt:lpstr>Maternity Leave Donation Program (MLD)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State of Nebraska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Bestwick, Brenda</dc:creator>
  <cp:lastModifiedBy>Bestwick, Brenda</cp:lastModifiedBy>
  <cp:revision>8</cp:revision>
  <dcterms:created xsi:type="dcterms:W3CDTF">2026-03-27T13:06:54Z</dcterms:created>
  <dcterms:modified xsi:type="dcterms:W3CDTF">2026-08-11T13:51:51Z</dcterms:modified>
</cp:coreProperties>
</file>