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9" r:id="rId1"/>
  </p:sldMasterIdLst>
  <p:notesMasterIdLst>
    <p:notesMasterId r:id="rId15"/>
  </p:notesMasterIdLst>
  <p:handoutMasterIdLst>
    <p:handoutMasterId r:id="rId16"/>
  </p:handoutMasterIdLst>
  <p:sldIdLst>
    <p:sldId id="304" r:id="rId2"/>
    <p:sldId id="329" r:id="rId3"/>
    <p:sldId id="308" r:id="rId4"/>
    <p:sldId id="332" r:id="rId5"/>
    <p:sldId id="326" r:id="rId6"/>
    <p:sldId id="314" r:id="rId7"/>
    <p:sldId id="328" r:id="rId8"/>
    <p:sldId id="333" r:id="rId9"/>
    <p:sldId id="315" r:id="rId10"/>
    <p:sldId id="327" r:id="rId11"/>
    <p:sldId id="334" r:id="rId12"/>
    <p:sldId id="330" r:id="rId13"/>
    <p:sldId id="279" r:id="rId14"/>
  </p:sldIdLst>
  <p:sldSz cx="9144000" cy="6858000" type="screen4x3"/>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730"/>
    <a:srgbClr val="0D890D"/>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3" autoAdjust="0"/>
    <p:restoredTop sz="79000" autoAdjust="0"/>
  </p:normalViewPr>
  <p:slideViewPr>
    <p:cSldViewPr snapToGrid="0">
      <p:cViewPr varScale="1">
        <p:scale>
          <a:sx n="53" d="100"/>
          <a:sy n="53" d="100"/>
        </p:scale>
        <p:origin x="1746" y="4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BF464A-B60C-47AC-BBDB-7A0F8D43B508}" type="doc">
      <dgm:prSet loTypeId="urn:microsoft.com/office/officeart/2005/8/layout/process1" loCatId="process" qsTypeId="urn:microsoft.com/office/officeart/2005/8/quickstyle/simple1" qsCatId="simple" csTypeId="urn:microsoft.com/office/officeart/2005/8/colors/accent0_1" csCatId="mainScheme" phldr="1"/>
      <dgm:spPr/>
    </dgm:pt>
    <dgm:pt modelId="{C0C30CB4-584B-453B-A974-A1081BEC6CC4}">
      <dgm:prSet phldrT="[Text]"/>
      <dgm:spPr/>
      <dgm:t>
        <a:bodyPr/>
        <a:lstStyle/>
        <a:p>
          <a:r>
            <a:rPr lang="en-US" dirty="0" smtClean="0"/>
            <a:t>Applications Open</a:t>
          </a:r>
        </a:p>
        <a:p>
          <a:r>
            <a:rPr lang="en-US" b="1" u="sng" dirty="0" smtClean="0"/>
            <a:t>Oct. 21</a:t>
          </a:r>
          <a:r>
            <a:rPr lang="en-US" b="1" u="sng" baseline="30000" dirty="0" smtClean="0"/>
            <a:t>st</a:t>
          </a:r>
          <a:endParaRPr lang="en-US" b="1" u="sng" dirty="0"/>
        </a:p>
      </dgm:t>
    </dgm:pt>
    <dgm:pt modelId="{786490EB-87EC-4F51-A0FE-E464924D3391}" type="parTrans" cxnId="{AA3DC482-2B5A-4D47-A59F-5D0A76EA75FA}">
      <dgm:prSet/>
      <dgm:spPr/>
      <dgm:t>
        <a:bodyPr/>
        <a:lstStyle/>
        <a:p>
          <a:endParaRPr lang="en-US"/>
        </a:p>
      </dgm:t>
    </dgm:pt>
    <dgm:pt modelId="{0B797F4F-FD57-43D4-B0CA-20E31CC1A3B5}" type="sibTrans" cxnId="{AA3DC482-2B5A-4D47-A59F-5D0A76EA75FA}">
      <dgm:prSet/>
      <dgm:spPr/>
      <dgm:t>
        <a:bodyPr/>
        <a:lstStyle/>
        <a:p>
          <a:endParaRPr lang="en-US"/>
        </a:p>
      </dgm:t>
    </dgm:pt>
    <dgm:pt modelId="{DC805495-04C1-4597-88E4-5AF8E2451723}">
      <dgm:prSet phldrT="[Text]"/>
      <dgm:spPr/>
      <dgm:t>
        <a:bodyPr/>
        <a:lstStyle/>
        <a:p>
          <a:r>
            <a:rPr lang="en-US" dirty="0" smtClean="0"/>
            <a:t>Applications Close             </a:t>
          </a:r>
          <a:r>
            <a:rPr lang="en-US" b="1" u="sng" dirty="0" smtClean="0"/>
            <a:t>Nov. 13</a:t>
          </a:r>
          <a:r>
            <a:rPr lang="en-US" b="1" u="sng" baseline="30000" dirty="0" smtClean="0"/>
            <a:t>th</a:t>
          </a:r>
          <a:endParaRPr lang="en-US" b="1" u="sng" dirty="0"/>
        </a:p>
      </dgm:t>
    </dgm:pt>
    <dgm:pt modelId="{38090D2E-A73C-4D9E-8265-C61BDCE21243}" type="parTrans" cxnId="{A72CA45E-66A3-4C5D-935E-2F2FB65D6DF7}">
      <dgm:prSet/>
      <dgm:spPr/>
      <dgm:t>
        <a:bodyPr/>
        <a:lstStyle/>
        <a:p>
          <a:endParaRPr lang="en-US"/>
        </a:p>
      </dgm:t>
    </dgm:pt>
    <dgm:pt modelId="{A29798CB-4BE8-4A8D-90EA-0A1034C84ECB}" type="sibTrans" cxnId="{A72CA45E-66A3-4C5D-935E-2F2FB65D6DF7}">
      <dgm:prSet/>
      <dgm:spPr/>
      <dgm:t>
        <a:bodyPr/>
        <a:lstStyle/>
        <a:p>
          <a:endParaRPr lang="en-US"/>
        </a:p>
      </dgm:t>
    </dgm:pt>
    <dgm:pt modelId="{81FD9C3E-0C94-469F-AE70-45590E1CCFA3}">
      <dgm:prSet phldrT="[Text]"/>
      <dgm:spPr/>
      <dgm:t>
        <a:bodyPr/>
        <a:lstStyle/>
        <a:p>
          <a:r>
            <a:rPr lang="en-US" dirty="0" smtClean="0"/>
            <a:t>Provided funding – expensed by </a:t>
          </a:r>
          <a:r>
            <a:rPr lang="en-US" b="1" u="sng" dirty="0" smtClean="0"/>
            <a:t>Dec. 30</a:t>
          </a:r>
          <a:r>
            <a:rPr lang="en-US" b="1" u="sng" baseline="30000" dirty="0" smtClean="0"/>
            <a:t>th</a:t>
          </a:r>
          <a:endParaRPr lang="en-US" b="1" u="sng" dirty="0"/>
        </a:p>
      </dgm:t>
    </dgm:pt>
    <dgm:pt modelId="{7EF150FE-1B22-4543-951D-30FD010A108D}" type="parTrans" cxnId="{3BF668EE-2906-4A9E-87B7-DEFFD4E12BAF}">
      <dgm:prSet/>
      <dgm:spPr/>
      <dgm:t>
        <a:bodyPr/>
        <a:lstStyle/>
        <a:p>
          <a:endParaRPr lang="en-US"/>
        </a:p>
      </dgm:t>
    </dgm:pt>
    <dgm:pt modelId="{AC9947AF-3F95-4A7A-A747-F722670E332A}" type="sibTrans" cxnId="{3BF668EE-2906-4A9E-87B7-DEFFD4E12BAF}">
      <dgm:prSet/>
      <dgm:spPr/>
      <dgm:t>
        <a:bodyPr/>
        <a:lstStyle/>
        <a:p>
          <a:endParaRPr lang="en-US"/>
        </a:p>
      </dgm:t>
    </dgm:pt>
    <dgm:pt modelId="{AA4487C6-DB8A-4E3B-826D-644841E03AF4}" type="pres">
      <dgm:prSet presAssocID="{B8BF464A-B60C-47AC-BBDB-7A0F8D43B508}" presName="Name0" presStyleCnt="0">
        <dgm:presLayoutVars>
          <dgm:dir/>
          <dgm:resizeHandles val="exact"/>
        </dgm:presLayoutVars>
      </dgm:prSet>
      <dgm:spPr/>
    </dgm:pt>
    <dgm:pt modelId="{6C5C633E-1439-40C0-BDA4-673956ADFE7A}" type="pres">
      <dgm:prSet presAssocID="{C0C30CB4-584B-453B-A974-A1081BEC6CC4}" presName="node" presStyleLbl="node1" presStyleIdx="0" presStyleCnt="3">
        <dgm:presLayoutVars>
          <dgm:bulletEnabled val="1"/>
        </dgm:presLayoutVars>
      </dgm:prSet>
      <dgm:spPr/>
      <dgm:t>
        <a:bodyPr/>
        <a:lstStyle/>
        <a:p>
          <a:endParaRPr lang="en-US"/>
        </a:p>
      </dgm:t>
    </dgm:pt>
    <dgm:pt modelId="{D4B89B7A-8A0E-4DBF-BF4B-D16B4FD03F39}" type="pres">
      <dgm:prSet presAssocID="{0B797F4F-FD57-43D4-B0CA-20E31CC1A3B5}" presName="sibTrans" presStyleLbl="sibTrans2D1" presStyleIdx="0" presStyleCnt="2"/>
      <dgm:spPr/>
    </dgm:pt>
    <dgm:pt modelId="{9B7D1A0A-2C0B-49D7-A3C9-0CE0BABD47E6}" type="pres">
      <dgm:prSet presAssocID="{0B797F4F-FD57-43D4-B0CA-20E31CC1A3B5}" presName="connectorText" presStyleLbl="sibTrans2D1" presStyleIdx="0" presStyleCnt="2"/>
      <dgm:spPr/>
    </dgm:pt>
    <dgm:pt modelId="{5CF58F2A-E78B-4E62-BC4E-944BEA976ABB}" type="pres">
      <dgm:prSet presAssocID="{DC805495-04C1-4597-88E4-5AF8E2451723}" presName="node" presStyleLbl="node1" presStyleIdx="1" presStyleCnt="3">
        <dgm:presLayoutVars>
          <dgm:bulletEnabled val="1"/>
        </dgm:presLayoutVars>
      </dgm:prSet>
      <dgm:spPr/>
      <dgm:t>
        <a:bodyPr/>
        <a:lstStyle/>
        <a:p>
          <a:endParaRPr lang="en-US"/>
        </a:p>
      </dgm:t>
    </dgm:pt>
    <dgm:pt modelId="{0031F97F-D267-41D1-9C35-0197D0287902}" type="pres">
      <dgm:prSet presAssocID="{A29798CB-4BE8-4A8D-90EA-0A1034C84ECB}" presName="sibTrans" presStyleLbl="sibTrans2D1" presStyleIdx="1" presStyleCnt="2"/>
      <dgm:spPr/>
    </dgm:pt>
    <dgm:pt modelId="{810CCA26-5A2B-4D0F-AB1E-74A2AFB429E0}" type="pres">
      <dgm:prSet presAssocID="{A29798CB-4BE8-4A8D-90EA-0A1034C84ECB}" presName="connectorText" presStyleLbl="sibTrans2D1" presStyleIdx="1" presStyleCnt="2"/>
      <dgm:spPr/>
    </dgm:pt>
    <dgm:pt modelId="{F69B5F15-6C97-4D74-9BBB-DF56A3381379}" type="pres">
      <dgm:prSet presAssocID="{81FD9C3E-0C94-469F-AE70-45590E1CCFA3}" presName="node" presStyleLbl="node1" presStyleIdx="2" presStyleCnt="3">
        <dgm:presLayoutVars>
          <dgm:bulletEnabled val="1"/>
        </dgm:presLayoutVars>
      </dgm:prSet>
      <dgm:spPr/>
      <dgm:t>
        <a:bodyPr/>
        <a:lstStyle/>
        <a:p>
          <a:endParaRPr lang="en-US"/>
        </a:p>
      </dgm:t>
    </dgm:pt>
  </dgm:ptLst>
  <dgm:cxnLst>
    <dgm:cxn modelId="{3BF668EE-2906-4A9E-87B7-DEFFD4E12BAF}" srcId="{B8BF464A-B60C-47AC-BBDB-7A0F8D43B508}" destId="{81FD9C3E-0C94-469F-AE70-45590E1CCFA3}" srcOrd="2" destOrd="0" parTransId="{7EF150FE-1B22-4543-951D-30FD010A108D}" sibTransId="{AC9947AF-3F95-4A7A-A747-F722670E332A}"/>
    <dgm:cxn modelId="{A72CA45E-66A3-4C5D-935E-2F2FB65D6DF7}" srcId="{B8BF464A-B60C-47AC-BBDB-7A0F8D43B508}" destId="{DC805495-04C1-4597-88E4-5AF8E2451723}" srcOrd="1" destOrd="0" parTransId="{38090D2E-A73C-4D9E-8265-C61BDCE21243}" sibTransId="{A29798CB-4BE8-4A8D-90EA-0A1034C84ECB}"/>
    <dgm:cxn modelId="{F0AB96EC-CCE1-4FE7-B8C2-A89E4B1FCB3B}" type="presOf" srcId="{81FD9C3E-0C94-469F-AE70-45590E1CCFA3}" destId="{F69B5F15-6C97-4D74-9BBB-DF56A3381379}" srcOrd="0" destOrd="0" presId="urn:microsoft.com/office/officeart/2005/8/layout/process1"/>
    <dgm:cxn modelId="{89D54591-23C4-4ADA-B57D-B0570CDCF91F}" type="presOf" srcId="{B8BF464A-B60C-47AC-BBDB-7A0F8D43B508}" destId="{AA4487C6-DB8A-4E3B-826D-644841E03AF4}" srcOrd="0" destOrd="0" presId="urn:microsoft.com/office/officeart/2005/8/layout/process1"/>
    <dgm:cxn modelId="{FF466BFA-4F85-436E-AB7B-525257218D2E}" type="presOf" srcId="{DC805495-04C1-4597-88E4-5AF8E2451723}" destId="{5CF58F2A-E78B-4E62-BC4E-944BEA976ABB}" srcOrd="0" destOrd="0" presId="urn:microsoft.com/office/officeart/2005/8/layout/process1"/>
    <dgm:cxn modelId="{69D7D666-0CA9-44B7-BAC2-37D73FADB651}" type="presOf" srcId="{A29798CB-4BE8-4A8D-90EA-0A1034C84ECB}" destId="{810CCA26-5A2B-4D0F-AB1E-74A2AFB429E0}" srcOrd="1" destOrd="0" presId="urn:microsoft.com/office/officeart/2005/8/layout/process1"/>
    <dgm:cxn modelId="{357F13FB-4812-4408-97AD-F93F41E7B960}" type="presOf" srcId="{C0C30CB4-584B-453B-A974-A1081BEC6CC4}" destId="{6C5C633E-1439-40C0-BDA4-673956ADFE7A}" srcOrd="0" destOrd="0" presId="urn:microsoft.com/office/officeart/2005/8/layout/process1"/>
    <dgm:cxn modelId="{360967D1-5965-4556-B053-466BB2DBBEE5}" type="presOf" srcId="{A29798CB-4BE8-4A8D-90EA-0A1034C84ECB}" destId="{0031F97F-D267-41D1-9C35-0197D0287902}" srcOrd="0" destOrd="0" presId="urn:microsoft.com/office/officeart/2005/8/layout/process1"/>
    <dgm:cxn modelId="{4A0DA5A5-A4C7-47D1-B698-AEA71540FEB5}" type="presOf" srcId="{0B797F4F-FD57-43D4-B0CA-20E31CC1A3B5}" destId="{9B7D1A0A-2C0B-49D7-A3C9-0CE0BABD47E6}" srcOrd="1" destOrd="0" presId="urn:microsoft.com/office/officeart/2005/8/layout/process1"/>
    <dgm:cxn modelId="{AA3DC482-2B5A-4D47-A59F-5D0A76EA75FA}" srcId="{B8BF464A-B60C-47AC-BBDB-7A0F8D43B508}" destId="{C0C30CB4-584B-453B-A974-A1081BEC6CC4}" srcOrd="0" destOrd="0" parTransId="{786490EB-87EC-4F51-A0FE-E464924D3391}" sibTransId="{0B797F4F-FD57-43D4-B0CA-20E31CC1A3B5}"/>
    <dgm:cxn modelId="{FDF22FAB-A806-4AFA-BDFD-AF2E6213BDFC}" type="presOf" srcId="{0B797F4F-FD57-43D4-B0CA-20E31CC1A3B5}" destId="{D4B89B7A-8A0E-4DBF-BF4B-D16B4FD03F39}" srcOrd="0" destOrd="0" presId="urn:microsoft.com/office/officeart/2005/8/layout/process1"/>
    <dgm:cxn modelId="{F3DE8D40-FE8F-4272-80E7-D20F57DEF9BC}" type="presParOf" srcId="{AA4487C6-DB8A-4E3B-826D-644841E03AF4}" destId="{6C5C633E-1439-40C0-BDA4-673956ADFE7A}" srcOrd="0" destOrd="0" presId="urn:microsoft.com/office/officeart/2005/8/layout/process1"/>
    <dgm:cxn modelId="{79AEEBBC-1D30-4724-A821-CED6DF980249}" type="presParOf" srcId="{AA4487C6-DB8A-4E3B-826D-644841E03AF4}" destId="{D4B89B7A-8A0E-4DBF-BF4B-D16B4FD03F39}" srcOrd="1" destOrd="0" presId="urn:microsoft.com/office/officeart/2005/8/layout/process1"/>
    <dgm:cxn modelId="{6C0A4373-BB11-412D-91E8-EDDFEDEBE90D}" type="presParOf" srcId="{D4B89B7A-8A0E-4DBF-BF4B-D16B4FD03F39}" destId="{9B7D1A0A-2C0B-49D7-A3C9-0CE0BABD47E6}" srcOrd="0" destOrd="0" presId="urn:microsoft.com/office/officeart/2005/8/layout/process1"/>
    <dgm:cxn modelId="{A9049D4B-1B4A-4A60-BA59-0D83BA4FAB0C}" type="presParOf" srcId="{AA4487C6-DB8A-4E3B-826D-644841E03AF4}" destId="{5CF58F2A-E78B-4E62-BC4E-944BEA976ABB}" srcOrd="2" destOrd="0" presId="urn:microsoft.com/office/officeart/2005/8/layout/process1"/>
    <dgm:cxn modelId="{3A745901-6187-4555-A4FF-24E1AB94D88C}" type="presParOf" srcId="{AA4487C6-DB8A-4E3B-826D-644841E03AF4}" destId="{0031F97F-D267-41D1-9C35-0197D0287902}" srcOrd="3" destOrd="0" presId="urn:microsoft.com/office/officeart/2005/8/layout/process1"/>
    <dgm:cxn modelId="{6EC204D8-7491-47D5-9B9C-BC92D9A6C607}" type="presParOf" srcId="{0031F97F-D267-41D1-9C35-0197D0287902}" destId="{810CCA26-5A2B-4D0F-AB1E-74A2AFB429E0}" srcOrd="0" destOrd="0" presId="urn:microsoft.com/office/officeart/2005/8/layout/process1"/>
    <dgm:cxn modelId="{2AAB29A7-2099-4866-8B83-11345092AE15}" type="presParOf" srcId="{AA4487C6-DB8A-4E3B-826D-644841E03AF4}" destId="{F69B5F15-6C97-4D74-9BBB-DF56A3381379}"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5C633E-1439-40C0-BDA4-673956ADFE7A}">
      <dsp:nvSpPr>
        <dsp:cNvPr id="0" name=""/>
        <dsp:cNvSpPr/>
      </dsp:nvSpPr>
      <dsp:spPr>
        <a:xfrm>
          <a:off x="6738" y="1032531"/>
          <a:ext cx="2014149" cy="1208489"/>
        </a:xfrm>
        <a:prstGeom prst="roundRect">
          <a:avLst>
            <a:gd name="adj" fmla="val 10000"/>
          </a:avLst>
        </a:prstGeom>
        <a:solidFill>
          <a:schemeClr val="lt1">
            <a:hueOff val="0"/>
            <a:satOff val="0"/>
            <a:lumOff val="0"/>
            <a:alphaOff val="0"/>
          </a:schemeClr>
        </a:solidFill>
        <a:ln w="1397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Applications Open</a:t>
          </a:r>
        </a:p>
        <a:p>
          <a:pPr lvl="0" algn="ctr" defTabSz="800100">
            <a:lnSpc>
              <a:spcPct val="90000"/>
            </a:lnSpc>
            <a:spcBef>
              <a:spcPct val="0"/>
            </a:spcBef>
            <a:spcAft>
              <a:spcPct val="35000"/>
            </a:spcAft>
          </a:pPr>
          <a:r>
            <a:rPr lang="en-US" sz="1800" b="1" u="sng" kern="1200" dirty="0" smtClean="0"/>
            <a:t>Oct. 21</a:t>
          </a:r>
          <a:r>
            <a:rPr lang="en-US" sz="1800" b="1" u="sng" kern="1200" baseline="30000" dirty="0" smtClean="0"/>
            <a:t>st</a:t>
          </a:r>
          <a:endParaRPr lang="en-US" sz="1800" b="1" u="sng" kern="1200" dirty="0"/>
        </a:p>
      </dsp:txBody>
      <dsp:txXfrm>
        <a:off x="42133" y="1067926"/>
        <a:ext cx="1943359" cy="1137699"/>
      </dsp:txXfrm>
    </dsp:sp>
    <dsp:sp modelId="{D4B89B7A-8A0E-4DBF-BF4B-D16B4FD03F39}">
      <dsp:nvSpPr>
        <dsp:cNvPr id="0" name=""/>
        <dsp:cNvSpPr/>
      </dsp:nvSpPr>
      <dsp:spPr>
        <a:xfrm>
          <a:off x="2222302" y="1387021"/>
          <a:ext cx="426999" cy="499508"/>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222302" y="1486923"/>
        <a:ext cx="298899" cy="299704"/>
      </dsp:txXfrm>
    </dsp:sp>
    <dsp:sp modelId="{5CF58F2A-E78B-4E62-BC4E-944BEA976ABB}">
      <dsp:nvSpPr>
        <dsp:cNvPr id="0" name=""/>
        <dsp:cNvSpPr/>
      </dsp:nvSpPr>
      <dsp:spPr>
        <a:xfrm>
          <a:off x="2826547" y="1032531"/>
          <a:ext cx="2014149" cy="1208489"/>
        </a:xfrm>
        <a:prstGeom prst="roundRect">
          <a:avLst>
            <a:gd name="adj" fmla="val 10000"/>
          </a:avLst>
        </a:prstGeom>
        <a:solidFill>
          <a:schemeClr val="lt1">
            <a:hueOff val="0"/>
            <a:satOff val="0"/>
            <a:lumOff val="0"/>
            <a:alphaOff val="0"/>
          </a:schemeClr>
        </a:solidFill>
        <a:ln w="1397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Applications Close             </a:t>
          </a:r>
          <a:r>
            <a:rPr lang="en-US" sz="1800" b="1" u="sng" kern="1200" dirty="0" smtClean="0"/>
            <a:t>Nov. 13</a:t>
          </a:r>
          <a:r>
            <a:rPr lang="en-US" sz="1800" b="1" u="sng" kern="1200" baseline="30000" dirty="0" smtClean="0"/>
            <a:t>th</a:t>
          </a:r>
          <a:endParaRPr lang="en-US" sz="1800" b="1" u="sng" kern="1200" dirty="0"/>
        </a:p>
      </dsp:txBody>
      <dsp:txXfrm>
        <a:off x="2861942" y="1067926"/>
        <a:ext cx="1943359" cy="1137699"/>
      </dsp:txXfrm>
    </dsp:sp>
    <dsp:sp modelId="{0031F97F-D267-41D1-9C35-0197D0287902}">
      <dsp:nvSpPr>
        <dsp:cNvPr id="0" name=""/>
        <dsp:cNvSpPr/>
      </dsp:nvSpPr>
      <dsp:spPr>
        <a:xfrm>
          <a:off x="5042111" y="1387021"/>
          <a:ext cx="426999" cy="499508"/>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5042111" y="1486923"/>
        <a:ext cx="298899" cy="299704"/>
      </dsp:txXfrm>
    </dsp:sp>
    <dsp:sp modelId="{F69B5F15-6C97-4D74-9BBB-DF56A3381379}">
      <dsp:nvSpPr>
        <dsp:cNvPr id="0" name=""/>
        <dsp:cNvSpPr/>
      </dsp:nvSpPr>
      <dsp:spPr>
        <a:xfrm>
          <a:off x="5646356" y="1032531"/>
          <a:ext cx="2014149" cy="1208489"/>
        </a:xfrm>
        <a:prstGeom prst="roundRect">
          <a:avLst>
            <a:gd name="adj" fmla="val 10000"/>
          </a:avLst>
        </a:prstGeom>
        <a:solidFill>
          <a:schemeClr val="lt1">
            <a:hueOff val="0"/>
            <a:satOff val="0"/>
            <a:lumOff val="0"/>
            <a:alphaOff val="0"/>
          </a:schemeClr>
        </a:solidFill>
        <a:ln w="1397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Provided funding – expensed by </a:t>
          </a:r>
          <a:r>
            <a:rPr lang="en-US" sz="1800" b="1" u="sng" kern="1200" dirty="0" smtClean="0"/>
            <a:t>Dec. 30</a:t>
          </a:r>
          <a:r>
            <a:rPr lang="en-US" sz="1800" b="1" u="sng" kern="1200" baseline="30000" dirty="0" smtClean="0"/>
            <a:t>th</a:t>
          </a:r>
          <a:endParaRPr lang="en-US" sz="1800" b="1" u="sng" kern="1200" dirty="0"/>
        </a:p>
      </dsp:txBody>
      <dsp:txXfrm>
        <a:off x="5681751" y="1067926"/>
        <a:ext cx="1943359" cy="113769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50209CD6-56E8-4D2C-987A-4B76018DE6E6}" type="datetimeFigureOut">
              <a:rPr lang="en-US" smtClean="0"/>
              <a:t>10/19/2020</a:t>
            </a:fld>
            <a:endParaRPr lang="en-US" dirty="0"/>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AE0B481B-9EBA-46A8-8011-77F4CF1727D0}" type="slidenum">
              <a:rPr lang="en-US" smtClean="0"/>
              <a:t>‹#›</a:t>
            </a:fld>
            <a:endParaRPr lang="en-US" dirty="0"/>
          </a:p>
        </p:txBody>
      </p:sp>
    </p:spTree>
    <p:extLst>
      <p:ext uri="{BB962C8B-B14F-4D97-AF65-F5344CB8AC3E}">
        <p14:creationId xmlns:p14="http://schemas.microsoft.com/office/powerpoint/2010/main" val="1757370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8"/>
          </a:xfrm>
          <a:prstGeom prst="rect">
            <a:avLst/>
          </a:prstGeom>
        </p:spPr>
        <p:txBody>
          <a:bodyPr vert="horz" lIns="93166" tIns="46582" rIns="93166" bIns="46582" rtlCol="0"/>
          <a:lstStyle>
            <a:lvl1pPr algn="l">
              <a:defRPr sz="1200"/>
            </a:lvl1pPr>
          </a:lstStyle>
          <a:p>
            <a:endParaRPr lang="en-US" dirty="0"/>
          </a:p>
        </p:txBody>
      </p:sp>
      <p:sp>
        <p:nvSpPr>
          <p:cNvPr id="3" name="Date Placeholder 2"/>
          <p:cNvSpPr>
            <a:spLocks noGrp="1"/>
          </p:cNvSpPr>
          <p:nvPr>
            <p:ph type="dt" idx="1"/>
          </p:nvPr>
        </p:nvSpPr>
        <p:spPr>
          <a:xfrm>
            <a:off x="5265809" y="0"/>
            <a:ext cx="4028440" cy="351738"/>
          </a:xfrm>
          <a:prstGeom prst="rect">
            <a:avLst/>
          </a:prstGeom>
        </p:spPr>
        <p:txBody>
          <a:bodyPr vert="horz" lIns="93166" tIns="46582" rIns="93166" bIns="46582" rtlCol="0"/>
          <a:lstStyle>
            <a:lvl1pPr algn="r">
              <a:defRPr sz="1200"/>
            </a:lvl1pPr>
          </a:lstStyle>
          <a:p>
            <a:fld id="{57EA6BB7-6751-49F1-9011-48331145BB2E}" type="datetimeFigureOut">
              <a:rPr lang="en-US" smtClean="0"/>
              <a:t>10/19/2020</a:t>
            </a:fld>
            <a:endParaRPr lang="en-US" dirty="0"/>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3166" tIns="46582" rIns="93166" bIns="46582" rtlCol="0" anchor="ctr"/>
          <a:lstStyle/>
          <a:p>
            <a:endParaRPr lang="en-US" dirty="0"/>
          </a:p>
        </p:txBody>
      </p:sp>
      <p:sp>
        <p:nvSpPr>
          <p:cNvPr id="5" name="Notes Placeholder 4"/>
          <p:cNvSpPr>
            <a:spLocks noGrp="1"/>
          </p:cNvSpPr>
          <p:nvPr>
            <p:ph type="body" sz="quarter" idx="3"/>
          </p:nvPr>
        </p:nvSpPr>
        <p:spPr>
          <a:xfrm>
            <a:off x="929640" y="3373756"/>
            <a:ext cx="7437120" cy="2760345"/>
          </a:xfrm>
          <a:prstGeom prst="rect">
            <a:avLst/>
          </a:prstGeom>
        </p:spPr>
        <p:txBody>
          <a:bodyPr vert="horz" lIns="93166" tIns="46582" rIns="93166" bIns="4658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1737"/>
          </a:xfrm>
          <a:prstGeom prst="rect">
            <a:avLst/>
          </a:prstGeom>
        </p:spPr>
        <p:txBody>
          <a:bodyPr vert="horz" lIns="93166" tIns="46582" rIns="93166"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1737"/>
          </a:xfrm>
          <a:prstGeom prst="rect">
            <a:avLst/>
          </a:prstGeom>
        </p:spPr>
        <p:txBody>
          <a:bodyPr vert="horz" lIns="93166" tIns="46582" rIns="93166" bIns="46582" rtlCol="0" anchor="b"/>
          <a:lstStyle>
            <a:lvl1pPr algn="r">
              <a:defRPr sz="1200"/>
            </a:lvl1pPr>
          </a:lstStyle>
          <a:p>
            <a:fld id="{25624A7C-5B78-4BFF-97B1-946374B3023D}" type="slidenum">
              <a:rPr lang="en-US" smtClean="0"/>
              <a:t>‹#›</a:t>
            </a:fld>
            <a:endParaRPr lang="en-US" dirty="0"/>
          </a:p>
        </p:txBody>
      </p:sp>
    </p:spTree>
    <p:extLst>
      <p:ext uri="{BB962C8B-B14F-4D97-AF65-F5344CB8AC3E}">
        <p14:creationId xmlns:p14="http://schemas.microsoft.com/office/powerpoint/2010/main" val="3354346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E48C87-21A3-4865-915C-14E39925E251}" type="slidenum">
              <a:rPr lang="en-US" altLang="en-US" smtClean="0"/>
              <a:pPr/>
              <a:t>1</a:t>
            </a:fld>
            <a:endParaRPr lang="en-US" altLang="en-US" dirty="0"/>
          </a:p>
        </p:txBody>
      </p:sp>
    </p:spTree>
    <p:extLst>
      <p:ext uri="{BB962C8B-B14F-4D97-AF65-F5344CB8AC3E}">
        <p14:creationId xmlns:p14="http://schemas.microsoft.com/office/powerpoint/2010/main" val="1817799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Direct-Payment</a:t>
            </a:r>
            <a:r>
              <a:rPr lang="en-US" baseline="0" dirty="0" smtClean="0"/>
              <a:t> Programs – The eligible entities will not have to do a formal application. </a:t>
            </a:r>
            <a:endParaRPr lang="en-US" dirty="0"/>
          </a:p>
        </p:txBody>
      </p:sp>
      <p:sp>
        <p:nvSpPr>
          <p:cNvPr id="4" name="Slide Number Placeholder 3"/>
          <p:cNvSpPr>
            <a:spLocks noGrp="1"/>
          </p:cNvSpPr>
          <p:nvPr>
            <p:ph type="sldNum" sz="quarter" idx="10"/>
          </p:nvPr>
        </p:nvSpPr>
        <p:spPr/>
        <p:txBody>
          <a:bodyPr/>
          <a:lstStyle/>
          <a:p>
            <a:fld id="{25624A7C-5B78-4BFF-97B1-946374B3023D}" type="slidenum">
              <a:rPr lang="en-US" smtClean="0"/>
              <a:t>10</a:t>
            </a:fld>
            <a:endParaRPr lang="en-US" dirty="0"/>
          </a:p>
        </p:txBody>
      </p:sp>
    </p:spTree>
    <p:extLst>
      <p:ext uri="{BB962C8B-B14F-4D97-AF65-F5344CB8AC3E}">
        <p14:creationId xmlns:p14="http://schemas.microsoft.com/office/powerpoint/2010/main" val="1900815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As FEMA PA reimbursement funds are validated and received the receipt of those funds may be used to</a:t>
            </a:r>
            <a:endParaRPr lang="en-US"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Offset NSP eligible expenses</a:t>
            </a:r>
            <a:endParaRPr lang="en-US"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Offset Corrections COVID-19 eligible expenses</a:t>
            </a:r>
            <a:endParaRPr lang="en-US" sz="105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5624A7C-5B78-4BFF-97B1-946374B3023D}" type="slidenum">
              <a:rPr lang="en-US" smtClean="0"/>
              <a:t>12</a:t>
            </a:fld>
            <a:endParaRPr lang="en-US" dirty="0"/>
          </a:p>
        </p:txBody>
      </p:sp>
    </p:spTree>
    <p:extLst>
      <p:ext uri="{BB962C8B-B14F-4D97-AF65-F5344CB8AC3E}">
        <p14:creationId xmlns:p14="http://schemas.microsoft.com/office/powerpoint/2010/main" val="23729946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E48C87-21A3-4865-915C-14E39925E251}" type="slidenum">
              <a:rPr lang="en-US" altLang="en-US" smtClean="0"/>
              <a:pPr/>
              <a:t>13</a:t>
            </a:fld>
            <a:endParaRPr lang="en-US" altLang="en-US" dirty="0"/>
          </a:p>
        </p:txBody>
      </p:sp>
    </p:spTree>
    <p:extLst>
      <p:ext uri="{BB962C8B-B14F-4D97-AF65-F5344CB8AC3E}">
        <p14:creationId xmlns:p14="http://schemas.microsoft.com/office/powerpoint/2010/main" val="298760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are the program allocations that we announced in May with the exception to the state and local. As you may recall, the Local Government program was expanded to cover presumed payroll for certain employees and subsequently we increased the allocation to Local Government by $30 million for a total of $130 million. </a:t>
            </a:r>
            <a:endParaRPr lang="en-US" dirty="0"/>
          </a:p>
        </p:txBody>
      </p:sp>
      <p:sp>
        <p:nvSpPr>
          <p:cNvPr id="4" name="Slide Number Placeholder 3"/>
          <p:cNvSpPr>
            <a:spLocks noGrp="1"/>
          </p:cNvSpPr>
          <p:nvPr>
            <p:ph type="sldNum" sz="quarter" idx="10"/>
          </p:nvPr>
        </p:nvSpPr>
        <p:spPr/>
        <p:txBody>
          <a:bodyPr/>
          <a:lstStyle/>
          <a:p>
            <a:fld id="{25624A7C-5B78-4BFF-97B1-946374B3023D}" type="slidenum">
              <a:rPr lang="en-US" smtClean="0"/>
              <a:t>2</a:t>
            </a:fld>
            <a:endParaRPr lang="en-US" dirty="0"/>
          </a:p>
        </p:txBody>
      </p:sp>
    </p:spTree>
    <p:extLst>
      <p:ext uri="{BB962C8B-B14F-4D97-AF65-F5344CB8AC3E}">
        <p14:creationId xmlns:p14="http://schemas.microsoft.com/office/powerpoint/2010/main" val="3052272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These programs’ applications are closed.</a:t>
            </a:r>
          </a:p>
          <a:p>
            <a:r>
              <a:rPr lang="en-US" baseline="0" dirty="0" smtClean="0"/>
              <a:t>Community CARES</a:t>
            </a:r>
          </a:p>
          <a:p>
            <a:r>
              <a:rPr lang="en-US" u="sng" baseline="0" dirty="0" smtClean="0"/>
              <a:t>Stabilization Grant </a:t>
            </a:r>
            <a:r>
              <a:rPr lang="en-US" baseline="0" dirty="0" smtClean="0"/>
              <a:t>(746 awards) – minimum of $12,000 to awardees to provide working capital for 501©3 non-profits and several types of DHHS – Licensed care providers including assisted living facilities and rural health clinics</a:t>
            </a:r>
          </a:p>
          <a:p>
            <a:r>
              <a:rPr lang="en-US" u="sng" baseline="0" dirty="0" smtClean="0"/>
              <a:t>Response &amp; Recovery </a:t>
            </a:r>
            <a:r>
              <a:rPr lang="en-US" baseline="0" dirty="0" smtClean="0"/>
              <a:t>(198 awards) – provided to 501©3 non-profit DHHS- licensed care providers to support programming focused on helping children, families, and communities respond and recover from the public health emergency. Programming included housing security, food access and behavioral health resources</a:t>
            </a:r>
          </a:p>
          <a:p>
            <a:r>
              <a:rPr lang="en-US" u="sng" baseline="0" dirty="0" smtClean="0"/>
              <a:t>Health Places </a:t>
            </a:r>
            <a:r>
              <a:rPr lang="en-US" baseline="0" dirty="0" smtClean="0"/>
              <a:t>(832 awards) funds to acquire PPE and cleaning supplies for child care providers and houses of worship</a:t>
            </a:r>
          </a:p>
          <a:p>
            <a:endParaRPr lang="en-US" baseline="0" dirty="0" smtClean="0"/>
          </a:p>
          <a:p>
            <a:r>
              <a:rPr lang="en-US" baseline="0" dirty="0" smtClean="0"/>
              <a:t>Grow Nebraska</a:t>
            </a:r>
          </a:p>
          <a:p>
            <a:r>
              <a:rPr lang="en-US" u="sng" dirty="0" smtClean="0">
                <a:solidFill>
                  <a:schemeClr val="tx1"/>
                </a:solidFill>
              </a:rPr>
              <a:t>Small</a:t>
            </a:r>
            <a:r>
              <a:rPr lang="en-US" u="sng" baseline="0" dirty="0" smtClean="0">
                <a:solidFill>
                  <a:schemeClr val="tx1"/>
                </a:solidFill>
              </a:rPr>
              <a:t> Business &amp; Livestock Stabilization </a:t>
            </a:r>
            <a:r>
              <a:rPr lang="en-US" u="none" baseline="0" dirty="0" smtClean="0">
                <a:solidFill>
                  <a:schemeClr val="tx1"/>
                </a:solidFill>
              </a:rPr>
              <a:t>(18,829 awards)</a:t>
            </a:r>
            <a:r>
              <a:rPr lang="en-US" baseline="0" dirty="0" smtClean="0">
                <a:solidFill>
                  <a:schemeClr val="tx1"/>
                </a:solidFill>
              </a:rPr>
              <a:t> $12,000 grants made to businesses and individuals impacted by COVID-19 and corresponding business interruptions</a:t>
            </a:r>
          </a:p>
          <a:p>
            <a:r>
              <a:rPr lang="en-US" u="sng" dirty="0" smtClean="0">
                <a:solidFill>
                  <a:schemeClr val="tx1"/>
                </a:solidFill>
              </a:rPr>
              <a:t>Workforce Retraining Initiative</a:t>
            </a:r>
            <a:r>
              <a:rPr lang="en-US" u="sng" baseline="0" dirty="0" smtClean="0">
                <a:solidFill>
                  <a:schemeClr val="tx1"/>
                </a:solidFill>
              </a:rPr>
              <a:t> </a:t>
            </a:r>
            <a:r>
              <a:rPr lang="en-US" u="none" baseline="0" dirty="0" smtClean="0">
                <a:solidFill>
                  <a:schemeClr val="tx1"/>
                </a:solidFill>
              </a:rPr>
              <a:t>(6 awards to Community Colleges) is</a:t>
            </a:r>
            <a:r>
              <a:rPr lang="en-US" baseline="0" dirty="0" smtClean="0">
                <a:solidFill>
                  <a:schemeClr val="tx1"/>
                </a:solidFill>
              </a:rPr>
              <a:t> a collaborative effort between DED and Nebraska Community Colleges extended to individuals who are un- or underemployed as a result of COVID-19 works as a grant to the community colleges for scholarships to individuals.</a:t>
            </a:r>
          </a:p>
          <a:p>
            <a:r>
              <a:rPr lang="en-US" u="sng" dirty="0" smtClean="0"/>
              <a:t>Rural Broadband Remote Access </a:t>
            </a:r>
            <a:r>
              <a:rPr lang="en-US" u="none" dirty="0" smtClean="0"/>
              <a:t>(60 awards) </a:t>
            </a:r>
            <a:r>
              <a:rPr lang="en-US" u="none" baseline="0" dirty="0" smtClean="0"/>
              <a:t>as</a:t>
            </a:r>
            <a:r>
              <a:rPr lang="en-US" baseline="0" dirty="0" smtClean="0"/>
              <a:t> announced last week is a program to help connect individuals and communities across the state to  high speed internet services. </a:t>
            </a:r>
          </a:p>
          <a:p>
            <a:r>
              <a:rPr lang="en-US" u="sng" dirty="0" smtClean="0"/>
              <a:t>Gallup Business Leadership </a:t>
            </a:r>
            <a:r>
              <a:rPr lang="en-US" dirty="0" smtClean="0"/>
              <a:t>is</a:t>
            </a:r>
            <a:r>
              <a:rPr lang="en-US" baseline="0" dirty="0" smtClean="0"/>
              <a:t> a 30 week online course to learn techniques to leading teams through this unprecedented time. </a:t>
            </a:r>
          </a:p>
          <a:p>
            <a:endParaRPr lang="en-US" baseline="0" dirty="0" smtClean="0"/>
          </a:p>
        </p:txBody>
      </p:sp>
      <p:sp>
        <p:nvSpPr>
          <p:cNvPr id="4" name="Slide Number Placeholder 3"/>
          <p:cNvSpPr>
            <a:spLocks noGrp="1"/>
          </p:cNvSpPr>
          <p:nvPr>
            <p:ph type="sldNum" sz="quarter" idx="10"/>
          </p:nvPr>
        </p:nvSpPr>
        <p:spPr/>
        <p:txBody>
          <a:bodyPr/>
          <a:lstStyle/>
          <a:p>
            <a:fld id="{25624A7C-5B78-4BFF-97B1-946374B3023D}" type="slidenum">
              <a:rPr lang="en-US" smtClean="0"/>
              <a:t>3</a:t>
            </a:fld>
            <a:endParaRPr lang="en-US" dirty="0"/>
          </a:p>
        </p:txBody>
      </p:sp>
    </p:spTree>
    <p:extLst>
      <p:ext uri="{BB962C8B-B14F-4D97-AF65-F5344CB8AC3E}">
        <p14:creationId xmlns:p14="http://schemas.microsoft.com/office/powerpoint/2010/main" val="1845210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Local Government</a:t>
            </a:r>
            <a:r>
              <a:rPr lang="en-US" baseline="0" dirty="0" smtClean="0"/>
              <a:t> program has been slow going, as our team with NEMA and Deloitte are working with Local Governments to submit for FEMA Public Assistance reimbursement of eligible expenses which requires documentation of those expenses.  </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NOTE: $82M in expenses were submitted to FEMA for Public Assistance reimbursement and have been reviewed by FEMA and approved.  We are in the final process of reconciling purchase orders and invoices and have documentation to support an initial draw down of $33.9M from FEMA to reimburse the CRF, thereby making those dollars available for other support.</a:t>
            </a:r>
            <a:endParaRPr lang="en-US" dirty="0" smtClean="0"/>
          </a:p>
        </p:txBody>
      </p:sp>
      <p:sp>
        <p:nvSpPr>
          <p:cNvPr id="4" name="Slide Number Placeholder 3"/>
          <p:cNvSpPr>
            <a:spLocks noGrp="1"/>
          </p:cNvSpPr>
          <p:nvPr>
            <p:ph type="sldNum" sz="quarter" idx="10"/>
          </p:nvPr>
        </p:nvSpPr>
        <p:spPr/>
        <p:txBody>
          <a:bodyPr/>
          <a:lstStyle/>
          <a:p>
            <a:fld id="{25624A7C-5B78-4BFF-97B1-946374B3023D}" type="slidenum">
              <a:rPr lang="en-US" smtClean="0"/>
              <a:t>4</a:t>
            </a:fld>
            <a:endParaRPr lang="en-US" dirty="0"/>
          </a:p>
        </p:txBody>
      </p:sp>
    </p:spTree>
    <p:extLst>
      <p:ext uri="{BB962C8B-B14F-4D97-AF65-F5344CB8AC3E}">
        <p14:creationId xmlns:p14="http://schemas.microsoft.com/office/powerpoint/2010/main" val="3327590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624A7C-5B78-4BFF-97B1-946374B3023D}" type="slidenum">
              <a:rPr lang="en-US" smtClean="0"/>
              <a:t>5</a:t>
            </a:fld>
            <a:endParaRPr lang="en-US" dirty="0"/>
          </a:p>
        </p:txBody>
      </p:sp>
    </p:spTree>
    <p:extLst>
      <p:ext uri="{BB962C8B-B14F-4D97-AF65-F5344CB8AC3E}">
        <p14:creationId xmlns:p14="http://schemas.microsoft.com/office/powerpoint/2010/main" val="181705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Application</a:t>
            </a:r>
            <a:r>
              <a:rPr lang="en-US" baseline="0" dirty="0" smtClean="0"/>
              <a:t> Programs – Grants must be applied for</a:t>
            </a:r>
            <a:endParaRPr lang="en-US" dirty="0" smtClean="0"/>
          </a:p>
          <a:p>
            <a:endParaRPr lang="en-US" dirty="0"/>
          </a:p>
        </p:txBody>
      </p:sp>
      <p:sp>
        <p:nvSpPr>
          <p:cNvPr id="4" name="Slide Number Placeholder 3"/>
          <p:cNvSpPr>
            <a:spLocks noGrp="1"/>
          </p:cNvSpPr>
          <p:nvPr>
            <p:ph type="sldNum" sz="quarter" idx="10"/>
          </p:nvPr>
        </p:nvSpPr>
        <p:spPr/>
        <p:txBody>
          <a:bodyPr/>
          <a:lstStyle/>
          <a:p>
            <a:fld id="{25624A7C-5B78-4BFF-97B1-946374B3023D}" type="slidenum">
              <a:rPr lang="en-US" smtClean="0"/>
              <a:t>6</a:t>
            </a:fld>
            <a:endParaRPr lang="en-US" dirty="0"/>
          </a:p>
        </p:txBody>
      </p:sp>
    </p:spTree>
    <p:extLst>
      <p:ext uri="{BB962C8B-B14F-4D97-AF65-F5344CB8AC3E}">
        <p14:creationId xmlns:p14="http://schemas.microsoft.com/office/powerpoint/2010/main" val="2311210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Direct-Payment</a:t>
            </a:r>
            <a:r>
              <a:rPr lang="en-US" baseline="0" dirty="0" smtClean="0"/>
              <a:t> Programs – The eligible entities will not have to do a formal application. </a:t>
            </a:r>
            <a:endParaRPr lang="en-US" dirty="0" smtClean="0"/>
          </a:p>
          <a:p>
            <a:endParaRPr lang="en-US" dirty="0"/>
          </a:p>
        </p:txBody>
      </p:sp>
      <p:sp>
        <p:nvSpPr>
          <p:cNvPr id="4" name="Slide Number Placeholder 3"/>
          <p:cNvSpPr>
            <a:spLocks noGrp="1"/>
          </p:cNvSpPr>
          <p:nvPr>
            <p:ph type="sldNum" sz="quarter" idx="10"/>
          </p:nvPr>
        </p:nvSpPr>
        <p:spPr/>
        <p:txBody>
          <a:bodyPr/>
          <a:lstStyle/>
          <a:p>
            <a:fld id="{25624A7C-5B78-4BFF-97B1-946374B3023D}" type="slidenum">
              <a:rPr lang="en-US" smtClean="0"/>
              <a:t>7</a:t>
            </a:fld>
            <a:endParaRPr lang="en-US" dirty="0"/>
          </a:p>
        </p:txBody>
      </p:sp>
    </p:spTree>
    <p:extLst>
      <p:ext uri="{BB962C8B-B14F-4D97-AF65-F5344CB8AC3E}">
        <p14:creationId xmlns:p14="http://schemas.microsoft.com/office/powerpoint/2010/main" val="4013658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624A7C-5B78-4BFF-97B1-946374B3023D}" type="slidenum">
              <a:rPr lang="en-US" smtClean="0"/>
              <a:t>8</a:t>
            </a:fld>
            <a:endParaRPr lang="en-US" dirty="0"/>
          </a:p>
        </p:txBody>
      </p:sp>
    </p:spTree>
    <p:extLst>
      <p:ext uri="{BB962C8B-B14F-4D97-AF65-F5344CB8AC3E}">
        <p14:creationId xmlns:p14="http://schemas.microsoft.com/office/powerpoint/2010/main" val="361757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Application</a:t>
            </a:r>
            <a:r>
              <a:rPr lang="en-US" baseline="0" dirty="0" smtClean="0"/>
              <a:t> Programs – Grants must be applied for</a:t>
            </a:r>
            <a:endParaRPr lang="en-US" dirty="0"/>
          </a:p>
        </p:txBody>
      </p:sp>
      <p:sp>
        <p:nvSpPr>
          <p:cNvPr id="4" name="Slide Number Placeholder 3"/>
          <p:cNvSpPr>
            <a:spLocks noGrp="1"/>
          </p:cNvSpPr>
          <p:nvPr>
            <p:ph type="sldNum" sz="quarter" idx="10"/>
          </p:nvPr>
        </p:nvSpPr>
        <p:spPr/>
        <p:txBody>
          <a:bodyPr/>
          <a:lstStyle/>
          <a:p>
            <a:fld id="{25624A7C-5B78-4BFF-97B1-946374B3023D}" type="slidenum">
              <a:rPr lang="en-US" smtClean="0"/>
              <a:t>9</a:t>
            </a:fld>
            <a:endParaRPr lang="en-US" dirty="0"/>
          </a:p>
        </p:txBody>
      </p:sp>
    </p:spTree>
    <p:extLst>
      <p:ext uri="{BB962C8B-B14F-4D97-AF65-F5344CB8AC3E}">
        <p14:creationId xmlns:p14="http://schemas.microsoft.com/office/powerpoint/2010/main" val="902502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fld id="{EE39AED6-26B1-462F-B3C7-E849C858986A}" type="datetime1">
              <a:rPr lang="en-US" smtClean="0"/>
              <a:t>10/19/2020</a:t>
            </a:fld>
            <a:endParaRPr lang="en-US" dirty="0"/>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endParaRPr lang="en-US" dirty="0"/>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C7BA1F2B-324A-42E7-873E-4165D1079A77}" type="slidenum">
              <a:rPr lang="en-US" smtClean="0"/>
              <a:t>‹#›</a:t>
            </a:fld>
            <a:endParaRPr lang="en-US" dirty="0"/>
          </a:p>
        </p:txBody>
      </p:sp>
    </p:spTree>
    <p:extLst>
      <p:ext uri="{BB962C8B-B14F-4D97-AF65-F5344CB8AC3E}">
        <p14:creationId xmlns:p14="http://schemas.microsoft.com/office/powerpoint/2010/main" val="165151634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124114-D5B9-42DF-93CA-3B5B646B482B}" type="datetime1">
              <a:rPr lang="en-US" smtClean="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BA1F2B-324A-42E7-873E-4165D1079A77}" type="slidenum">
              <a:rPr lang="en-US" smtClean="0"/>
              <a:t>‹#›</a:t>
            </a:fld>
            <a:endParaRPr lang="en-US" dirty="0"/>
          </a:p>
        </p:txBody>
      </p:sp>
    </p:spTree>
    <p:extLst>
      <p:ext uri="{BB962C8B-B14F-4D97-AF65-F5344CB8AC3E}">
        <p14:creationId xmlns:p14="http://schemas.microsoft.com/office/powerpoint/2010/main" val="1779723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84F325-343D-419A-97A2-D9750B74DB14}" type="datetime1">
              <a:rPr lang="en-US" smtClean="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BA1F2B-324A-42E7-873E-4165D1079A77}" type="slidenum">
              <a:rPr lang="en-US" smtClean="0"/>
              <a:t>‹#›</a:t>
            </a:fld>
            <a:endParaRPr lang="en-US" dirty="0"/>
          </a:p>
        </p:txBody>
      </p:sp>
    </p:spTree>
    <p:extLst>
      <p:ext uri="{BB962C8B-B14F-4D97-AF65-F5344CB8AC3E}">
        <p14:creationId xmlns:p14="http://schemas.microsoft.com/office/powerpoint/2010/main" val="5004756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F0D7B4-FD2C-47A4-B49E-B913504FDEC9}" type="datetime1">
              <a:rPr lang="en-US" smtClean="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BA1F2B-324A-42E7-873E-4165D1079A77}" type="slidenum">
              <a:rPr lang="en-US" smtClean="0"/>
              <a:t>‹#›</a:t>
            </a:fld>
            <a:endParaRPr lang="en-US" dirty="0"/>
          </a:p>
        </p:txBody>
      </p:sp>
    </p:spTree>
    <p:extLst>
      <p:ext uri="{BB962C8B-B14F-4D97-AF65-F5344CB8AC3E}">
        <p14:creationId xmlns:p14="http://schemas.microsoft.com/office/powerpoint/2010/main" val="35588752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smtClean="0"/>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D31C05B-CECF-479E-BBC6-BDD6AC6C2F0D}" type="datetime1">
              <a:rPr lang="en-US" smtClean="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BA1F2B-324A-42E7-873E-4165D1079A77}" type="slidenum">
              <a:rPr lang="en-US" smtClean="0"/>
              <a:t>‹#›</a:t>
            </a:fld>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25733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79FBCE-E280-4E7C-9FB2-3233F284BA76}" type="datetime1">
              <a:rPr lang="en-US" smtClean="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BA1F2B-324A-42E7-873E-4165D1079A77}" type="slidenum">
              <a:rPr lang="en-US" smtClean="0"/>
              <a:t>‹#›</a:t>
            </a:fld>
            <a:endParaRPr lang="en-US" dirty="0"/>
          </a:p>
        </p:txBody>
      </p:sp>
    </p:spTree>
    <p:extLst>
      <p:ext uri="{BB962C8B-B14F-4D97-AF65-F5344CB8AC3E}">
        <p14:creationId xmlns:p14="http://schemas.microsoft.com/office/powerpoint/2010/main" val="1062672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en-US" smtClean="0"/>
              <a:t>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FF2BEE-F070-47F6-8729-CD3CEF4E0C87}" type="datetime1">
              <a:rPr lang="en-US" smtClean="0"/>
              <a:t>10/19/2020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BA1F2B-324A-42E7-873E-4165D1079A77}" type="slidenum">
              <a:rPr lang="en-US" smtClean="0"/>
              <a:t>‹#›</a:t>
            </a:fld>
            <a:endParaRPr lang="en-US" dirty="0"/>
          </a:p>
        </p:txBody>
      </p:sp>
    </p:spTree>
    <p:extLst>
      <p:ext uri="{BB962C8B-B14F-4D97-AF65-F5344CB8AC3E}">
        <p14:creationId xmlns:p14="http://schemas.microsoft.com/office/powerpoint/2010/main" val="1132862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42B1AD-F081-42BD-97C6-989393B0ADFA}" type="datetime1">
              <a:rPr lang="en-US" smtClean="0"/>
              <a:t>10/19/2020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BA1F2B-324A-42E7-873E-4165D1079A77}" type="slidenum">
              <a:rPr lang="en-US" smtClean="0"/>
              <a:t>‹#›</a:t>
            </a:fld>
            <a:endParaRPr lang="en-US" dirty="0"/>
          </a:p>
        </p:txBody>
      </p:sp>
    </p:spTree>
    <p:extLst>
      <p:ext uri="{BB962C8B-B14F-4D97-AF65-F5344CB8AC3E}">
        <p14:creationId xmlns:p14="http://schemas.microsoft.com/office/powerpoint/2010/main" val="3464298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22303-0AA7-4470-B035-63F4901CC1EE}" type="datetime1">
              <a:rPr lang="en-US" smtClean="0"/>
              <a:t>10/19/2020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BA1F2B-324A-42E7-873E-4165D1079A77}" type="slidenum">
              <a:rPr lang="en-US" smtClean="0"/>
              <a:t>‹#›</a:t>
            </a:fld>
            <a:endParaRPr lang="en-US" dirty="0"/>
          </a:p>
        </p:txBody>
      </p:sp>
    </p:spTree>
    <p:extLst>
      <p:ext uri="{BB962C8B-B14F-4D97-AF65-F5344CB8AC3E}">
        <p14:creationId xmlns:p14="http://schemas.microsoft.com/office/powerpoint/2010/main" val="3795559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B5CC182-2561-4698-B0F7-7F015D37FCD0}" type="datetime1">
              <a:rPr lang="en-US" smtClean="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BA1F2B-324A-42E7-873E-4165D1079A77}" type="slidenum">
              <a:rPr lang="en-US" smtClean="0"/>
              <a:t>‹#›</a:t>
            </a:fld>
            <a:endParaRPr lang="en-US" dirty="0"/>
          </a:p>
        </p:txBody>
      </p:sp>
    </p:spTree>
    <p:extLst>
      <p:ext uri="{BB962C8B-B14F-4D97-AF65-F5344CB8AC3E}">
        <p14:creationId xmlns:p14="http://schemas.microsoft.com/office/powerpoint/2010/main" val="16783501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FE877CB-E510-48D6-81E7-F93389BF6DC5}" type="datetime1">
              <a:rPr lang="en-US" smtClean="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BA1F2B-324A-42E7-873E-4165D1079A77}" type="slidenum">
              <a:rPr lang="en-US" smtClean="0"/>
              <a:t>‹#›</a:t>
            </a:fld>
            <a:endParaRPr lang="en-US" dirty="0"/>
          </a:p>
        </p:txBody>
      </p:sp>
    </p:spTree>
    <p:extLst>
      <p:ext uri="{BB962C8B-B14F-4D97-AF65-F5344CB8AC3E}">
        <p14:creationId xmlns:p14="http://schemas.microsoft.com/office/powerpoint/2010/main" val="2491494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DF6E68DE-D3CD-4163-BD61-9F5A52416273}" type="datetime1">
              <a:rPr lang="en-US" smtClean="0"/>
              <a:t>10/19/2020</a:t>
            </a:fld>
            <a:endParaRPr lang="en-US" dirty="0"/>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C7BA1F2B-324A-42E7-873E-4165D1079A77}" type="slidenum">
              <a:rPr lang="en-US" smtClean="0"/>
              <a:t>‹#›</a:t>
            </a:fld>
            <a:endParaRPr lang="en-US" dirty="0"/>
          </a:p>
        </p:txBody>
      </p:sp>
    </p:spTree>
    <p:extLst>
      <p:ext uri="{BB962C8B-B14F-4D97-AF65-F5344CB8AC3E}">
        <p14:creationId xmlns:p14="http://schemas.microsoft.com/office/powerpoint/2010/main" val="66793416"/>
      </p:ext>
    </p:extLst>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Lst>
  <p:hf hdr="0" ftr="0" dt="0"/>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hyperlink" Target="https://coronavirus.nebraska.gov/Home"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fld id="{4425EF4D-59BE-4F9B-B9DC-C56EB35E375E}" type="slidenum">
              <a:rPr lang="en-US" altLang="en-US" smtClean="0"/>
              <a:pPr/>
              <a:t>1</a:t>
            </a:fld>
            <a:endParaRPr lang="en-US" altLang="en-US" dirty="0"/>
          </a:p>
        </p:txBody>
      </p:sp>
      <p:pic>
        <p:nvPicPr>
          <p:cNvPr id="12" name="Picture 11"/>
          <p:cNvPicPr>
            <a:picLocks noChangeAspect="1"/>
          </p:cNvPicPr>
          <p:nvPr/>
        </p:nvPicPr>
        <p:blipFill>
          <a:blip r:embed="rId3"/>
          <a:stretch>
            <a:fillRect/>
          </a:stretch>
        </p:blipFill>
        <p:spPr>
          <a:xfrm>
            <a:off x="3476591" y="3089612"/>
            <a:ext cx="2292814" cy="2286356"/>
          </a:xfrm>
          <a:prstGeom prst="rect">
            <a:avLst/>
          </a:prstGeom>
        </p:spPr>
      </p:pic>
      <p:pic>
        <p:nvPicPr>
          <p:cNvPr id="15" name="Picture 14"/>
          <p:cNvPicPr>
            <a:picLocks noChangeAspect="1"/>
          </p:cNvPicPr>
          <p:nvPr/>
        </p:nvPicPr>
        <p:blipFill>
          <a:blip r:embed="rId4"/>
          <a:stretch>
            <a:fillRect/>
          </a:stretch>
        </p:blipFill>
        <p:spPr>
          <a:xfrm>
            <a:off x="2974183" y="1570698"/>
            <a:ext cx="3228975" cy="235744"/>
          </a:xfrm>
          <a:prstGeom prst="rect">
            <a:avLst/>
          </a:prstGeom>
        </p:spPr>
      </p:pic>
      <p:sp>
        <p:nvSpPr>
          <p:cNvPr id="2" name="TextBox 1"/>
          <p:cNvSpPr txBox="1"/>
          <p:nvPr/>
        </p:nvSpPr>
        <p:spPr>
          <a:xfrm>
            <a:off x="836648" y="1819595"/>
            <a:ext cx="7504044" cy="1077218"/>
          </a:xfrm>
          <a:prstGeom prst="rect">
            <a:avLst/>
          </a:prstGeom>
          <a:noFill/>
        </p:spPr>
        <p:txBody>
          <a:bodyPr wrap="square" rtlCol="0">
            <a:spAutoFit/>
          </a:bodyPr>
          <a:lstStyle/>
          <a:p>
            <a:pPr algn="ctr"/>
            <a:r>
              <a:rPr lang="en-US" sz="3200" b="1" u="sng" dirty="0" smtClean="0"/>
              <a:t>Coronavirus Relief Fund Programs</a:t>
            </a:r>
            <a:endParaRPr lang="en-US" sz="3000" dirty="0"/>
          </a:p>
        </p:txBody>
      </p:sp>
      <p:sp>
        <p:nvSpPr>
          <p:cNvPr id="3" name="Rectangle 2"/>
          <p:cNvSpPr/>
          <p:nvPr/>
        </p:nvSpPr>
        <p:spPr>
          <a:xfrm>
            <a:off x="1793515" y="862812"/>
            <a:ext cx="5590309" cy="707886"/>
          </a:xfrm>
          <a:prstGeom prst="rect">
            <a:avLst/>
          </a:prstGeom>
        </p:spPr>
        <p:txBody>
          <a:bodyPr wrap="square">
            <a:spAutoFit/>
          </a:bodyPr>
          <a:lstStyle/>
          <a:p>
            <a:pPr algn="ctr"/>
            <a:r>
              <a:rPr lang="en-US" sz="4000" b="1" dirty="0" smtClean="0"/>
              <a:t>State of Nebraska</a:t>
            </a:r>
            <a:endParaRPr lang="en-US" sz="4000" b="1" dirty="0"/>
          </a:p>
        </p:txBody>
      </p:sp>
      <p:sp>
        <p:nvSpPr>
          <p:cNvPr id="4" name="Date Placeholder 3"/>
          <p:cNvSpPr>
            <a:spLocks noGrp="1"/>
          </p:cNvSpPr>
          <p:nvPr>
            <p:ph type="dt" sz="half" idx="10"/>
          </p:nvPr>
        </p:nvSpPr>
        <p:spPr>
          <a:xfrm>
            <a:off x="7291037" y="6332141"/>
            <a:ext cx="1049655" cy="273844"/>
          </a:xfrm>
        </p:spPr>
        <p:txBody>
          <a:bodyPr/>
          <a:lstStyle/>
          <a:p>
            <a:fld id="{1DEE476D-01C5-41C9-B1CB-8A8D634E864E}" type="datetime1">
              <a:rPr lang="en-US" smtClean="0">
                <a:solidFill>
                  <a:schemeClr val="tx1"/>
                </a:solidFill>
              </a:rPr>
              <a:t>10/19/2020</a:t>
            </a:fld>
            <a:endParaRPr lang="en-US" dirty="0">
              <a:solidFill>
                <a:schemeClr val="tx1"/>
              </a:solidFill>
            </a:endParaRPr>
          </a:p>
        </p:txBody>
      </p:sp>
    </p:spTree>
    <p:extLst>
      <p:ext uri="{BB962C8B-B14F-4D97-AF65-F5344CB8AC3E}">
        <p14:creationId xmlns:p14="http://schemas.microsoft.com/office/powerpoint/2010/main" val="2467091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112" y="83127"/>
            <a:ext cx="8209943" cy="1474368"/>
          </a:xfrm>
        </p:spPr>
        <p:txBody>
          <a:bodyPr>
            <a:normAutofit/>
          </a:bodyPr>
          <a:lstStyle/>
          <a:p>
            <a:pPr algn="ctr">
              <a:lnSpc>
                <a:spcPct val="40000"/>
              </a:lnSpc>
            </a:pPr>
            <a:r>
              <a:rPr lang="en-US" sz="3200" dirty="0"/>
              <a:t>Grow Nebraska 2 </a:t>
            </a:r>
            <a:r>
              <a:rPr lang="en-US" sz="3200" dirty="0" smtClean="0"/>
              <a:t>– Continued</a:t>
            </a:r>
            <a:br>
              <a:rPr lang="en-US" sz="3200" dirty="0" smtClean="0"/>
            </a:br>
            <a:r>
              <a:rPr lang="en-US" sz="3200" dirty="0" smtClean="0"/>
              <a:t/>
            </a:r>
            <a:br>
              <a:rPr lang="en-US" sz="3200" dirty="0" smtClean="0"/>
            </a:br>
            <a:r>
              <a:rPr lang="en-US" sz="3200" dirty="0"/>
              <a:t/>
            </a:r>
            <a:br>
              <a:rPr lang="en-US" sz="3200" dirty="0"/>
            </a:br>
            <a:r>
              <a:rPr lang="en-US" sz="2000" b="1" u="sng" dirty="0" smtClean="0"/>
              <a:t>Direct-Payment Programs</a:t>
            </a:r>
            <a:endParaRPr lang="en-US" sz="2000" dirty="0"/>
          </a:p>
        </p:txBody>
      </p:sp>
      <p:sp>
        <p:nvSpPr>
          <p:cNvPr id="3" name="Content Placeholder 2"/>
          <p:cNvSpPr>
            <a:spLocks noGrp="1"/>
          </p:cNvSpPr>
          <p:nvPr>
            <p:ph idx="1"/>
          </p:nvPr>
        </p:nvSpPr>
        <p:spPr>
          <a:xfrm>
            <a:off x="653362" y="1784840"/>
            <a:ext cx="7365441" cy="4160016"/>
          </a:xfrm>
        </p:spPr>
        <p:txBody>
          <a:bodyPr>
            <a:normAutofit fontScale="92500" lnSpcReduction="10000"/>
          </a:bodyPr>
          <a:lstStyle/>
          <a:p>
            <a:pPr marL="457200" indent="-457200">
              <a:buClrTx/>
              <a:buSzPct val="120000"/>
              <a:buFont typeface="+mj-lt"/>
              <a:buAutoNum type="arabicPeriod" startAt="6"/>
            </a:pPr>
            <a:r>
              <a:rPr lang="en-US" sz="2000" b="1" dirty="0" smtClean="0"/>
              <a:t>Ethanol </a:t>
            </a:r>
            <a:r>
              <a:rPr lang="en-US" sz="2000" b="1" dirty="0"/>
              <a:t>Producers</a:t>
            </a:r>
            <a:r>
              <a:rPr lang="en-US" sz="2000" dirty="0"/>
              <a:t>			</a:t>
            </a:r>
            <a:r>
              <a:rPr lang="en-US" sz="2000" b="1" dirty="0" smtClean="0"/>
              <a:t>$</a:t>
            </a:r>
            <a:r>
              <a:rPr lang="en-US" sz="2000" b="1" dirty="0"/>
              <a:t>15 Million</a:t>
            </a:r>
          </a:p>
          <a:p>
            <a:pPr lvl="1"/>
            <a:r>
              <a:rPr lang="en-US" sz="1800" dirty="0"/>
              <a:t>A</a:t>
            </a:r>
            <a:r>
              <a:rPr lang="en-US" sz="1800" dirty="0" smtClean="0"/>
              <a:t>wards based on name-plate capacity data</a:t>
            </a:r>
          </a:p>
          <a:p>
            <a:pPr lvl="1"/>
            <a:endParaRPr lang="en-US" sz="1800" dirty="0"/>
          </a:p>
          <a:p>
            <a:pPr marL="457200" indent="-457200">
              <a:buClrTx/>
              <a:buSzPct val="120000"/>
              <a:buFont typeface="+mj-lt"/>
              <a:buAutoNum type="arabicPeriod" startAt="6"/>
            </a:pPr>
            <a:r>
              <a:rPr lang="en-US" sz="2000" b="1" dirty="0"/>
              <a:t>Zoo Stimulus	</a:t>
            </a:r>
            <a:r>
              <a:rPr lang="en-US" sz="2000" dirty="0"/>
              <a:t>			</a:t>
            </a:r>
            <a:r>
              <a:rPr lang="en-US" sz="2000" b="1" dirty="0" smtClean="0"/>
              <a:t>$</a:t>
            </a:r>
            <a:r>
              <a:rPr lang="en-US" sz="2000" b="1" dirty="0"/>
              <a:t>6.05 Million</a:t>
            </a:r>
          </a:p>
          <a:p>
            <a:pPr lvl="1"/>
            <a:r>
              <a:rPr lang="en-US" sz="1800" dirty="0" smtClean="0"/>
              <a:t>Grants will be awarded to Omaha’s Henry Doorly Zoo, Lincoln Children’s Zoo, and Riverside Discovery Center in Scottsbluff </a:t>
            </a:r>
          </a:p>
          <a:p>
            <a:pPr lvl="1"/>
            <a:endParaRPr lang="en-US" sz="1800" dirty="0"/>
          </a:p>
          <a:p>
            <a:pPr marL="457200" indent="-457200">
              <a:buClrTx/>
              <a:buSzPct val="120000"/>
              <a:buFont typeface="+mj-lt"/>
              <a:buAutoNum type="arabicPeriod" startAt="6"/>
            </a:pPr>
            <a:r>
              <a:rPr lang="en-US" sz="2000" b="1" dirty="0"/>
              <a:t>Movie Theaters</a:t>
            </a:r>
            <a:r>
              <a:rPr lang="en-US" sz="2000" dirty="0"/>
              <a:t>				</a:t>
            </a:r>
            <a:r>
              <a:rPr lang="en-US" sz="2000" b="1" dirty="0"/>
              <a:t>$3.2 </a:t>
            </a:r>
            <a:r>
              <a:rPr lang="en-US" sz="2000" b="1" dirty="0" smtClean="0"/>
              <a:t>Million</a:t>
            </a:r>
          </a:p>
          <a:p>
            <a:pPr lvl="1"/>
            <a:r>
              <a:rPr lang="en-US" sz="1800" dirty="0" smtClean="0"/>
              <a:t>Grant awards will be distributed on a $10,000 allocation per screen in facility.</a:t>
            </a:r>
          </a:p>
          <a:p>
            <a:pPr marL="457200" indent="-457200">
              <a:buClrTx/>
              <a:buSzPct val="120000"/>
              <a:buFont typeface="+mj-lt"/>
              <a:buAutoNum type="arabicPeriod" startAt="6"/>
            </a:pPr>
            <a:r>
              <a:rPr lang="en-US" sz="2000" b="1" dirty="0" smtClean="0"/>
              <a:t>CARES PR Campaign</a:t>
            </a:r>
            <a:r>
              <a:rPr lang="en-US" sz="2000" dirty="0"/>
              <a:t>			</a:t>
            </a:r>
            <a:r>
              <a:rPr lang="en-US" sz="2000" b="1" dirty="0" smtClean="0"/>
              <a:t>$</a:t>
            </a:r>
            <a:r>
              <a:rPr lang="en-US" sz="2000" b="1" dirty="0"/>
              <a:t>1</a:t>
            </a:r>
            <a:r>
              <a:rPr lang="en-US" sz="2000" b="1" dirty="0" smtClean="0"/>
              <a:t> </a:t>
            </a:r>
            <a:r>
              <a:rPr lang="en-US" sz="2000" b="1" dirty="0"/>
              <a:t>Million</a:t>
            </a:r>
          </a:p>
          <a:p>
            <a:pPr lvl="1"/>
            <a:r>
              <a:rPr lang="en-US" sz="1800" dirty="0" smtClean="0"/>
              <a:t>Campaign to ensure Nebraska providers and non-profits are informed and aware of the various grant opportunities.</a:t>
            </a:r>
            <a:endParaRPr lang="en-US" sz="1800" dirty="0"/>
          </a:p>
          <a:p>
            <a:pPr marL="274320" lvl="1" indent="0">
              <a:buNone/>
            </a:pPr>
            <a:endParaRPr lang="en-US" sz="1800" dirty="0"/>
          </a:p>
          <a:p>
            <a:endParaRPr lang="en-US" dirty="0"/>
          </a:p>
        </p:txBody>
      </p:sp>
      <p:sp>
        <p:nvSpPr>
          <p:cNvPr id="4" name="Slide Number Placeholder 3"/>
          <p:cNvSpPr>
            <a:spLocks noGrp="1"/>
          </p:cNvSpPr>
          <p:nvPr>
            <p:ph type="sldNum" sz="quarter" idx="12"/>
          </p:nvPr>
        </p:nvSpPr>
        <p:spPr/>
        <p:txBody>
          <a:bodyPr/>
          <a:lstStyle/>
          <a:p>
            <a:fld id="{C7BA1F2B-324A-42E7-873E-4165D1079A77}" type="slidenum">
              <a:rPr lang="en-US" smtClean="0"/>
              <a:t>10</a:t>
            </a:fld>
            <a:endParaRPr lang="en-US" dirty="0"/>
          </a:p>
        </p:txBody>
      </p:sp>
    </p:spTree>
    <p:extLst>
      <p:ext uri="{BB962C8B-B14F-4D97-AF65-F5344CB8AC3E}">
        <p14:creationId xmlns:p14="http://schemas.microsoft.com/office/powerpoint/2010/main" val="1838069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1166019"/>
            <a:ext cx="7269480" cy="1325562"/>
          </a:xfrm>
        </p:spPr>
        <p:txBody>
          <a:bodyPr/>
          <a:lstStyle/>
          <a:p>
            <a:pPr algn="ctr"/>
            <a:r>
              <a:rPr lang="en-US" dirty="0" smtClean="0"/>
              <a:t>Coronavirus Relief Fund Program Timeline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83351248"/>
              </p:ext>
            </p:extLst>
          </p:nvPr>
        </p:nvGraphicFramePr>
        <p:xfrm>
          <a:off x="548640" y="2491581"/>
          <a:ext cx="7667244" cy="3273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C7BA1F2B-324A-42E7-873E-4165D1079A77}" type="slidenum">
              <a:rPr lang="en-US" smtClean="0"/>
              <a:t>11</a:t>
            </a:fld>
            <a:endParaRPr lang="en-US" dirty="0"/>
          </a:p>
        </p:txBody>
      </p:sp>
    </p:spTree>
    <p:extLst>
      <p:ext uri="{BB962C8B-B14F-4D97-AF65-F5344CB8AC3E}">
        <p14:creationId xmlns:p14="http://schemas.microsoft.com/office/powerpoint/2010/main" val="4213824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31" y="1156125"/>
            <a:ext cx="7679123" cy="689317"/>
          </a:xfrm>
        </p:spPr>
        <p:txBody>
          <a:bodyPr>
            <a:normAutofit fontScale="90000"/>
          </a:bodyPr>
          <a:lstStyle/>
          <a:p>
            <a:r>
              <a:rPr lang="en-US" sz="3200" b="1" dirty="0" smtClean="0"/>
              <a:t>Local Government </a:t>
            </a:r>
            <a:r>
              <a:rPr lang="en-US" sz="3200" dirty="0" smtClean="0"/>
              <a:t>– </a:t>
            </a:r>
            <a:r>
              <a:rPr lang="en-US" sz="3200" b="1" u="sng" dirty="0" smtClean="0"/>
              <a:t>Expanded Support</a:t>
            </a:r>
            <a:endParaRPr lang="en-US" sz="3200" b="1" u="sng" dirty="0"/>
          </a:p>
        </p:txBody>
      </p:sp>
      <p:sp>
        <p:nvSpPr>
          <p:cNvPr id="4" name="Slide Number Placeholder 3"/>
          <p:cNvSpPr>
            <a:spLocks noGrp="1"/>
          </p:cNvSpPr>
          <p:nvPr>
            <p:ph type="sldNum" sz="quarter" idx="12"/>
          </p:nvPr>
        </p:nvSpPr>
        <p:spPr/>
        <p:txBody>
          <a:bodyPr/>
          <a:lstStyle/>
          <a:p>
            <a:fld id="{C7BA1F2B-324A-42E7-873E-4165D1079A77}" type="slidenum">
              <a:rPr lang="en-US" smtClean="0"/>
              <a:t>12</a:t>
            </a:fld>
            <a:endParaRPr lang="en-US" dirty="0"/>
          </a:p>
        </p:txBody>
      </p:sp>
      <p:sp>
        <p:nvSpPr>
          <p:cNvPr id="6" name="Content Placeholder 5"/>
          <p:cNvSpPr>
            <a:spLocks noGrp="1"/>
          </p:cNvSpPr>
          <p:nvPr>
            <p:ph idx="1"/>
          </p:nvPr>
        </p:nvSpPr>
        <p:spPr>
          <a:xfrm>
            <a:off x="761932" y="2028500"/>
            <a:ext cx="7432042" cy="2245944"/>
          </a:xfrm>
        </p:spPr>
        <p:txBody>
          <a:bodyPr>
            <a:normAutofit/>
          </a:bodyPr>
          <a:lstStyle/>
          <a:p>
            <a:r>
              <a:rPr lang="en-US" sz="2200" dirty="0" smtClean="0"/>
              <a:t>Expansion of eligibility under the current allocation to cover payroll costs for March 1</a:t>
            </a:r>
            <a:r>
              <a:rPr lang="en-US" sz="2200" baseline="30000" dirty="0" smtClean="0"/>
              <a:t>st</a:t>
            </a:r>
            <a:r>
              <a:rPr lang="en-US" sz="2200" dirty="0" smtClean="0"/>
              <a:t> through May 31</a:t>
            </a:r>
            <a:r>
              <a:rPr lang="en-US" sz="2200" baseline="30000" dirty="0" smtClean="0"/>
              <a:t>st</a:t>
            </a:r>
            <a:r>
              <a:rPr lang="en-US" sz="2200" dirty="0" smtClean="0"/>
              <a:t> </a:t>
            </a:r>
          </a:p>
          <a:p>
            <a:r>
              <a:rPr lang="en-US" sz="2200" dirty="0" smtClean="0"/>
              <a:t>Includes dispatchers, corrections, and public </a:t>
            </a:r>
            <a:r>
              <a:rPr lang="en-US" sz="2200" dirty="0"/>
              <a:t>health staff </a:t>
            </a:r>
            <a:endParaRPr lang="en-US" sz="2200" dirty="0" smtClean="0"/>
          </a:p>
          <a:p>
            <a:pPr marL="0" indent="0">
              <a:buNone/>
            </a:pPr>
            <a:r>
              <a:rPr lang="en-US" sz="2000" dirty="0" smtClean="0"/>
              <a:t>	</a:t>
            </a:r>
            <a:r>
              <a:rPr lang="en-US" sz="2000" i="1" dirty="0" smtClean="0"/>
              <a:t>More information will be provided by NEMA</a:t>
            </a:r>
          </a:p>
        </p:txBody>
      </p:sp>
      <p:sp>
        <p:nvSpPr>
          <p:cNvPr id="7" name="Rectangle 6"/>
          <p:cNvSpPr/>
          <p:nvPr/>
        </p:nvSpPr>
        <p:spPr>
          <a:xfrm>
            <a:off x="674932" y="4126954"/>
            <a:ext cx="7298529" cy="538609"/>
          </a:xfrm>
          <a:prstGeom prst="rect">
            <a:avLst/>
          </a:prstGeom>
        </p:spPr>
        <p:txBody>
          <a:bodyPr wrap="square">
            <a:spAutoFit/>
          </a:bodyPr>
          <a:lstStyle/>
          <a:p>
            <a:r>
              <a:rPr lang="en-US" sz="2900" b="1" dirty="0"/>
              <a:t>State Government </a:t>
            </a:r>
            <a:r>
              <a:rPr lang="en-US" sz="2900" dirty="0"/>
              <a:t>- </a:t>
            </a:r>
            <a:r>
              <a:rPr lang="en-US" sz="2900" b="1" u="sng" dirty="0"/>
              <a:t>$100 Million</a:t>
            </a:r>
            <a:endParaRPr lang="en-US" sz="2900" dirty="0"/>
          </a:p>
        </p:txBody>
      </p:sp>
      <p:sp>
        <p:nvSpPr>
          <p:cNvPr id="9" name="Rectangle 8"/>
          <p:cNvSpPr/>
          <p:nvPr/>
        </p:nvSpPr>
        <p:spPr>
          <a:xfrm>
            <a:off x="181874" y="4719112"/>
            <a:ext cx="8284644" cy="881780"/>
          </a:xfrm>
          <a:prstGeom prst="rect">
            <a:avLst/>
          </a:prstGeom>
        </p:spPr>
        <p:txBody>
          <a:bodyPr wrap="square">
            <a:spAutoFit/>
          </a:bodyPr>
          <a:lstStyle/>
          <a:p>
            <a:pPr marL="640080" lvl="1" indent="-182880" defTabSz="914400">
              <a:lnSpc>
                <a:spcPct val="95000"/>
              </a:lnSpc>
              <a:spcBef>
                <a:spcPts val="1400"/>
              </a:spcBef>
              <a:spcAft>
                <a:spcPts val="200"/>
              </a:spcAft>
              <a:buClr>
                <a:srgbClr val="FF0000"/>
              </a:buClr>
              <a:buSzPct val="80000"/>
              <a:buFont typeface="Arial" pitchFamily="34" charset="0"/>
              <a:buChar char="•"/>
            </a:pPr>
            <a:r>
              <a:rPr lang="en-US" sz="2200" spc="10" dirty="0" smtClean="0">
                <a:solidFill>
                  <a:prstClr val="black"/>
                </a:solidFill>
              </a:rPr>
              <a:t>Additional support to state agencies to reimburse eligible expenses related to COVID-19</a:t>
            </a:r>
            <a:r>
              <a:rPr lang="en-US" sz="3200" b="1" dirty="0" smtClean="0"/>
              <a:t>   </a:t>
            </a:r>
            <a:endParaRPr lang="en-US" sz="2900" b="1" dirty="0"/>
          </a:p>
        </p:txBody>
      </p:sp>
      <p:sp>
        <p:nvSpPr>
          <p:cNvPr id="3" name="Rectangle 2"/>
          <p:cNvSpPr/>
          <p:nvPr/>
        </p:nvSpPr>
        <p:spPr>
          <a:xfrm>
            <a:off x="982445" y="391459"/>
            <a:ext cx="6991016" cy="646331"/>
          </a:xfrm>
          <a:prstGeom prst="rect">
            <a:avLst/>
          </a:prstGeom>
        </p:spPr>
        <p:txBody>
          <a:bodyPr wrap="none">
            <a:spAutoFit/>
          </a:bodyPr>
          <a:lstStyle/>
          <a:p>
            <a:r>
              <a:rPr lang="en-US" sz="3600" dirty="0" smtClean="0"/>
              <a:t>Existing CRF Program Updates</a:t>
            </a:r>
            <a:endParaRPr lang="en-US" sz="3600" dirty="0"/>
          </a:p>
        </p:txBody>
      </p:sp>
      <p:sp>
        <p:nvSpPr>
          <p:cNvPr id="5" name="TextBox 4"/>
          <p:cNvSpPr txBox="1"/>
          <p:nvPr/>
        </p:nvSpPr>
        <p:spPr>
          <a:xfrm>
            <a:off x="674932" y="5783950"/>
            <a:ext cx="6433525" cy="523220"/>
          </a:xfrm>
          <a:prstGeom prst="rect">
            <a:avLst/>
          </a:prstGeom>
          <a:noFill/>
        </p:spPr>
        <p:txBody>
          <a:bodyPr wrap="square" rtlCol="0">
            <a:spAutoFit/>
          </a:bodyPr>
          <a:lstStyle/>
          <a:p>
            <a:r>
              <a:rPr lang="en-US" sz="2800" b="1" dirty="0"/>
              <a:t>UI Trust Support </a:t>
            </a:r>
            <a:r>
              <a:rPr lang="en-US" sz="2800" dirty="0"/>
              <a:t>- </a:t>
            </a:r>
            <a:r>
              <a:rPr lang="en-US" sz="2800" b="1" u="sng" dirty="0"/>
              <a:t>$28.4 </a:t>
            </a:r>
            <a:r>
              <a:rPr lang="en-US" sz="2800" b="1" u="sng" dirty="0" smtClean="0"/>
              <a:t>Million</a:t>
            </a:r>
            <a:endParaRPr lang="en-US" sz="2800" b="1" dirty="0"/>
          </a:p>
        </p:txBody>
      </p:sp>
    </p:spTree>
    <p:extLst>
      <p:ext uri="{BB962C8B-B14F-4D97-AF65-F5344CB8AC3E}">
        <p14:creationId xmlns:p14="http://schemas.microsoft.com/office/powerpoint/2010/main" val="623376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fld id="{4425EF4D-59BE-4F9B-B9DC-C56EB35E375E}" type="slidenum">
              <a:rPr lang="en-US" altLang="en-US" smtClean="0"/>
              <a:pPr/>
              <a:t>13</a:t>
            </a:fld>
            <a:endParaRPr lang="en-US" altLang="en-US" dirty="0"/>
          </a:p>
        </p:txBody>
      </p:sp>
      <p:pic>
        <p:nvPicPr>
          <p:cNvPr id="12" name="Picture 11"/>
          <p:cNvPicPr>
            <a:picLocks noChangeAspect="1"/>
          </p:cNvPicPr>
          <p:nvPr/>
        </p:nvPicPr>
        <p:blipFill>
          <a:blip r:embed="rId3"/>
          <a:stretch>
            <a:fillRect/>
          </a:stretch>
        </p:blipFill>
        <p:spPr>
          <a:xfrm>
            <a:off x="3678783" y="2798660"/>
            <a:ext cx="1786434" cy="1781402"/>
          </a:xfrm>
          <a:prstGeom prst="rect">
            <a:avLst/>
          </a:prstGeom>
        </p:spPr>
      </p:pic>
      <p:pic>
        <p:nvPicPr>
          <p:cNvPr id="15" name="Picture 14"/>
          <p:cNvPicPr>
            <a:picLocks noChangeAspect="1"/>
          </p:cNvPicPr>
          <p:nvPr/>
        </p:nvPicPr>
        <p:blipFill>
          <a:blip r:embed="rId4"/>
          <a:stretch>
            <a:fillRect/>
          </a:stretch>
        </p:blipFill>
        <p:spPr>
          <a:xfrm>
            <a:off x="2902845" y="2611881"/>
            <a:ext cx="3228975" cy="235744"/>
          </a:xfrm>
          <a:prstGeom prst="rect">
            <a:avLst/>
          </a:prstGeom>
        </p:spPr>
      </p:pic>
      <p:sp>
        <p:nvSpPr>
          <p:cNvPr id="8" name="TextBox 7"/>
          <p:cNvSpPr txBox="1"/>
          <p:nvPr/>
        </p:nvSpPr>
        <p:spPr>
          <a:xfrm>
            <a:off x="819978" y="1446499"/>
            <a:ext cx="7504044" cy="1200329"/>
          </a:xfrm>
          <a:prstGeom prst="rect">
            <a:avLst/>
          </a:prstGeom>
          <a:noFill/>
        </p:spPr>
        <p:txBody>
          <a:bodyPr wrap="square" rtlCol="0">
            <a:spAutoFit/>
          </a:bodyPr>
          <a:lstStyle/>
          <a:p>
            <a:pPr algn="ctr"/>
            <a:r>
              <a:rPr lang="en-US" sz="3600" b="1" u="sng" dirty="0" smtClean="0"/>
              <a:t>Coronavirus Relief Fund Programs</a:t>
            </a:r>
            <a:endParaRPr lang="en-US" sz="3200" b="1" u="sng" dirty="0"/>
          </a:p>
        </p:txBody>
      </p:sp>
      <p:sp>
        <p:nvSpPr>
          <p:cNvPr id="3" name="TextBox 2"/>
          <p:cNvSpPr txBox="1"/>
          <p:nvPr/>
        </p:nvSpPr>
        <p:spPr>
          <a:xfrm>
            <a:off x="2233246" y="4740714"/>
            <a:ext cx="4677508" cy="646331"/>
          </a:xfrm>
          <a:prstGeom prst="rect">
            <a:avLst/>
          </a:prstGeom>
          <a:noFill/>
        </p:spPr>
        <p:txBody>
          <a:bodyPr wrap="square" rtlCol="0">
            <a:spAutoFit/>
          </a:bodyPr>
          <a:lstStyle/>
          <a:p>
            <a:pPr algn="ctr"/>
            <a:r>
              <a:rPr lang="en-US" dirty="0">
                <a:hlinkClick r:id="rId5"/>
              </a:rPr>
              <a:t>https://</a:t>
            </a:r>
            <a:r>
              <a:rPr lang="en-US" dirty="0" smtClean="0">
                <a:hlinkClick r:id="rId5"/>
              </a:rPr>
              <a:t>coronavirus.nebraska.gov/Home</a:t>
            </a:r>
            <a:endParaRPr lang="en-US" dirty="0" smtClean="0"/>
          </a:p>
          <a:p>
            <a:pPr algn="ctr"/>
            <a:endParaRPr lang="en-US" dirty="0" smtClean="0"/>
          </a:p>
        </p:txBody>
      </p:sp>
    </p:spTree>
    <p:extLst>
      <p:ext uri="{BB962C8B-B14F-4D97-AF65-F5344CB8AC3E}">
        <p14:creationId xmlns:p14="http://schemas.microsoft.com/office/powerpoint/2010/main" val="3750974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09" y="365760"/>
            <a:ext cx="7769075" cy="1047404"/>
          </a:xfrm>
        </p:spPr>
        <p:txBody>
          <a:bodyPr>
            <a:normAutofit fontScale="90000"/>
          </a:bodyPr>
          <a:lstStyle/>
          <a:p>
            <a:pPr algn="ctr"/>
            <a:r>
              <a:rPr lang="en-US" u="sng" dirty="0" smtClean="0"/>
              <a:t>Initial</a:t>
            </a:r>
            <a:r>
              <a:rPr lang="en-US" dirty="0" smtClean="0"/>
              <a:t> Coronavirus Relief Fund Program Allocations</a:t>
            </a:r>
            <a:endParaRPr lang="en-US" dirty="0"/>
          </a:p>
        </p:txBody>
      </p:sp>
      <p:sp>
        <p:nvSpPr>
          <p:cNvPr id="3" name="Content Placeholder 2"/>
          <p:cNvSpPr>
            <a:spLocks noGrp="1"/>
          </p:cNvSpPr>
          <p:nvPr>
            <p:ph idx="1"/>
          </p:nvPr>
        </p:nvSpPr>
        <p:spPr/>
        <p:txBody>
          <a:bodyPr>
            <a:normAutofit lnSpcReduction="10000"/>
          </a:bodyPr>
          <a:lstStyle/>
          <a:p>
            <a:r>
              <a:rPr lang="en-US" b="1" dirty="0" smtClean="0"/>
              <a:t>Community </a:t>
            </a:r>
            <a:r>
              <a:rPr lang="en-US" b="1" dirty="0"/>
              <a:t>CARES </a:t>
            </a:r>
            <a:r>
              <a:rPr lang="en-US" dirty="0"/>
              <a:t>			</a:t>
            </a:r>
            <a:r>
              <a:rPr lang="en-US" b="1" u="sng" dirty="0"/>
              <a:t>$85 Million</a:t>
            </a:r>
          </a:p>
          <a:p>
            <a:r>
              <a:rPr lang="en-US" b="1" dirty="0"/>
              <a:t>Businesses</a:t>
            </a:r>
            <a:r>
              <a:rPr lang="en-US" dirty="0"/>
              <a:t>  				</a:t>
            </a:r>
            <a:r>
              <a:rPr lang="en-US" b="1" u="sng" dirty="0"/>
              <a:t>$392 Million</a:t>
            </a:r>
          </a:p>
          <a:p>
            <a:pPr marL="617220" lvl="1" indent="-342900">
              <a:buClrTx/>
              <a:buFont typeface="+mj-lt"/>
              <a:buAutoNum type="arabicPeriod"/>
            </a:pPr>
            <a:r>
              <a:rPr lang="en-US" dirty="0"/>
              <a:t>Small Business Stabilization- </a:t>
            </a:r>
            <a:r>
              <a:rPr lang="en-US" b="1" u="sng" dirty="0"/>
              <a:t>$230 Million</a:t>
            </a:r>
          </a:p>
          <a:p>
            <a:pPr marL="617220" lvl="1" indent="-342900">
              <a:buClrTx/>
              <a:buFont typeface="+mj-lt"/>
              <a:buAutoNum type="arabicPeriod"/>
            </a:pPr>
            <a:r>
              <a:rPr lang="en-US" dirty="0"/>
              <a:t>Livestock Producers Stabilization- </a:t>
            </a:r>
            <a:r>
              <a:rPr lang="en-US" b="1" u="sng" dirty="0"/>
              <a:t>$100 Million</a:t>
            </a:r>
          </a:p>
          <a:p>
            <a:pPr marL="617220" lvl="1" indent="-342900">
              <a:buClrTx/>
              <a:buFont typeface="+mj-lt"/>
              <a:buAutoNum type="arabicPeriod"/>
            </a:pPr>
            <a:r>
              <a:rPr lang="en-US" dirty="0"/>
              <a:t>Remote Access Grant Program - </a:t>
            </a:r>
            <a:r>
              <a:rPr lang="en-US" b="1" u="sng" dirty="0"/>
              <a:t>$40 Million</a:t>
            </a:r>
          </a:p>
          <a:p>
            <a:pPr marL="617220" lvl="1" indent="-342900">
              <a:buClrTx/>
              <a:buFont typeface="+mj-lt"/>
              <a:buAutoNum type="arabicPeriod"/>
            </a:pPr>
            <a:r>
              <a:rPr lang="en-US" dirty="0"/>
              <a:t>Workforce Retraining Initiative - </a:t>
            </a:r>
            <a:r>
              <a:rPr lang="en-US" b="1" u="sng" dirty="0"/>
              <a:t>$16 Million</a:t>
            </a:r>
          </a:p>
          <a:p>
            <a:pPr marL="617220" lvl="1" indent="-342900">
              <a:buClrTx/>
              <a:buFont typeface="+mj-lt"/>
              <a:buAutoNum type="arabicPeriod"/>
            </a:pPr>
            <a:r>
              <a:rPr lang="en-US" dirty="0"/>
              <a:t>Gallup Back to Business - </a:t>
            </a:r>
            <a:r>
              <a:rPr lang="en-US" b="1" u="sng" dirty="0"/>
              <a:t>$1 Million</a:t>
            </a:r>
          </a:p>
          <a:p>
            <a:pPr marL="617220" lvl="1" indent="-342900">
              <a:buClrTx/>
              <a:buFont typeface="+mj-lt"/>
              <a:buAutoNum type="arabicPeriod"/>
            </a:pPr>
            <a:r>
              <a:rPr lang="en-US" dirty="0"/>
              <a:t>Admin Support to all Business Programs - </a:t>
            </a:r>
            <a:r>
              <a:rPr lang="en-US" b="1" u="sng" dirty="0"/>
              <a:t>$5 Million</a:t>
            </a:r>
          </a:p>
          <a:p>
            <a:r>
              <a:rPr lang="en-US" b="1" dirty="0"/>
              <a:t>UI Trust Fund and </a:t>
            </a:r>
            <a:r>
              <a:rPr lang="en-US" b="1" dirty="0" smtClean="0"/>
              <a:t>GF Flexibility  </a:t>
            </a:r>
            <a:r>
              <a:rPr lang="en-US" b="1" dirty="0"/>
              <a:t> </a:t>
            </a:r>
            <a:r>
              <a:rPr lang="en-US" b="1" dirty="0" smtClean="0"/>
              <a:t>  </a:t>
            </a:r>
            <a:r>
              <a:rPr lang="en-US" b="1" u="sng" dirty="0" smtClean="0"/>
              <a:t>$</a:t>
            </a:r>
            <a:r>
              <a:rPr lang="en-US" b="1" u="sng" dirty="0"/>
              <a:t>427 Million </a:t>
            </a:r>
            <a:endParaRPr lang="en-US" b="1" u="sng" dirty="0" smtClean="0"/>
          </a:p>
          <a:p>
            <a:r>
              <a:rPr lang="en-US" b="1" dirty="0"/>
              <a:t>State </a:t>
            </a:r>
            <a:r>
              <a:rPr lang="en-US" b="1" dirty="0" smtClean="0"/>
              <a:t>Government 			</a:t>
            </a:r>
            <a:r>
              <a:rPr lang="en-US" b="1" u="sng" dirty="0" smtClean="0"/>
              <a:t>$80 Million</a:t>
            </a:r>
          </a:p>
          <a:p>
            <a:r>
              <a:rPr lang="en-US" b="1" dirty="0" smtClean="0"/>
              <a:t>Local Government</a:t>
            </a:r>
            <a:r>
              <a:rPr lang="en-US" dirty="0" smtClean="0"/>
              <a:t>			</a:t>
            </a:r>
            <a:r>
              <a:rPr lang="en-US" b="1" u="sng" dirty="0" smtClean="0"/>
              <a:t>$100 Million</a:t>
            </a:r>
          </a:p>
          <a:p>
            <a:pPr marL="0" indent="0">
              <a:buNone/>
            </a:pPr>
            <a:r>
              <a:rPr lang="en-US" b="1" dirty="0" smtClean="0"/>
              <a:t>			</a:t>
            </a:r>
            <a:r>
              <a:rPr lang="en-US" sz="2000" b="1" u="heavy" dirty="0" smtClean="0"/>
              <a:t>Total 	$1.084 Billion</a:t>
            </a:r>
            <a:endParaRPr lang="en-US" b="1" u="heavy" dirty="0" smtClean="0"/>
          </a:p>
        </p:txBody>
      </p:sp>
      <p:sp>
        <p:nvSpPr>
          <p:cNvPr id="4" name="Slide Number Placeholder 3"/>
          <p:cNvSpPr>
            <a:spLocks noGrp="1"/>
          </p:cNvSpPr>
          <p:nvPr>
            <p:ph type="sldNum" sz="quarter" idx="12"/>
          </p:nvPr>
        </p:nvSpPr>
        <p:spPr/>
        <p:txBody>
          <a:bodyPr/>
          <a:lstStyle/>
          <a:p>
            <a:fld id="{C7BA1F2B-324A-42E7-873E-4165D1079A77}" type="slidenum">
              <a:rPr lang="en-US" smtClean="0"/>
              <a:t>2</a:t>
            </a:fld>
            <a:endParaRPr lang="en-US" dirty="0"/>
          </a:p>
        </p:txBody>
      </p:sp>
    </p:spTree>
    <p:extLst>
      <p:ext uri="{BB962C8B-B14F-4D97-AF65-F5344CB8AC3E}">
        <p14:creationId xmlns:p14="http://schemas.microsoft.com/office/powerpoint/2010/main" val="2765452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117282"/>
            <a:ext cx="7269480" cy="1325562"/>
          </a:xfrm>
        </p:spPr>
        <p:txBody>
          <a:bodyPr>
            <a:normAutofit/>
          </a:bodyPr>
          <a:lstStyle/>
          <a:p>
            <a:pPr algn="ctr"/>
            <a:r>
              <a:rPr lang="en-US" dirty="0" smtClean="0"/>
              <a:t>Nebraska Coronavirus Relief Fund Program Utilization</a:t>
            </a:r>
            <a:endParaRPr lang="en-US" dirty="0"/>
          </a:p>
        </p:txBody>
      </p:sp>
      <p:sp>
        <p:nvSpPr>
          <p:cNvPr id="4" name="Slide Number Placeholder 3"/>
          <p:cNvSpPr>
            <a:spLocks noGrp="1"/>
          </p:cNvSpPr>
          <p:nvPr>
            <p:ph type="sldNum" sz="quarter" idx="12"/>
          </p:nvPr>
        </p:nvSpPr>
        <p:spPr/>
        <p:txBody>
          <a:bodyPr/>
          <a:lstStyle/>
          <a:p>
            <a:fld id="{C7BA1F2B-324A-42E7-873E-4165D1079A77}" type="slidenum">
              <a:rPr lang="en-US" smtClean="0"/>
              <a:t>3</a:t>
            </a:fld>
            <a:endParaRPr lang="en-US" dirty="0"/>
          </a:p>
        </p:txBody>
      </p:sp>
      <p:sp>
        <p:nvSpPr>
          <p:cNvPr id="5" name="Content Placeholder 4"/>
          <p:cNvSpPr>
            <a:spLocks noGrp="1"/>
          </p:cNvSpPr>
          <p:nvPr>
            <p:ph idx="1"/>
          </p:nvPr>
        </p:nvSpPr>
        <p:spPr>
          <a:xfrm>
            <a:off x="653144" y="1757548"/>
            <a:ext cx="7787912" cy="4414653"/>
          </a:xfrm>
        </p:spPr>
        <p:txBody>
          <a:bodyPr/>
          <a:lstStyle/>
          <a:p>
            <a:r>
              <a:rPr lang="en-US" sz="2000" b="1" u="sng" dirty="0"/>
              <a:t>Community CARES</a:t>
            </a:r>
            <a:r>
              <a:rPr lang="en-US" sz="2000" b="1" dirty="0"/>
              <a:t> </a:t>
            </a:r>
            <a:r>
              <a:rPr lang="en-US" sz="2000" b="1" dirty="0">
                <a:solidFill>
                  <a:schemeClr val="bg1">
                    <a:lumMod val="50000"/>
                  </a:schemeClr>
                </a:solidFill>
              </a:rPr>
              <a:t>– </a:t>
            </a:r>
            <a:r>
              <a:rPr lang="en-US" dirty="0"/>
              <a:t>Department of Health &amp; Human Services</a:t>
            </a:r>
          </a:p>
          <a:p>
            <a:pPr marL="0" indent="0">
              <a:buNone/>
            </a:pPr>
            <a:endParaRPr lang="en-US" sz="2000" b="1" u="sng" dirty="0" smtClean="0"/>
          </a:p>
          <a:p>
            <a:pPr marL="0" indent="0">
              <a:buNone/>
            </a:pPr>
            <a:endParaRPr lang="en-US" b="1" u="sng" dirty="0" smtClean="0"/>
          </a:p>
          <a:p>
            <a:pPr marL="0" indent="0">
              <a:buNone/>
            </a:pPr>
            <a:endParaRPr lang="en-US" b="1" u="sng" dirty="0" smtClean="0"/>
          </a:p>
          <a:p>
            <a:r>
              <a:rPr lang="en-US" sz="2000" b="1" u="sng" dirty="0" smtClean="0"/>
              <a:t>Grow Nebraska </a:t>
            </a:r>
            <a:r>
              <a:rPr lang="en-US" sz="2400" dirty="0" smtClean="0"/>
              <a:t>– </a:t>
            </a:r>
            <a:r>
              <a:rPr lang="en-US" dirty="0" smtClean="0"/>
              <a:t>Department of Economic Development</a:t>
            </a:r>
            <a:endParaRPr lang="en-US" sz="2400" dirty="0" smtClean="0"/>
          </a:p>
          <a:p>
            <a:endParaRPr lang="en-US" sz="2000" b="1" u="sng" dirty="0">
              <a:solidFill>
                <a:schemeClr val="bg1">
                  <a:lumMod val="50000"/>
                </a:schemeClr>
              </a:solidFill>
            </a:endParaRPr>
          </a:p>
          <a:p>
            <a:endParaRPr lang="en-US" b="1" u="sng" dirty="0" smtClean="0">
              <a:solidFill>
                <a:schemeClr val="bg1">
                  <a:lumMod val="50000"/>
                </a:schemeClr>
              </a:solidFill>
            </a:endParaRPr>
          </a:p>
          <a:p>
            <a:endParaRPr lang="en-US" b="1" u="sng" dirty="0">
              <a:solidFill>
                <a:schemeClr val="bg1">
                  <a:lumMod val="50000"/>
                </a:schemeClr>
              </a:solidFill>
            </a:endParaRPr>
          </a:p>
          <a:p>
            <a:pPr marL="0" indent="0">
              <a:buNone/>
            </a:pPr>
            <a:endParaRPr lang="en-US" b="1" u="sng" dirty="0" smtClean="0">
              <a:solidFill>
                <a:schemeClr val="bg1">
                  <a:lumMod val="50000"/>
                </a:schemeClr>
              </a:solidFill>
            </a:endParaRPr>
          </a:p>
          <a:p>
            <a:pPr marL="0" indent="0">
              <a:buNone/>
            </a:pP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728640278"/>
              </p:ext>
            </p:extLst>
          </p:nvPr>
        </p:nvGraphicFramePr>
        <p:xfrm>
          <a:off x="946403" y="4267291"/>
          <a:ext cx="7269481" cy="1594320"/>
        </p:xfrm>
        <a:graphic>
          <a:graphicData uri="http://schemas.openxmlformats.org/drawingml/2006/table">
            <a:tbl>
              <a:tblPr/>
              <a:tblGrid>
                <a:gridCol w="3047738">
                  <a:extLst>
                    <a:ext uri="{9D8B030D-6E8A-4147-A177-3AD203B41FA5}">
                      <a16:colId xmlns:a16="http://schemas.microsoft.com/office/drawing/2014/main" val="480293431"/>
                    </a:ext>
                  </a:extLst>
                </a:gridCol>
                <a:gridCol w="2451747">
                  <a:extLst>
                    <a:ext uri="{9D8B030D-6E8A-4147-A177-3AD203B41FA5}">
                      <a16:colId xmlns:a16="http://schemas.microsoft.com/office/drawing/2014/main" val="89085540"/>
                    </a:ext>
                  </a:extLst>
                </a:gridCol>
                <a:gridCol w="1769996">
                  <a:extLst>
                    <a:ext uri="{9D8B030D-6E8A-4147-A177-3AD203B41FA5}">
                      <a16:colId xmlns:a16="http://schemas.microsoft.com/office/drawing/2014/main" val="1925457969"/>
                    </a:ext>
                  </a:extLst>
                </a:gridCol>
              </a:tblGrid>
              <a:tr h="227496">
                <a:tc>
                  <a:txBody>
                    <a:bodyPr/>
                    <a:lstStyle/>
                    <a:p>
                      <a:pPr algn="ctr" fontAlgn="b"/>
                      <a:r>
                        <a:rPr lang="en-US" sz="1600" b="1" i="0" u="sng" strike="noStrike" dirty="0">
                          <a:solidFill>
                            <a:srgbClr val="000000"/>
                          </a:solidFill>
                          <a:effectLst/>
                          <a:latin typeface="Calibri" panose="020F0502020204030204" pitchFamily="34" charset="0"/>
                        </a:rPr>
                        <a:t>Program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n-US" sz="1600" b="1" i="0" u="sng" strike="noStrike" dirty="0">
                          <a:solidFill>
                            <a:srgbClr val="000000"/>
                          </a:solidFill>
                          <a:effectLst/>
                          <a:latin typeface="Calibri" panose="020F0502020204030204" pitchFamily="34" charset="0"/>
                        </a:rPr>
                        <a:t>Budget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n-US" sz="1600" b="1" i="0" u="sng" strike="noStrike" dirty="0" smtClean="0">
                          <a:solidFill>
                            <a:srgbClr val="000000"/>
                          </a:solidFill>
                          <a:effectLst/>
                          <a:latin typeface="Calibri" panose="020F0502020204030204" pitchFamily="34" charset="0"/>
                        </a:rPr>
                        <a:t>Utilization</a:t>
                      </a:r>
                      <a:r>
                        <a:rPr lang="en-US" sz="1600" b="1" i="0" u="none" strike="noStrike" dirty="0" smtClean="0">
                          <a:solidFill>
                            <a:srgbClr val="000000"/>
                          </a:solidFill>
                          <a:effectLst/>
                          <a:latin typeface="Calibri" panose="020F0502020204030204" pitchFamily="34" charset="0"/>
                        </a:rPr>
                        <a:t>*</a:t>
                      </a:r>
                      <a:endParaRPr lang="en-US" sz="1600" b="1" i="0" u="sng"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625867277"/>
                  </a:ext>
                </a:extLst>
              </a:tr>
              <a:tr h="226530">
                <a:tc>
                  <a:txBody>
                    <a:bodyPr/>
                    <a:lstStyle/>
                    <a:p>
                      <a:pPr algn="l" fontAlgn="b"/>
                      <a:r>
                        <a:rPr lang="en-US" sz="1400" b="0" i="0" u="none" strike="noStrike" dirty="0">
                          <a:solidFill>
                            <a:srgbClr val="000000"/>
                          </a:solidFill>
                          <a:effectLst/>
                          <a:latin typeface="Calibri" panose="020F0502020204030204" pitchFamily="34" charset="0"/>
                        </a:rPr>
                        <a:t>Small Business Stabilization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230,000,000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129,588,000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1217271"/>
                  </a:ext>
                </a:extLst>
              </a:tr>
              <a:tr h="216662">
                <a:tc>
                  <a:txBody>
                    <a:bodyPr/>
                    <a:lstStyle/>
                    <a:p>
                      <a:pPr algn="l" fontAlgn="b"/>
                      <a:r>
                        <a:rPr lang="en-US" sz="1400" b="0" i="0" u="none" strike="noStrike" dirty="0">
                          <a:solidFill>
                            <a:srgbClr val="000000"/>
                          </a:solidFill>
                          <a:effectLst/>
                          <a:latin typeface="Calibri" panose="020F0502020204030204" pitchFamily="34" charset="0"/>
                        </a:rPr>
                        <a:t>Livestock Producers Stabilization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100,000,000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98,496,000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495204"/>
                  </a:ext>
                </a:extLst>
              </a:tr>
              <a:tr h="216662">
                <a:tc>
                  <a:txBody>
                    <a:bodyPr/>
                    <a:lstStyle/>
                    <a:p>
                      <a:pPr algn="l" fontAlgn="b"/>
                      <a:r>
                        <a:rPr lang="en-US" sz="1400" b="0" i="0" u="none" strike="noStrike" dirty="0">
                          <a:solidFill>
                            <a:srgbClr val="000000"/>
                          </a:solidFill>
                          <a:effectLst/>
                          <a:latin typeface="Calibri" panose="020F0502020204030204" pitchFamily="34" charset="0"/>
                        </a:rPr>
                        <a:t>Workforce Retraining Initiative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16,000,000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11,000,000 </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481414"/>
                  </a:ext>
                </a:extLst>
              </a:tr>
              <a:tr h="216662">
                <a:tc>
                  <a:txBody>
                    <a:bodyPr/>
                    <a:lstStyle/>
                    <a:p>
                      <a:pPr algn="l" fontAlgn="b"/>
                      <a:r>
                        <a:rPr lang="en-US" sz="1400" b="0" i="0" u="none" strike="noStrike" dirty="0">
                          <a:solidFill>
                            <a:srgbClr val="000000"/>
                          </a:solidFill>
                          <a:effectLst/>
                          <a:latin typeface="Calibri" panose="020F0502020204030204" pitchFamily="34" charset="0"/>
                        </a:rPr>
                        <a:t>Rural Broadband Remote Access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40,000,000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29,528,620 </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4454608"/>
                  </a:ext>
                </a:extLst>
              </a:tr>
              <a:tr h="216662">
                <a:tc>
                  <a:txBody>
                    <a:bodyPr/>
                    <a:lstStyle/>
                    <a:p>
                      <a:pPr algn="l" fontAlgn="b"/>
                      <a:r>
                        <a:rPr lang="en-US" sz="1400" b="0" i="0" u="none" strike="noStrike" dirty="0">
                          <a:solidFill>
                            <a:srgbClr val="000000"/>
                          </a:solidFill>
                          <a:effectLst/>
                          <a:latin typeface="Calibri" panose="020F0502020204030204" pitchFamily="34" charset="0"/>
                        </a:rPr>
                        <a:t>Gallup Business Leadership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1,000,000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1,000,000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683727"/>
                  </a:ext>
                </a:extLst>
              </a:tr>
              <a:tr h="216662">
                <a:tc>
                  <a:txBody>
                    <a:bodyPr/>
                    <a:lstStyle/>
                    <a:p>
                      <a:pPr algn="l" fontAlgn="b"/>
                      <a:r>
                        <a:rPr lang="en-US" sz="1400" b="0" i="0" u="none" strike="noStrike" dirty="0">
                          <a:solidFill>
                            <a:srgbClr val="000000"/>
                          </a:solidFill>
                          <a:effectLst/>
                          <a:latin typeface="Calibri" panose="020F0502020204030204" pitchFamily="34" charset="0"/>
                        </a:rPr>
                        <a:t>Administration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5,000,000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1,000,000 </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0461315"/>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643707311"/>
              </p:ext>
            </p:extLst>
          </p:nvPr>
        </p:nvGraphicFramePr>
        <p:xfrm>
          <a:off x="946405" y="2366520"/>
          <a:ext cx="7269478" cy="1180547"/>
        </p:xfrm>
        <a:graphic>
          <a:graphicData uri="http://schemas.openxmlformats.org/drawingml/2006/table">
            <a:tbl>
              <a:tblPr/>
              <a:tblGrid>
                <a:gridCol w="3025317">
                  <a:extLst>
                    <a:ext uri="{9D8B030D-6E8A-4147-A177-3AD203B41FA5}">
                      <a16:colId xmlns:a16="http://schemas.microsoft.com/office/drawing/2014/main" val="2443895035"/>
                    </a:ext>
                  </a:extLst>
                </a:gridCol>
                <a:gridCol w="2603086">
                  <a:extLst>
                    <a:ext uri="{9D8B030D-6E8A-4147-A177-3AD203B41FA5}">
                      <a16:colId xmlns:a16="http://schemas.microsoft.com/office/drawing/2014/main" val="1638282939"/>
                    </a:ext>
                  </a:extLst>
                </a:gridCol>
                <a:gridCol w="1641075">
                  <a:extLst>
                    <a:ext uri="{9D8B030D-6E8A-4147-A177-3AD203B41FA5}">
                      <a16:colId xmlns:a16="http://schemas.microsoft.com/office/drawing/2014/main" val="1420347921"/>
                    </a:ext>
                  </a:extLst>
                </a:gridCol>
              </a:tblGrid>
              <a:tr h="306107">
                <a:tc>
                  <a:txBody>
                    <a:bodyPr/>
                    <a:lstStyle/>
                    <a:p>
                      <a:pPr algn="ctr" fontAlgn="b"/>
                      <a:r>
                        <a:rPr lang="en-US" sz="1600" b="1" i="0" u="sng" strike="noStrike" dirty="0">
                          <a:solidFill>
                            <a:srgbClr val="000000"/>
                          </a:solidFill>
                          <a:effectLst/>
                          <a:latin typeface="Calibri" panose="020F0502020204030204" pitchFamily="34" charset="0"/>
                        </a:rPr>
                        <a:t>Program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600" b="1" i="0" u="sng" strike="noStrike" dirty="0">
                          <a:solidFill>
                            <a:srgbClr val="000000"/>
                          </a:solidFill>
                          <a:effectLst/>
                          <a:latin typeface="Calibri" panose="020F0502020204030204" pitchFamily="34" charset="0"/>
                        </a:rPr>
                        <a:t>Budget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600" b="1" i="0" u="sng" strike="noStrike" dirty="0" smtClean="0">
                          <a:solidFill>
                            <a:srgbClr val="000000"/>
                          </a:solidFill>
                          <a:effectLst/>
                          <a:latin typeface="Calibri" panose="020F0502020204030204" pitchFamily="34" charset="0"/>
                        </a:rPr>
                        <a:t>Utilization</a:t>
                      </a:r>
                      <a:endParaRPr lang="en-US" sz="1600" b="1" i="0" u="sng"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474854287"/>
                  </a:ext>
                </a:extLst>
              </a:tr>
              <a:tr h="291480">
                <a:tc>
                  <a:txBody>
                    <a:bodyPr/>
                    <a:lstStyle/>
                    <a:p>
                      <a:pPr algn="l" fontAlgn="b"/>
                      <a:r>
                        <a:rPr lang="en-US" sz="1400" b="0" i="0" u="none" strike="noStrike" dirty="0">
                          <a:solidFill>
                            <a:srgbClr val="000000"/>
                          </a:solidFill>
                          <a:effectLst/>
                          <a:latin typeface="Calibri" panose="020F0502020204030204" pitchFamily="34" charset="0"/>
                        </a:rPr>
                        <a:t>Stabilization Grant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40,000,000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11,082,000 </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6301082"/>
                  </a:ext>
                </a:extLst>
              </a:tr>
              <a:tr h="291480">
                <a:tc>
                  <a:txBody>
                    <a:bodyPr/>
                    <a:lstStyle/>
                    <a:p>
                      <a:pPr algn="l" fontAlgn="b"/>
                      <a:r>
                        <a:rPr lang="en-US" sz="1400" b="0" i="0" u="none" strike="noStrike" dirty="0">
                          <a:solidFill>
                            <a:srgbClr val="000000"/>
                          </a:solidFill>
                          <a:effectLst/>
                          <a:latin typeface="Calibri" panose="020F0502020204030204" pitchFamily="34" charset="0"/>
                        </a:rPr>
                        <a:t>Response &amp; Recovery Grant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43,000,000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36,467,969 </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9248897"/>
                  </a:ext>
                </a:extLst>
              </a:tr>
              <a:tr h="291480">
                <a:tc>
                  <a:txBody>
                    <a:bodyPr/>
                    <a:lstStyle/>
                    <a:p>
                      <a:pPr algn="l" fontAlgn="b"/>
                      <a:r>
                        <a:rPr lang="en-US" sz="1400" b="0" i="0" u="none" strike="noStrike" dirty="0">
                          <a:solidFill>
                            <a:srgbClr val="000000"/>
                          </a:solidFill>
                          <a:effectLst/>
                          <a:latin typeface="Calibri" panose="020F0502020204030204" pitchFamily="34" charset="0"/>
                        </a:rPr>
                        <a:t>Healthy Places Grant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2,000,000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331,750 </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8766642"/>
                  </a:ext>
                </a:extLst>
              </a:tr>
            </a:tbl>
          </a:graphicData>
        </a:graphic>
      </p:graphicFrame>
      <p:sp>
        <p:nvSpPr>
          <p:cNvPr id="11" name="TextBox 10"/>
          <p:cNvSpPr txBox="1"/>
          <p:nvPr/>
        </p:nvSpPr>
        <p:spPr>
          <a:xfrm>
            <a:off x="856262" y="5861611"/>
            <a:ext cx="5707678" cy="230832"/>
          </a:xfrm>
          <a:prstGeom prst="rect">
            <a:avLst/>
          </a:prstGeom>
          <a:noFill/>
        </p:spPr>
        <p:txBody>
          <a:bodyPr wrap="square" rtlCol="0">
            <a:spAutoFit/>
          </a:bodyPr>
          <a:lstStyle/>
          <a:p>
            <a:r>
              <a:rPr lang="en-US" sz="900" dirty="0" smtClean="0"/>
              <a:t>* - Denotes anticipated utilization through Dec.</a:t>
            </a:r>
            <a:endParaRPr lang="en-US" sz="900" dirty="0"/>
          </a:p>
        </p:txBody>
      </p:sp>
      <p:sp>
        <p:nvSpPr>
          <p:cNvPr id="12" name="TextBox 11"/>
          <p:cNvSpPr txBox="1"/>
          <p:nvPr/>
        </p:nvSpPr>
        <p:spPr>
          <a:xfrm>
            <a:off x="1275403" y="6172201"/>
            <a:ext cx="6611480" cy="461665"/>
          </a:xfrm>
          <a:prstGeom prst="rect">
            <a:avLst/>
          </a:prstGeom>
          <a:noFill/>
        </p:spPr>
        <p:txBody>
          <a:bodyPr wrap="square" rtlCol="0">
            <a:spAutoFit/>
          </a:bodyPr>
          <a:lstStyle/>
          <a:p>
            <a:r>
              <a:rPr lang="en-US" sz="2400" b="1" u="sng" dirty="0" smtClean="0"/>
              <a:t>$160 Million of Under Utilized Funding</a:t>
            </a:r>
            <a:endParaRPr lang="en-US" sz="2400" b="1" u="sng" dirty="0"/>
          </a:p>
        </p:txBody>
      </p:sp>
    </p:spTree>
    <p:extLst>
      <p:ext uri="{BB962C8B-B14F-4D97-AF65-F5344CB8AC3E}">
        <p14:creationId xmlns:p14="http://schemas.microsoft.com/office/powerpoint/2010/main" val="426462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State &amp; </a:t>
            </a:r>
            <a:r>
              <a:rPr lang="en-US" dirty="0"/>
              <a:t>Local Government </a:t>
            </a:r>
            <a:r>
              <a:rPr lang="en-US" dirty="0" smtClean="0"/>
              <a:t>and UI Trust Utilization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C7BA1F2B-324A-42E7-873E-4165D1079A77}" type="slidenum">
              <a:rPr lang="en-US" smtClean="0"/>
              <a:t>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12634532"/>
              </p:ext>
            </p:extLst>
          </p:nvPr>
        </p:nvGraphicFramePr>
        <p:xfrm>
          <a:off x="1330036" y="2050818"/>
          <a:ext cx="6709558" cy="1927860"/>
        </p:xfrm>
        <a:graphic>
          <a:graphicData uri="http://schemas.openxmlformats.org/drawingml/2006/table">
            <a:tbl>
              <a:tblPr/>
              <a:tblGrid>
                <a:gridCol w="2242110">
                  <a:extLst>
                    <a:ext uri="{9D8B030D-6E8A-4147-A177-3AD203B41FA5}">
                      <a16:colId xmlns:a16="http://schemas.microsoft.com/office/drawing/2014/main" val="1512391047"/>
                    </a:ext>
                  </a:extLst>
                </a:gridCol>
                <a:gridCol w="1603846">
                  <a:extLst>
                    <a:ext uri="{9D8B030D-6E8A-4147-A177-3AD203B41FA5}">
                      <a16:colId xmlns:a16="http://schemas.microsoft.com/office/drawing/2014/main" val="259651071"/>
                    </a:ext>
                  </a:extLst>
                </a:gridCol>
                <a:gridCol w="1603846">
                  <a:extLst>
                    <a:ext uri="{9D8B030D-6E8A-4147-A177-3AD203B41FA5}">
                      <a16:colId xmlns:a16="http://schemas.microsoft.com/office/drawing/2014/main" val="2310890340"/>
                    </a:ext>
                  </a:extLst>
                </a:gridCol>
                <a:gridCol w="1259756">
                  <a:extLst>
                    <a:ext uri="{9D8B030D-6E8A-4147-A177-3AD203B41FA5}">
                      <a16:colId xmlns:a16="http://schemas.microsoft.com/office/drawing/2014/main" val="1951840376"/>
                    </a:ext>
                  </a:extLst>
                </a:gridCol>
              </a:tblGrid>
              <a:tr h="240826">
                <a:tc>
                  <a:txBody>
                    <a:bodyPr/>
                    <a:lstStyle/>
                    <a:p>
                      <a:pPr algn="ctr" fontAlgn="b"/>
                      <a:r>
                        <a:rPr lang="en-US" sz="1600" b="1" i="0" u="sng" strike="noStrike" dirty="0">
                          <a:solidFill>
                            <a:srgbClr val="000000"/>
                          </a:solidFill>
                          <a:effectLst/>
                          <a:latin typeface="Calibri" panose="020F0502020204030204" pitchFamily="34" charset="0"/>
                        </a:rPr>
                        <a:t>Program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600" b="1" i="0" u="sng" strike="noStrike" dirty="0" smtClean="0">
                          <a:solidFill>
                            <a:srgbClr val="000000"/>
                          </a:solidFill>
                          <a:effectLst/>
                          <a:latin typeface="Calibri" panose="020F0502020204030204" pitchFamily="34" charset="0"/>
                        </a:rPr>
                        <a:t>Initial</a:t>
                      </a:r>
                      <a:r>
                        <a:rPr lang="en-US" sz="1600" b="1" i="0" u="sng" strike="noStrike" baseline="0" dirty="0" smtClean="0">
                          <a:solidFill>
                            <a:srgbClr val="000000"/>
                          </a:solidFill>
                          <a:effectLst/>
                          <a:latin typeface="Calibri" panose="020F0502020204030204" pitchFamily="34" charset="0"/>
                        </a:rPr>
                        <a:t> Budget</a:t>
                      </a:r>
                      <a:endParaRPr lang="en-US" sz="1600" b="1" i="0" u="sng"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600" b="1" i="0" u="sng" strike="noStrike" dirty="0" smtClean="0">
                          <a:solidFill>
                            <a:srgbClr val="000000"/>
                          </a:solidFill>
                          <a:effectLst/>
                          <a:latin typeface="Calibri" panose="020F0502020204030204" pitchFamily="34" charset="0"/>
                        </a:rPr>
                        <a:t>Budget (8/20)</a:t>
                      </a:r>
                      <a:endParaRPr lang="en-US" sz="1600" b="1" i="0" u="sng"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600" b="1" i="0" u="sng" strike="noStrike" dirty="0">
                          <a:solidFill>
                            <a:srgbClr val="000000"/>
                          </a:solidFill>
                          <a:effectLst/>
                          <a:latin typeface="Calibri" panose="020F0502020204030204" pitchFamily="34" charset="0"/>
                        </a:rPr>
                        <a:t> Expenditures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354788901"/>
                  </a:ext>
                </a:extLst>
              </a:tr>
              <a:tr h="471361">
                <a:tc>
                  <a:txBody>
                    <a:bodyPr/>
                    <a:lstStyle/>
                    <a:p>
                      <a:pPr algn="l" fontAlgn="b"/>
                      <a:r>
                        <a:rPr lang="en-US" sz="2000" b="0" i="0" u="none" strike="noStrike" baseline="0" dirty="0" smtClean="0">
                          <a:solidFill>
                            <a:srgbClr val="000000"/>
                          </a:solidFill>
                          <a:effectLst/>
                          <a:latin typeface="Calibri" panose="020F0502020204030204" pitchFamily="34" charset="0"/>
                        </a:rPr>
                        <a:t>State Government</a:t>
                      </a:r>
                      <a:r>
                        <a:rPr lang="en-US" sz="2000" b="0" i="0" u="none" strike="noStrike" baseline="30000" dirty="0" smtClean="0">
                          <a:solidFill>
                            <a:srgbClr val="000000"/>
                          </a:solidFill>
                          <a:effectLst/>
                          <a:latin typeface="Calibri" panose="020F0502020204030204" pitchFamily="34" charset="0"/>
                        </a:rPr>
                        <a:t>1</a:t>
                      </a:r>
                      <a:endParaRPr lang="en-US" sz="2000" b="0" i="0" u="none" strike="noStrike" baseline="0"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smtClean="0">
                          <a:solidFill>
                            <a:srgbClr val="000000"/>
                          </a:solidFill>
                          <a:effectLst/>
                          <a:latin typeface="Calibri" panose="020F0502020204030204" pitchFamily="34" charset="0"/>
                        </a:rPr>
                        <a:t>80,000,000</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80,000,000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a:t>
                      </a:r>
                      <a:r>
                        <a:rPr lang="en-US" sz="1800" b="0" i="0" u="none" strike="noStrike" dirty="0" smtClean="0">
                          <a:solidFill>
                            <a:srgbClr val="000000"/>
                          </a:solidFill>
                          <a:effectLst/>
                          <a:latin typeface="Calibri" panose="020F0502020204030204" pitchFamily="34" charset="0"/>
                        </a:rPr>
                        <a:t>71,964,237 </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2759030"/>
                  </a:ext>
                </a:extLst>
              </a:tr>
              <a:tr h="471361">
                <a:tc>
                  <a:txBody>
                    <a:bodyPr/>
                    <a:lstStyle/>
                    <a:p>
                      <a:pPr algn="l" fontAlgn="b"/>
                      <a:r>
                        <a:rPr lang="en-US" sz="2000" b="0" i="0" u="none" strike="noStrike" dirty="0">
                          <a:solidFill>
                            <a:srgbClr val="000000"/>
                          </a:solidFill>
                          <a:effectLst/>
                          <a:latin typeface="Calibri" panose="020F0502020204030204" pitchFamily="34" charset="0"/>
                        </a:rPr>
                        <a:t>Local Government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smtClean="0">
                          <a:solidFill>
                            <a:srgbClr val="000000"/>
                          </a:solidFill>
                          <a:effectLst/>
                          <a:latin typeface="Calibri" panose="020F0502020204030204" pitchFamily="34" charset="0"/>
                        </a:rPr>
                        <a:t>100,000,000</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130,000,000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a:t>
                      </a:r>
                      <a:r>
                        <a:rPr lang="en-US" sz="1800" b="0" i="0" u="none" strike="noStrike" dirty="0" smtClean="0">
                          <a:solidFill>
                            <a:srgbClr val="000000"/>
                          </a:solidFill>
                          <a:effectLst/>
                          <a:latin typeface="Calibri" panose="020F0502020204030204" pitchFamily="34" charset="0"/>
                        </a:rPr>
                        <a:t>9,590,074 </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299255"/>
                  </a:ext>
                </a:extLst>
              </a:tr>
              <a:tr h="471361">
                <a:tc>
                  <a:txBody>
                    <a:bodyPr/>
                    <a:lstStyle/>
                    <a:p>
                      <a:pPr algn="l" fontAlgn="b"/>
                      <a:r>
                        <a:rPr lang="en-US" sz="2000" b="0" i="0" u="none" strike="noStrike" dirty="0">
                          <a:solidFill>
                            <a:srgbClr val="000000"/>
                          </a:solidFill>
                          <a:effectLst/>
                          <a:latin typeface="Calibri" panose="020F0502020204030204" pitchFamily="34" charset="0"/>
                        </a:rPr>
                        <a:t>UI Trust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smtClean="0">
                          <a:solidFill>
                            <a:srgbClr val="000000"/>
                          </a:solidFill>
                          <a:effectLst/>
                          <a:latin typeface="Calibri" panose="020F0502020204030204" pitchFamily="34" charset="0"/>
                        </a:rPr>
                        <a:t>426,865,742</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396,865,742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248,755,293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4130904"/>
                  </a:ext>
                </a:extLst>
              </a:tr>
            </a:tbl>
          </a:graphicData>
        </a:graphic>
      </p:graphicFrame>
      <p:sp>
        <p:nvSpPr>
          <p:cNvPr id="7" name="TextBox 6"/>
          <p:cNvSpPr txBox="1"/>
          <p:nvPr/>
        </p:nvSpPr>
        <p:spPr>
          <a:xfrm>
            <a:off x="1207958" y="4208055"/>
            <a:ext cx="6746371" cy="2215991"/>
          </a:xfrm>
          <a:prstGeom prst="rect">
            <a:avLst/>
          </a:prstGeom>
          <a:noFill/>
        </p:spPr>
        <p:txBody>
          <a:bodyPr wrap="square" rtlCol="0">
            <a:spAutoFit/>
          </a:bodyPr>
          <a:lstStyle/>
          <a:p>
            <a:pPr marL="285750" indent="-285750">
              <a:buFont typeface="Arial" panose="020B0604020202020204" pitchFamily="34" charset="0"/>
              <a:buChar char="•"/>
            </a:pPr>
            <a:endParaRPr lang="en-US" baseline="30000" dirty="0"/>
          </a:p>
          <a:p>
            <a:pPr marL="457200" indent="-457200">
              <a:buFont typeface="+mj-lt"/>
              <a:buAutoNum type="arabicPeriod"/>
            </a:pPr>
            <a:r>
              <a:rPr lang="en-US" sz="2000" u="sng" dirty="0" smtClean="0">
                <a:latin typeface="+mj-lt"/>
              </a:rPr>
              <a:t>State </a:t>
            </a:r>
            <a:r>
              <a:rPr lang="en-US" sz="2000" u="sng" dirty="0">
                <a:latin typeface="+mj-lt"/>
              </a:rPr>
              <a:t>G</a:t>
            </a:r>
            <a:r>
              <a:rPr lang="en-US" sz="2000" u="sng" dirty="0" smtClean="0">
                <a:latin typeface="+mj-lt"/>
              </a:rPr>
              <a:t>overnment Program:</a:t>
            </a:r>
            <a:r>
              <a:rPr lang="en-US" sz="2000" dirty="0" smtClean="0">
                <a:latin typeface="+mj-lt"/>
              </a:rPr>
              <a:t> </a:t>
            </a:r>
            <a:r>
              <a:rPr lang="en-US" sz="2000" dirty="0">
                <a:latin typeface="+mj-lt"/>
              </a:rPr>
              <a:t>E</a:t>
            </a:r>
            <a:r>
              <a:rPr lang="en-US" sz="2000" dirty="0" smtClean="0">
                <a:latin typeface="+mj-lt"/>
              </a:rPr>
              <a:t>xpenditures include $35.8 million of PPE to </a:t>
            </a:r>
            <a:r>
              <a:rPr lang="en-US" sz="2000" dirty="0" smtClean="0"/>
              <a:t>Local Health Departments to assist in mitigating the spread of COVID-19.</a:t>
            </a:r>
            <a:endParaRPr lang="en-US" sz="2000" baseline="30000" dirty="0" smtClean="0"/>
          </a:p>
          <a:p>
            <a:endParaRPr lang="en-US" baseline="30000" dirty="0"/>
          </a:p>
          <a:p>
            <a:endParaRPr lang="en-US" baseline="30000" dirty="0" smtClean="0"/>
          </a:p>
          <a:p>
            <a:endParaRPr lang="en-US" baseline="30000" dirty="0"/>
          </a:p>
          <a:p>
            <a:endParaRPr lang="en-US" baseline="30000" dirty="0" smtClean="0"/>
          </a:p>
          <a:p>
            <a:r>
              <a:rPr lang="en-US" dirty="0" smtClean="0"/>
              <a:t>. </a:t>
            </a:r>
            <a:endParaRPr lang="en-US" dirty="0"/>
          </a:p>
        </p:txBody>
      </p:sp>
    </p:spTree>
    <p:extLst>
      <p:ext uri="{BB962C8B-B14F-4D97-AF65-F5344CB8AC3E}">
        <p14:creationId xmlns:p14="http://schemas.microsoft.com/office/powerpoint/2010/main" val="2860704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260" y="441465"/>
            <a:ext cx="7269480" cy="1325562"/>
          </a:xfrm>
        </p:spPr>
        <p:txBody>
          <a:bodyPr/>
          <a:lstStyle/>
          <a:p>
            <a:pPr algn="ctr"/>
            <a:r>
              <a:rPr lang="en-US" dirty="0" smtClean="0"/>
              <a:t>PHASE 2 – Coronavirus Relief Fund Programs</a:t>
            </a:r>
            <a:endParaRPr lang="en-US" dirty="0"/>
          </a:p>
        </p:txBody>
      </p:sp>
      <p:sp>
        <p:nvSpPr>
          <p:cNvPr id="3" name="Content Placeholder 2"/>
          <p:cNvSpPr>
            <a:spLocks noGrp="1"/>
          </p:cNvSpPr>
          <p:nvPr>
            <p:ph idx="1"/>
          </p:nvPr>
        </p:nvSpPr>
        <p:spPr>
          <a:xfrm>
            <a:off x="677072" y="1947554"/>
            <a:ext cx="7789857" cy="4597626"/>
          </a:xfrm>
        </p:spPr>
        <p:txBody>
          <a:bodyPr>
            <a:noAutofit/>
          </a:bodyPr>
          <a:lstStyle/>
          <a:p>
            <a:r>
              <a:rPr lang="en-US" sz="2400" dirty="0" smtClean="0"/>
              <a:t>Community CARES 2		</a:t>
            </a:r>
            <a:r>
              <a:rPr lang="en-US" sz="2400" b="1" u="sng" dirty="0" smtClean="0"/>
              <a:t>$48.5 Million</a:t>
            </a:r>
          </a:p>
          <a:p>
            <a:r>
              <a:rPr lang="en-US" sz="2400" dirty="0" smtClean="0"/>
              <a:t>Hospital Capacity Program	</a:t>
            </a:r>
            <a:r>
              <a:rPr lang="en-US" sz="2400" b="1" u="sng" dirty="0" smtClean="0"/>
              <a:t>$40 Million</a:t>
            </a:r>
          </a:p>
          <a:p>
            <a:r>
              <a:rPr lang="en-US" sz="2400" dirty="0" smtClean="0"/>
              <a:t>Grow Nebraska 2			</a:t>
            </a:r>
            <a:r>
              <a:rPr lang="en-US" sz="2400" b="1" u="sng" dirty="0" smtClean="0"/>
              <a:t>$146.25 Million</a:t>
            </a:r>
          </a:p>
          <a:p>
            <a:r>
              <a:rPr lang="en-US" sz="2400" dirty="0" smtClean="0"/>
              <a:t>State Government		</a:t>
            </a:r>
            <a:r>
              <a:rPr lang="en-US" sz="2400" b="1" u="sng" dirty="0" smtClean="0"/>
              <a:t>$100 Million</a:t>
            </a:r>
          </a:p>
          <a:p>
            <a:r>
              <a:rPr lang="en-US" sz="2400" dirty="0" smtClean="0"/>
              <a:t>Local Government 	</a:t>
            </a:r>
            <a:r>
              <a:rPr lang="en-US" sz="2400" dirty="0"/>
              <a:t>	</a:t>
            </a:r>
            <a:r>
              <a:rPr lang="en-US" sz="2400" b="1" u="sng" dirty="0" smtClean="0"/>
              <a:t>Expanded Support</a:t>
            </a:r>
          </a:p>
        </p:txBody>
      </p:sp>
      <p:sp>
        <p:nvSpPr>
          <p:cNvPr id="4" name="Slide Number Placeholder 3"/>
          <p:cNvSpPr>
            <a:spLocks noGrp="1"/>
          </p:cNvSpPr>
          <p:nvPr>
            <p:ph type="sldNum" sz="quarter" idx="12"/>
          </p:nvPr>
        </p:nvSpPr>
        <p:spPr/>
        <p:txBody>
          <a:bodyPr/>
          <a:lstStyle/>
          <a:p>
            <a:fld id="{C7BA1F2B-324A-42E7-873E-4165D1079A77}" type="slidenum">
              <a:rPr lang="en-US" smtClean="0"/>
              <a:t>5</a:t>
            </a:fld>
            <a:endParaRPr lang="en-US" dirty="0"/>
          </a:p>
        </p:txBody>
      </p:sp>
    </p:spTree>
    <p:extLst>
      <p:ext uri="{BB962C8B-B14F-4D97-AF65-F5344CB8AC3E}">
        <p14:creationId xmlns:p14="http://schemas.microsoft.com/office/powerpoint/2010/main" val="821049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898322"/>
            <a:ext cx="7269480" cy="588833"/>
          </a:xfrm>
        </p:spPr>
        <p:txBody>
          <a:bodyPr>
            <a:normAutofit/>
          </a:bodyPr>
          <a:lstStyle/>
          <a:p>
            <a:pPr algn="ctr"/>
            <a:r>
              <a:rPr lang="en-US" sz="3200" dirty="0" smtClean="0"/>
              <a:t>Community CARES 2 - </a:t>
            </a:r>
            <a:r>
              <a:rPr lang="en-US" sz="3200" b="1" u="sng" dirty="0" smtClean="0"/>
              <a:t>$48.5 Million</a:t>
            </a:r>
            <a:endParaRPr lang="en-US" sz="3200" b="1" u="sng" dirty="0"/>
          </a:p>
        </p:txBody>
      </p:sp>
      <p:sp>
        <p:nvSpPr>
          <p:cNvPr id="5" name="Content Placeholder 4"/>
          <p:cNvSpPr>
            <a:spLocks noGrp="1"/>
          </p:cNvSpPr>
          <p:nvPr>
            <p:ph idx="1"/>
          </p:nvPr>
        </p:nvSpPr>
        <p:spPr>
          <a:xfrm>
            <a:off x="384698" y="1868079"/>
            <a:ext cx="7727977" cy="4437718"/>
          </a:xfrm>
        </p:spPr>
        <p:txBody>
          <a:bodyPr>
            <a:normAutofit/>
          </a:bodyPr>
          <a:lstStyle/>
          <a:p>
            <a:pPr marL="0" indent="0">
              <a:buNone/>
            </a:pPr>
            <a:r>
              <a:rPr lang="en-US" sz="2000" b="1" u="sng" dirty="0" smtClean="0"/>
              <a:t>Application Programs</a:t>
            </a:r>
          </a:p>
          <a:p>
            <a:pPr marL="457200" indent="-457200">
              <a:buClrTx/>
              <a:buSzPct val="120000"/>
              <a:buFont typeface="+mj-lt"/>
              <a:buAutoNum type="arabicPeriod"/>
            </a:pPr>
            <a:r>
              <a:rPr lang="en-US" sz="2000" b="1" dirty="0" smtClean="0"/>
              <a:t>Stabilization Grant </a:t>
            </a:r>
            <a:r>
              <a:rPr lang="en-US" dirty="0" smtClean="0"/>
              <a:t>			</a:t>
            </a:r>
            <a:r>
              <a:rPr lang="en-US" sz="2000" b="1" dirty="0" smtClean="0"/>
              <a:t>$29 Million</a:t>
            </a:r>
            <a:r>
              <a:rPr lang="en-US" dirty="0" smtClean="0"/>
              <a:t>	</a:t>
            </a:r>
          </a:p>
          <a:p>
            <a:pPr lvl="1"/>
            <a:r>
              <a:rPr lang="en-US" dirty="0" smtClean="0"/>
              <a:t>First Come First Serve </a:t>
            </a:r>
            <a:r>
              <a:rPr lang="en-US" b="1" dirty="0" smtClean="0"/>
              <a:t>(FCFS)</a:t>
            </a:r>
          </a:p>
          <a:p>
            <a:pPr lvl="1"/>
            <a:r>
              <a:rPr lang="en-US" dirty="0" smtClean="0"/>
              <a:t>Minimum $12,000 grant awards to charities and DHHS-licensed care organizations. </a:t>
            </a:r>
          </a:p>
          <a:p>
            <a:pPr lvl="1"/>
            <a:endParaRPr lang="en-US" dirty="0"/>
          </a:p>
          <a:p>
            <a:pPr marL="457200" indent="-457200">
              <a:buClrTx/>
              <a:buSzPct val="120000"/>
              <a:buFont typeface="+mj-lt"/>
              <a:buAutoNum type="arabicPeriod"/>
            </a:pPr>
            <a:r>
              <a:rPr lang="en-US" sz="2000" b="1" dirty="0" smtClean="0"/>
              <a:t>Healthy </a:t>
            </a:r>
            <a:r>
              <a:rPr lang="en-US" sz="2000" b="1" dirty="0"/>
              <a:t>Places </a:t>
            </a:r>
            <a:r>
              <a:rPr lang="en-US" sz="2000" b="1" dirty="0" smtClean="0"/>
              <a:t>Grant (FCFS)</a:t>
            </a:r>
            <a:r>
              <a:rPr lang="en-US" sz="2000" b="1" dirty="0"/>
              <a:t>	</a:t>
            </a:r>
            <a:r>
              <a:rPr lang="en-US" sz="2000" dirty="0"/>
              <a:t>	</a:t>
            </a:r>
            <a:r>
              <a:rPr lang="en-US" sz="2000" b="1" dirty="0" smtClean="0"/>
              <a:t>$</a:t>
            </a:r>
            <a:r>
              <a:rPr lang="en-US" sz="2000" b="1" dirty="0"/>
              <a:t>500,000</a:t>
            </a:r>
          </a:p>
          <a:p>
            <a:pPr lvl="1"/>
            <a:r>
              <a:rPr lang="en-US" dirty="0" smtClean="0"/>
              <a:t>Maximum </a:t>
            </a:r>
            <a:r>
              <a:rPr lang="en-US" dirty="0"/>
              <a:t>$1,500 grant awards to purchase PPE and cleaning supplies. </a:t>
            </a:r>
          </a:p>
        </p:txBody>
      </p:sp>
      <p:sp>
        <p:nvSpPr>
          <p:cNvPr id="4" name="Slide Number Placeholder 3"/>
          <p:cNvSpPr>
            <a:spLocks noGrp="1"/>
          </p:cNvSpPr>
          <p:nvPr>
            <p:ph type="sldNum" sz="quarter" idx="12"/>
          </p:nvPr>
        </p:nvSpPr>
        <p:spPr/>
        <p:txBody>
          <a:bodyPr/>
          <a:lstStyle/>
          <a:p>
            <a:fld id="{C7BA1F2B-324A-42E7-873E-4165D1079A77}" type="slidenum">
              <a:rPr lang="en-US" smtClean="0"/>
              <a:t>6</a:t>
            </a:fld>
            <a:endParaRPr lang="en-US" dirty="0"/>
          </a:p>
        </p:txBody>
      </p:sp>
    </p:spTree>
    <p:extLst>
      <p:ext uri="{BB962C8B-B14F-4D97-AF65-F5344CB8AC3E}">
        <p14:creationId xmlns:p14="http://schemas.microsoft.com/office/powerpoint/2010/main" val="200768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722" y="1"/>
            <a:ext cx="7958295" cy="843148"/>
          </a:xfrm>
        </p:spPr>
        <p:txBody>
          <a:bodyPr>
            <a:normAutofit/>
          </a:bodyPr>
          <a:lstStyle/>
          <a:p>
            <a:pPr algn="ctr"/>
            <a:r>
              <a:rPr lang="en-US" sz="3200" dirty="0" smtClean="0"/>
              <a:t>Community CARES 2 </a:t>
            </a:r>
            <a:r>
              <a:rPr lang="en-US" sz="3200" b="1" dirty="0" smtClean="0"/>
              <a:t>– </a:t>
            </a:r>
            <a:r>
              <a:rPr lang="en-US" sz="3200" dirty="0" smtClean="0"/>
              <a:t>Continued</a:t>
            </a:r>
            <a:endParaRPr lang="en-US" sz="3200" u="sng" dirty="0"/>
          </a:p>
        </p:txBody>
      </p:sp>
      <p:sp>
        <p:nvSpPr>
          <p:cNvPr id="5" name="Content Placeholder 4"/>
          <p:cNvSpPr>
            <a:spLocks noGrp="1"/>
          </p:cNvSpPr>
          <p:nvPr>
            <p:ph idx="1"/>
          </p:nvPr>
        </p:nvSpPr>
        <p:spPr>
          <a:xfrm>
            <a:off x="411617" y="1080404"/>
            <a:ext cx="7736503" cy="5685521"/>
          </a:xfrm>
        </p:spPr>
        <p:txBody>
          <a:bodyPr>
            <a:normAutofit lnSpcReduction="10000"/>
          </a:bodyPr>
          <a:lstStyle/>
          <a:p>
            <a:pPr marL="0" indent="0">
              <a:buNone/>
            </a:pPr>
            <a:r>
              <a:rPr lang="en-US" sz="2000" b="1" u="sng" dirty="0" smtClean="0"/>
              <a:t>Direct-Payment Programs</a:t>
            </a:r>
          </a:p>
          <a:p>
            <a:pPr marL="342900" indent="-342900">
              <a:buClrTx/>
              <a:buSzPct val="120000"/>
              <a:buFont typeface="+mj-lt"/>
              <a:buAutoNum type="arabicPeriod" startAt="3"/>
            </a:pPr>
            <a:r>
              <a:rPr lang="en-US" b="1" dirty="0"/>
              <a:t>Response and Recovery Grant</a:t>
            </a:r>
            <a:r>
              <a:rPr lang="en-US" dirty="0"/>
              <a:t>		</a:t>
            </a:r>
            <a:r>
              <a:rPr lang="en-US" b="1" dirty="0"/>
              <a:t>$2.2 Million</a:t>
            </a:r>
          </a:p>
          <a:p>
            <a:pPr lvl="1"/>
            <a:r>
              <a:rPr lang="en-US" sz="1800" dirty="0"/>
              <a:t>Additional funds for Round 1 grantees who continue to meet increasing needs of their </a:t>
            </a:r>
            <a:r>
              <a:rPr lang="en-US" sz="1800" dirty="0" smtClean="0"/>
              <a:t>communities</a:t>
            </a:r>
          </a:p>
          <a:p>
            <a:pPr lvl="1"/>
            <a:endParaRPr lang="en-US" sz="1800" dirty="0" smtClean="0"/>
          </a:p>
          <a:p>
            <a:pPr marL="342900" indent="-342900">
              <a:buClrTx/>
              <a:buSzPct val="120000"/>
              <a:buFont typeface="+mj-lt"/>
              <a:buAutoNum type="arabicPeriod" startAt="4"/>
            </a:pPr>
            <a:r>
              <a:rPr lang="en-US" b="1" dirty="0" smtClean="0"/>
              <a:t>Food </a:t>
            </a:r>
            <a:r>
              <a:rPr lang="en-US" b="1" dirty="0"/>
              <a:t>Bank Stabilization Grant 	</a:t>
            </a:r>
            <a:r>
              <a:rPr lang="en-US" dirty="0"/>
              <a:t>	</a:t>
            </a:r>
            <a:r>
              <a:rPr lang="en-US" b="1" dirty="0"/>
              <a:t>$11 </a:t>
            </a:r>
            <a:r>
              <a:rPr lang="en-US" b="1" dirty="0" smtClean="0"/>
              <a:t>Million</a:t>
            </a:r>
          </a:p>
          <a:p>
            <a:pPr lvl="1"/>
            <a:r>
              <a:rPr lang="en-US" sz="1800" dirty="0" smtClean="0"/>
              <a:t>Direct payments to Food Bank for the Heartland and Food Bank of Lincoln</a:t>
            </a:r>
          </a:p>
          <a:p>
            <a:pPr lvl="1"/>
            <a:r>
              <a:rPr lang="en-US" sz="1800" dirty="0" smtClean="0"/>
              <a:t>These food banks manage statewide distribution to more than 200 local organizations</a:t>
            </a:r>
          </a:p>
          <a:p>
            <a:pPr lvl="1"/>
            <a:endParaRPr lang="en-US" sz="1800" dirty="0" smtClean="0"/>
          </a:p>
          <a:p>
            <a:pPr marL="342900" indent="-342900">
              <a:buClrTx/>
              <a:buSzPct val="120000"/>
              <a:buFont typeface="+mj-lt"/>
              <a:buAutoNum type="arabicPeriod" startAt="5"/>
            </a:pPr>
            <a:r>
              <a:rPr lang="en-US" b="1" dirty="0" smtClean="0"/>
              <a:t>Child Care Stabilization Grant	</a:t>
            </a:r>
            <a:r>
              <a:rPr lang="en-US" dirty="0" smtClean="0"/>
              <a:t>	</a:t>
            </a:r>
            <a:r>
              <a:rPr lang="en-US" b="1" dirty="0" smtClean="0"/>
              <a:t>$2.5 Million</a:t>
            </a:r>
          </a:p>
          <a:p>
            <a:pPr lvl="1"/>
            <a:r>
              <a:rPr lang="en-US" dirty="0" smtClean="0"/>
              <a:t>$</a:t>
            </a:r>
            <a:r>
              <a:rPr lang="en-US" sz="1800" dirty="0" smtClean="0"/>
              <a:t>1,200 direct payments to DHHS-licensed subsidy providers</a:t>
            </a:r>
          </a:p>
          <a:p>
            <a:pPr lvl="1"/>
            <a:endParaRPr lang="en-US" sz="1800" dirty="0" smtClean="0"/>
          </a:p>
          <a:p>
            <a:pPr marL="342900" indent="-342900">
              <a:buClrTx/>
              <a:buSzPct val="120000"/>
              <a:buFont typeface="+mj-lt"/>
              <a:buAutoNum type="arabicPeriod" startAt="5"/>
            </a:pPr>
            <a:r>
              <a:rPr lang="en-US" b="1" dirty="0" smtClean="0"/>
              <a:t>Housing &amp; Shelter Stabilization Grant</a:t>
            </a:r>
            <a:r>
              <a:rPr lang="en-US" dirty="0" smtClean="0"/>
              <a:t>	</a:t>
            </a:r>
            <a:r>
              <a:rPr lang="en-US" b="1" dirty="0" smtClean="0"/>
              <a:t>$3.3 Million</a:t>
            </a:r>
          </a:p>
          <a:p>
            <a:pPr lvl="1"/>
            <a:r>
              <a:rPr lang="en-US" sz="1800" dirty="0" smtClean="0"/>
              <a:t>Direct payments to organizations across the state who provide eviction-prevention and other housing security assistance</a:t>
            </a:r>
          </a:p>
        </p:txBody>
      </p:sp>
      <p:sp>
        <p:nvSpPr>
          <p:cNvPr id="4" name="Slide Number Placeholder 3"/>
          <p:cNvSpPr>
            <a:spLocks noGrp="1"/>
          </p:cNvSpPr>
          <p:nvPr>
            <p:ph type="sldNum" sz="quarter" idx="12"/>
          </p:nvPr>
        </p:nvSpPr>
        <p:spPr/>
        <p:txBody>
          <a:bodyPr/>
          <a:lstStyle/>
          <a:p>
            <a:fld id="{C7BA1F2B-324A-42E7-873E-4165D1079A77}" type="slidenum">
              <a:rPr lang="en-US" smtClean="0"/>
              <a:t>7</a:t>
            </a:fld>
            <a:endParaRPr lang="en-US" dirty="0"/>
          </a:p>
        </p:txBody>
      </p:sp>
    </p:spTree>
    <p:extLst>
      <p:ext uri="{BB962C8B-B14F-4D97-AF65-F5344CB8AC3E}">
        <p14:creationId xmlns:p14="http://schemas.microsoft.com/office/powerpoint/2010/main" val="1285538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017" y="0"/>
            <a:ext cx="7612083" cy="1090061"/>
          </a:xfrm>
        </p:spPr>
        <p:txBody>
          <a:bodyPr>
            <a:normAutofit/>
          </a:bodyPr>
          <a:lstStyle/>
          <a:p>
            <a:pPr algn="ctr"/>
            <a:r>
              <a:rPr lang="en-US" sz="3600" dirty="0" smtClean="0"/>
              <a:t>Hospital Staffing Support Program</a:t>
            </a:r>
            <a:endParaRPr lang="en-US" sz="3600" dirty="0"/>
          </a:p>
        </p:txBody>
      </p:sp>
      <p:sp>
        <p:nvSpPr>
          <p:cNvPr id="3" name="Content Placeholder 2"/>
          <p:cNvSpPr>
            <a:spLocks noGrp="1"/>
          </p:cNvSpPr>
          <p:nvPr>
            <p:ph idx="1"/>
          </p:nvPr>
        </p:nvSpPr>
        <p:spPr>
          <a:xfrm>
            <a:off x="1107817" y="1430019"/>
            <a:ext cx="6726481" cy="5039044"/>
          </a:xfrm>
        </p:spPr>
        <p:txBody>
          <a:bodyPr>
            <a:normAutofit/>
          </a:bodyPr>
          <a:lstStyle/>
          <a:p>
            <a:r>
              <a:rPr lang="en-US" sz="2000" dirty="0" smtClean="0"/>
              <a:t>Up to </a:t>
            </a:r>
            <a:r>
              <a:rPr lang="en-US" sz="2000" b="1" u="sng" dirty="0" smtClean="0"/>
              <a:t>$40 Million </a:t>
            </a:r>
            <a:r>
              <a:rPr lang="en-US" sz="2000" dirty="0" smtClean="0"/>
              <a:t>to address hospital staffing shortages</a:t>
            </a:r>
          </a:p>
          <a:p>
            <a:endParaRPr lang="en-US" sz="2000" dirty="0"/>
          </a:p>
          <a:p>
            <a:r>
              <a:rPr lang="en-US" sz="2000" dirty="0"/>
              <a:t>Provided to General Acute Care Hospitals who demonstrate a need and ability </a:t>
            </a:r>
            <a:r>
              <a:rPr lang="en-US" sz="2000" dirty="0" smtClean="0"/>
              <a:t>to increase capacity to treat COVID-19 patients</a:t>
            </a:r>
            <a:endParaRPr lang="en-US" sz="2000" dirty="0"/>
          </a:p>
          <a:p>
            <a:pPr marL="0" indent="0">
              <a:buNone/>
            </a:pPr>
            <a:endParaRPr lang="en-US" dirty="0" smtClean="0"/>
          </a:p>
          <a:p>
            <a:r>
              <a:rPr lang="en-US" sz="2000" dirty="0" smtClean="0"/>
              <a:t>Eligible expenditures include:</a:t>
            </a:r>
          </a:p>
          <a:p>
            <a:pPr lvl="1"/>
            <a:r>
              <a:rPr lang="en-US" sz="2000" dirty="0" smtClean="0"/>
              <a:t>Increasing nursing staff and respiratory therapists</a:t>
            </a:r>
          </a:p>
          <a:p>
            <a:pPr lvl="1"/>
            <a:r>
              <a:rPr lang="en-US" sz="2000" dirty="0" smtClean="0"/>
              <a:t>Hospital Screener </a:t>
            </a:r>
            <a:r>
              <a:rPr lang="en-US" sz="2000" dirty="0"/>
              <a:t>S</a:t>
            </a:r>
            <a:r>
              <a:rPr lang="en-US" sz="2000" dirty="0" smtClean="0"/>
              <a:t>upport, and </a:t>
            </a:r>
          </a:p>
          <a:p>
            <a:pPr lvl="1"/>
            <a:r>
              <a:rPr lang="en-US" sz="2000" dirty="0"/>
              <a:t>H</a:t>
            </a:r>
            <a:r>
              <a:rPr lang="en-US" sz="2000" dirty="0" smtClean="0"/>
              <a:t>azard pay for current staff to increase additional shifts in treating COVID-19 patients</a:t>
            </a:r>
          </a:p>
          <a:p>
            <a:endParaRPr lang="en-US" sz="2000" dirty="0" smtClean="0"/>
          </a:p>
        </p:txBody>
      </p:sp>
      <p:sp>
        <p:nvSpPr>
          <p:cNvPr id="4" name="Slide Number Placeholder 3"/>
          <p:cNvSpPr>
            <a:spLocks noGrp="1"/>
          </p:cNvSpPr>
          <p:nvPr>
            <p:ph type="sldNum" sz="quarter" idx="12"/>
          </p:nvPr>
        </p:nvSpPr>
        <p:spPr/>
        <p:txBody>
          <a:bodyPr/>
          <a:lstStyle/>
          <a:p>
            <a:fld id="{C7BA1F2B-324A-42E7-873E-4165D1079A77}" type="slidenum">
              <a:rPr lang="en-US" smtClean="0"/>
              <a:t>8</a:t>
            </a:fld>
            <a:endParaRPr lang="en-US" dirty="0"/>
          </a:p>
        </p:txBody>
      </p:sp>
    </p:spTree>
    <p:extLst>
      <p:ext uri="{BB962C8B-B14F-4D97-AF65-F5344CB8AC3E}">
        <p14:creationId xmlns:p14="http://schemas.microsoft.com/office/powerpoint/2010/main" val="1989345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398" y="153831"/>
            <a:ext cx="7269480" cy="1101299"/>
          </a:xfrm>
        </p:spPr>
        <p:txBody>
          <a:bodyPr>
            <a:noAutofit/>
          </a:bodyPr>
          <a:lstStyle/>
          <a:p>
            <a:pPr algn="ctr">
              <a:lnSpc>
                <a:spcPct val="40000"/>
              </a:lnSpc>
            </a:pPr>
            <a:r>
              <a:rPr lang="en-US" sz="3200" dirty="0" smtClean="0"/>
              <a:t>Grow Nebraska 2 - </a:t>
            </a:r>
            <a:r>
              <a:rPr lang="en-US" sz="3200" b="1" u="sng" dirty="0" smtClean="0"/>
              <a:t>$146.25 Million</a:t>
            </a:r>
            <a:br>
              <a:rPr lang="en-US" sz="3200" b="1" u="sng" dirty="0" smtClean="0"/>
            </a:br>
            <a:r>
              <a:rPr lang="en-US" sz="3200" b="1" u="sng" dirty="0" smtClean="0"/>
              <a:t> </a:t>
            </a:r>
            <a:br>
              <a:rPr lang="en-US" sz="3200" b="1" u="sng" dirty="0" smtClean="0"/>
            </a:br>
            <a:r>
              <a:rPr lang="en-US" sz="3200" b="1" u="sng" dirty="0" smtClean="0"/>
              <a:t/>
            </a:r>
            <a:br>
              <a:rPr lang="en-US" sz="3200" b="1" u="sng" dirty="0" smtClean="0"/>
            </a:br>
            <a:r>
              <a:rPr lang="en-US" sz="2000" b="1" u="sng" dirty="0" smtClean="0"/>
              <a:t>Application </a:t>
            </a:r>
            <a:r>
              <a:rPr lang="en-US" sz="2000" b="1" u="sng" dirty="0"/>
              <a:t>Programs </a:t>
            </a:r>
            <a:endParaRPr lang="en-US" sz="3600" b="1" u="sng" dirty="0"/>
          </a:p>
        </p:txBody>
      </p:sp>
      <p:sp>
        <p:nvSpPr>
          <p:cNvPr id="3" name="Content Placeholder 2"/>
          <p:cNvSpPr>
            <a:spLocks noGrp="1"/>
          </p:cNvSpPr>
          <p:nvPr>
            <p:ph idx="1"/>
          </p:nvPr>
        </p:nvSpPr>
        <p:spPr>
          <a:xfrm>
            <a:off x="355800" y="1472539"/>
            <a:ext cx="8085255" cy="5082640"/>
          </a:xfrm>
        </p:spPr>
        <p:txBody>
          <a:bodyPr>
            <a:normAutofit fontScale="92500" lnSpcReduction="10000"/>
          </a:bodyPr>
          <a:lstStyle/>
          <a:p>
            <a:pPr marL="457200" indent="-457200">
              <a:buClrTx/>
              <a:buSzPct val="120000"/>
              <a:buFont typeface="+mj-lt"/>
              <a:buAutoNum type="arabicPeriod"/>
            </a:pPr>
            <a:r>
              <a:rPr lang="en-US" sz="2000" b="1" dirty="0" smtClean="0"/>
              <a:t>Stabilization Grants Round 2 </a:t>
            </a:r>
            <a:r>
              <a:rPr lang="en-US" sz="2000" b="1" i="1" dirty="0" smtClean="0"/>
              <a:t>(FCFS)</a:t>
            </a:r>
            <a:r>
              <a:rPr lang="en-US" sz="2000" dirty="0" smtClean="0"/>
              <a:t>	</a:t>
            </a:r>
            <a:r>
              <a:rPr lang="en-US" sz="2000" b="1" dirty="0" smtClean="0"/>
              <a:t>$25 Million</a:t>
            </a:r>
          </a:p>
          <a:p>
            <a:pPr lvl="1"/>
            <a:r>
              <a:rPr lang="en-US" sz="1800" dirty="0" smtClean="0"/>
              <a:t>Small Business - $15 Million - $12,000 grant awards</a:t>
            </a:r>
          </a:p>
          <a:p>
            <a:pPr lvl="1"/>
            <a:r>
              <a:rPr lang="en-US" sz="1800" dirty="0" smtClean="0"/>
              <a:t>Livestock - $10 Million - $12,000 grant awards</a:t>
            </a:r>
          </a:p>
          <a:p>
            <a:pPr marL="457200" indent="-457200">
              <a:buClrTx/>
              <a:buSzPct val="120000"/>
              <a:buFont typeface="+mj-lt"/>
              <a:buAutoNum type="arabicPeriod"/>
            </a:pPr>
            <a:r>
              <a:rPr lang="en-US" sz="2000" b="1" dirty="0" smtClean="0"/>
              <a:t>Restaurants &amp; Bars (</a:t>
            </a:r>
            <a:r>
              <a:rPr lang="en-US" sz="2000" b="1" i="1" dirty="0" smtClean="0"/>
              <a:t>FCFS</a:t>
            </a:r>
            <a:r>
              <a:rPr lang="en-US" sz="2000" b="1" dirty="0" smtClean="0"/>
              <a:t>)</a:t>
            </a:r>
            <a:r>
              <a:rPr lang="en-US" sz="2000" dirty="0" smtClean="0"/>
              <a:t>		</a:t>
            </a:r>
            <a:r>
              <a:rPr lang="en-US" sz="2000" b="1" dirty="0" smtClean="0"/>
              <a:t>$20 Million</a:t>
            </a:r>
          </a:p>
          <a:p>
            <a:pPr lvl="1"/>
            <a:r>
              <a:rPr lang="en-US" sz="1800" dirty="0" smtClean="0"/>
              <a:t>$12,000 grant to eligible awardees </a:t>
            </a:r>
          </a:p>
          <a:p>
            <a:pPr lvl="1"/>
            <a:r>
              <a:rPr lang="en-US" sz="1800" dirty="0" smtClean="0"/>
              <a:t>Entities who did not participate in the original Small Business Grant program, may be eligible for $24,000.</a:t>
            </a:r>
          </a:p>
          <a:p>
            <a:pPr marL="457200" indent="-457200">
              <a:buClrTx/>
              <a:buSzPct val="120000"/>
              <a:buFont typeface="+mj-lt"/>
              <a:buAutoNum type="arabicPeriod"/>
            </a:pPr>
            <a:r>
              <a:rPr lang="en-US" sz="2000" b="1" dirty="0" smtClean="0"/>
              <a:t>Cosmetic, Massage, and Body Art </a:t>
            </a:r>
            <a:r>
              <a:rPr lang="en-US" sz="2000" b="1" i="1" dirty="0" smtClean="0"/>
              <a:t>(FCFS)</a:t>
            </a:r>
            <a:r>
              <a:rPr lang="en-US" sz="2000" dirty="0"/>
              <a:t> </a:t>
            </a:r>
            <a:r>
              <a:rPr lang="en-US" sz="2000" dirty="0" smtClean="0"/>
              <a:t> </a:t>
            </a:r>
            <a:r>
              <a:rPr lang="en-US" sz="2000" b="1" dirty="0" smtClean="0"/>
              <a:t>$22 Million</a:t>
            </a:r>
          </a:p>
          <a:p>
            <a:pPr lvl="1"/>
            <a:r>
              <a:rPr lang="en-US" sz="1800" dirty="0" smtClean="0"/>
              <a:t>$12,000 grant awards</a:t>
            </a:r>
          </a:p>
          <a:p>
            <a:pPr marL="457200" indent="-457200">
              <a:buClrTx/>
              <a:buSzPct val="120000"/>
              <a:buFont typeface="+mj-lt"/>
              <a:buAutoNum type="arabicPeriod"/>
            </a:pPr>
            <a:r>
              <a:rPr lang="en-US" sz="2000" b="1" dirty="0" smtClean="0"/>
              <a:t>Events Centers &amp; Sports Arenas</a:t>
            </a:r>
            <a:r>
              <a:rPr lang="en-US" sz="2000" dirty="0" smtClean="0"/>
              <a:t>		</a:t>
            </a:r>
            <a:r>
              <a:rPr lang="en-US" sz="2000" b="1" dirty="0" smtClean="0"/>
              <a:t>$20 Million</a:t>
            </a:r>
          </a:p>
          <a:p>
            <a:pPr lvl="1"/>
            <a:r>
              <a:rPr lang="en-US" sz="1800" dirty="0" smtClean="0"/>
              <a:t>Up to $500,000 grant awards on a tiered basis based on seating and square footage</a:t>
            </a:r>
          </a:p>
          <a:p>
            <a:pPr marL="457200" indent="-457200">
              <a:buClrTx/>
              <a:buSzPct val="120000"/>
              <a:buFont typeface="+mj-lt"/>
              <a:buAutoNum type="arabicPeriod"/>
            </a:pPr>
            <a:r>
              <a:rPr lang="en-US" sz="2000" b="1" dirty="0" smtClean="0"/>
              <a:t>Hotels &amp; Convention Centers	</a:t>
            </a:r>
            <a:r>
              <a:rPr lang="en-US" sz="2000" dirty="0" smtClean="0"/>
              <a:t>	</a:t>
            </a:r>
            <a:r>
              <a:rPr lang="en-US" sz="2000" b="1" dirty="0" smtClean="0"/>
              <a:t>$34 Million</a:t>
            </a:r>
          </a:p>
          <a:p>
            <a:pPr lvl="1"/>
            <a:r>
              <a:rPr lang="en-US" sz="1800" dirty="0" smtClean="0"/>
              <a:t>Up to $500,000 grant awards on a tiered basis based on meeting space and approximate guests </a:t>
            </a:r>
          </a:p>
        </p:txBody>
      </p:sp>
      <p:sp>
        <p:nvSpPr>
          <p:cNvPr id="4" name="Slide Number Placeholder 3"/>
          <p:cNvSpPr>
            <a:spLocks noGrp="1"/>
          </p:cNvSpPr>
          <p:nvPr>
            <p:ph type="sldNum" sz="quarter" idx="12"/>
          </p:nvPr>
        </p:nvSpPr>
        <p:spPr/>
        <p:txBody>
          <a:bodyPr/>
          <a:lstStyle/>
          <a:p>
            <a:fld id="{C7BA1F2B-324A-42E7-873E-4165D1079A77}" type="slidenum">
              <a:rPr lang="en-US" smtClean="0"/>
              <a:t>9</a:t>
            </a:fld>
            <a:endParaRPr lang="en-US" dirty="0"/>
          </a:p>
        </p:txBody>
      </p:sp>
    </p:spTree>
    <p:extLst>
      <p:ext uri="{BB962C8B-B14F-4D97-AF65-F5344CB8AC3E}">
        <p14:creationId xmlns:p14="http://schemas.microsoft.com/office/powerpoint/2010/main" val="332289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Custom 2">
      <a:dk1>
        <a:sysClr val="windowText" lastClr="000000"/>
      </a:dk1>
      <a:lt1>
        <a:sysClr val="window" lastClr="FFFFFF"/>
      </a:lt1>
      <a:dk2>
        <a:srgbClr val="454551"/>
      </a:dk2>
      <a:lt2>
        <a:srgbClr val="D8D9DC"/>
      </a:lt2>
      <a:accent1>
        <a:srgbClr val="FF0000"/>
      </a:accent1>
      <a:accent2>
        <a:srgbClr val="FF0000"/>
      </a:accent2>
      <a:accent3>
        <a:srgbClr val="FF0000"/>
      </a:accent3>
      <a:accent4>
        <a:srgbClr val="FF0000"/>
      </a:accent4>
      <a:accent5>
        <a:srgbClr val="FF0000"/>
      </a:accent5>
      <a:accent6>
        <a:srgbClr val="FF0000"/>
      </a:accent6>
      <a:hlink>
        <a:srgbClr val="6B9F25"/>
      </a:hlink>
      <a:folHlink>
        <a:srgbClr val="8C8C8C"/>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19395</TotalTime>
  <Words>1392</Words>
  <Application>Microsoft Office PowerPoint</Application>
  <PresentationFormat>On-screen Show (4:3)</PresentationFormat>
  <Paragraphs>210</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Schoolbook</vt:lpstr>
      <vt:lpstr>Wingdings 2</vt:lpstr>
      <vt:lpstr>View</vt:lpstr>
      <vt:lpstr>PowerPoint Presentation</vt:lpstr>
      <vt:lpstr>Initial Coronavirus Relief Fund Program Allocations</vt:lpstr>
      <vt:lpstr>Nebraska Coronavirus Relief Fund Program Utilization</vt:lpstr>
      <vt:lpstr>State &amp; Local Government and UI Trust Utilization</vt:lpstr>
      <vt:lpstr>PHASE 2 – Coronavirus Relief Fund Programs</vt:lpstr>
      <vt:lpstr>Community CARES 2 - $48.5 Million</vt:lpstr>
      <vt:lpstr>Community CARES 2 – Continued</vt:lpstr>
      <vt:lpstr>Hospital Staffing Support Program</vt:lpstr>
      <vt:lpstr>Grow Nebraska 2 - $146.25 Million    Application Programs </vt:lpstr>
      <vt:lpstr>Grow Nebraska 2 – Continued   Direct-Payment Programs</vt:lpstr>
      <vt:lpstr>Coronavirus Relief Fund Program Timeline</vt:lpstr>
      <vt:lpstr>Local Government – Expanded Support</vt:lpstr>
      <vt:lpstr>PowerPoint Presentation</vt:lpstr>
    </vt:vector>
  </TitlesOfParts>
  <Company>State of Nebraska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 Lee</dc:creator>
  <cp:lastModifiedBy>Martin, Lucas</cp:lastModifiedBy>
  <cp:revision>445</cp:revision>
  <cp:lastPrinted>2020-10-19T13:47:58Z</cp:lastPrinted>
  <dcterms:created xsi:type="dcterms:W3CDTF">2017-01-06T16:00:49Z</dcterms:created>
  <dcterms:modified xsi:type="dcterms:W3CDTF">2020-10-19T14:17:20Z</dcterms:modified>
</cp:coreProperties>
</file>