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77"/>
  </p:notesMasterIdLst>
  <p:sldIdLst>
    <p:sldId id="267" r:id="rId2"/>
    <p:sldId id="327" r:id="rId3"/>
    <p:sldId id="329" r:id="rId4"/>
    <p:sldId id="305" r:id="rId5"/>
    <p:sldId id="466" r:id="rId6"/>
    <p:sldId id="487" r:id="rId7"/>
    <p:sldId id="488" r:id="rId8"/>
    <p:sldId id="490" r:id="rId9"/>
    <p:sldId id="491" r:id="rId10"/>
    <p:sldId id="492" r:id="rId11"/>
    <p:sldId id="493" r:id="rId12"/>
    <p:sldId id="467" r:id="rId13"/>
    <p:sldId id="465" r:id="rId14"/>
    <p:sldId id="330" r:id="rId15"/>
    <p:sldId id="409" r:id="rId16"/>
    <p:sldId id="410" r:id="rId17"/>
    <p:sldId id="414" r:id="rId18"/>
    <p:sldId id="417" r:id="rId19"/>
    <p:sldId id="418" r:id="rId20"/>
    <p:sldId id="419" r:id="rId21"/>
    <p:sldId id="420" r:id="rId22"/>
    <p:sldId id="415" r:id="rId23"/>
    <p:sldId id="421" r:id="rId24"/>
    <p:sldId id="411" r:id="rId25"/>
    <p:sldId id="423" r:id="rId26"/>
    <p:sldId id="412" r:id="rId27"/>
    <p:sldId id="424" r:id="rId28"/>
    <p:sldId id="308" r:id="rId29"/>
    <p:sldId id="425" r:id="rId30"/>
    <p:sldId id="422" r:id="rId31"/>
    <p:sldId id="366" r:id="rId32"/>
    <p:sldId id="432" r:id="rId33"/>
    <p:sldId id="435" r:id="rId34"/>
    <p:sldId id="437" r:id="rId35"/>
    <p:sldId id="436" r:id="rId36"/>
    <p:sldId id="484" r:id="rId37"/>
    <p:sldId id="499" r:id="rId38"/>
    <p:sldId id="481" r:id="rId39"/>
    <p:sldId id="483" r:id="rId40"/>
    <p:sldId id="438" r:id="rId41"/>
    <p:sldId id="439" r:id="rId42"/>
    <p:sldId id="440" r:id="rId43"/>
    <p:sldId id="446" r:id="rId44"/>
    <p:sldId id="447" r:id="rId45"/>
    <p:sldId id="449" r:id="rId46"/>
    <p:sldId id="450" r:id="rId47"/>
    <p:sldId id="451" r:id="rId48"/>
    <p:sldId id="459" r:id="rId49"/>
    <p:sldId id="344" r:id="rId50"/>
    <p:sldId id="408" r:id="rId51"/>
    <p:sldId id="356" r:id="rId52"/>
    <p:sldId id="494" r:id="rId53"/>
    <p:sldId id="358" r:id="rId54"/>
    <p:sldId id="497" r:id="rId55"/>
    <p:sldId id="498" r:id="rId56"/>
    <p:sldId id="355" r:id="rId57"/>
    <p:sldId id="468" r:id="rId58"/>
    <p:sldId id="462" r:id="rId59"/>
    <p:sldId id="485" r:id="rId60"/>
    <p:sldId id="469" r:id="rId61"/>
    <p:sldId id="470" r:id="rId62"/>
    <p:sldId id="486" r:id="rId63"/>
    <p:sldId id="463" r:id="rId64"/>
    <p:sldId id="471" r:id="rId65"/>
    <p:sldId id="290" r:id="rId66"/>
    <p:sldId id="295" r:id="rId67"/>
    <p:sldId id="472" r:id="rId68"/>
    <p:sldId id="473" r:id="rId69"/>
    <p:sldId id="474" r:id="rId70"/>
    <p:sldId id="475" r:id="rId71"/>
    <p:sldId id="476" r:id="rId72"/>
    <p:sldId id="479" r:id="rId73"/>
    <p:sldId id="480" r:id="rId74"/>
    <p:sldId id="353" r:id="rId75"/>
    <p:sldId id="289" r:id="rId76"/>
  </p:sldIdLst>
  <p:sldSz cx="12192000" cy="6858000"/>
  <p:notesSz cx="9236075"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2CC"/>
    <a:srgbClr val="FFFFBD"/>
    <a:srgbClr val="0000FF"/>
    <a:srgbClr val="FFC000"/>
    <a:srgbClr val="00B0F0"/>
    <a:srgbClr val="FFFF00"/>
    <a:srgbClr val="1A3384"/>
    <a:srgbClr val="BF3737"/>
    <a:srgbClr val="5D85B5"/>
    <a:srgbClr val="4A3F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79" autoAdjust="0"/>
    <p:restoredTop sz="86839" autoAdjust="0"/>
  </p:normalViewPr>
  <p:slideViewPr>
    <p:cSldViewPr snapToGrid="0">
      <p:cViewPr varScale="1">
        <p:scale>
          <a:sx n="102" d="100"/>
          <a:sy n="102" d="100"/>
        </p:scale>
        <p:origin x="1014"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5173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31639" y="1"/>
            <a:ext cx="4002299" cy="351737"/>
          </a:xfrm>
          <a:prstGeom prst="rect">
            <a:avLst/>
          </a:prstGeom>
        </p:spPr>
        <p:txBody>
          <a:bodyPr vert="horz" lIns="91440" tIns="45720" rIns="91440" bIns="45720" rtlCol="0"/>
          <a:lstStyle>
            <a:lvl1pPr algn="r">
              <a:defRPr sz="1200"/>
            </a:lvl1pPr>
          </a:lstStyle>
          <a:p>
            <a:fld id="{81613CAF-8844-4BEF-8155-F6816E595233}" type="datetimeFigureOut">
              <a:rPr lang="en-US" smtClean="0"/>
              <a:t>3/4/2024</a:t>
            </a:fld>
            <a:endParaRPr lang="en-US"/>
          </a:p>
        </p:txBody>
      </p:sp>
      <p:sp>
        <p:nvSpPr>
          <p:cNvPr id="4" name="Slide Image Placeholder 3"/>
          <p:cNvSpPr>
            <a:spLocks noGrp="1" noRot="1" noChangeAspect="1"/>
          </p:cNvSpPr>
          <p:nvPr>
            <p:ph type="sldImg" idx="2"/>
          </p:nvPr>
        </p:nvSpPr>
        <p:spPr>
          <a:xfrm>
            <a:off x="2516188" y="876300"/>
            <a:ext cx="4203700"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3608" y="3373754"/>
            <a:ext cx="7388860" cy="2760346"/>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02299" cy="35173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31639" y="6658664"/>
            <a:ext cx="4002299" cy="351736"/>
          </a:xfrm>
          <a:prstGeom prst="rect">
            <a:avLst/>
          </a:prstGeom>
        </p:spPr>
        <p:txBody>
          <a:bodyPr vert="horz" lIns="91440" tIns="45720" rIns="91440" bIns="45720" rtlCol="0" anchor="b"/>
          <a:lstStyle>
            <a:lvl1pPr algn="r">
              <a:defRPr sz="1200"/>
            </a:lvl1pPr>
          </a:lstStyle>
          <a:p>
            <a:fld id="{0FC98584-F2ED-43F0-93C2-0A1999429C41}" type="slidenum">
              <a:rPr lang="en-US" smtClean="0"/>
              <a:t>‹#›</a:t>
            </a:fld>
            <a:endParaRPr lang="en-US"/>
          </a:p>
        </p:txBody>
      </p:sp>
    </p:spTree>
    <p:extLst>
      <p:ext uri="{BB962C8B-B14F-4D97-AF65-F5344CB8AC3E}">
        <p14:creationId xmlns:p14="http://schemas.microsoft.com/office/powerpoint/2010/main" val="2151675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0D4BC-3479-4F40-AA26-DC4F9B7B5A3D}" type="slidenum">
              <a:rPr lang="en-US" smtClean="0"/>
              <a:t>4</a:t>
            </a:fld>
            <a:endParaRPr lang="en-US"/>
          </a:p>
        </p:txBody>
      </p:sp>
    </p:spTree>
    <p:extLst>
      <p:ext uri="{BB962C8B-B14F-4D97-AF65-F5344CB8AC3E}">
        <p14:creationId xmlns:p14="http://schemas.microsoft.com/office/powerpoint/2010/main" val="1862445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0D4BC-3479-4F40-AA26-DC4F9B7B5A3D}" type="slidenum">
              <a:rPr lang="en-US" smtClean="0"/>
              <a:t>23</a:t>
            </a:fld>
            <a:endParaRPr lang="en-US"/>
          </a:p>
        </p:txBody>
      </p:sp>
    </p:spTree>
    <p:extLst>
      <p:ext uri="{BB962C8B-B14F-4D97-AF65-F5344CB8AC3E}">
        <p14:creationId xmlns:p14="http://schemas.microsoft.com/office/powerpoint/2010/main" val="1923573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0D4BC-3479-4F40-AA26-DC4F9B7B5A3D}" type="slidenum">
              <a:rPr lang="en-US" smtClean="0"/>
              <a:t>24</a:t>
            </a:fld>
            <a:endParaRPr lang="en-US"/>
          </a:p>
        </p:txBody>
      </p:sp>
    </p:spTree>
    <p:extLst>
      <p:ext uri="{BB962C8B-B14F-4D97-AF65-F5344CB8AC3E}">
        <p14:creationId xmlns:p14="http://schemas.microsoft.com/office/powerpoint/2010/main" val="2321508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0D4BC-3479-4F40-AA26-DC4F9B7B5A3D}" type="slidenum">
              <a:rPr lang="en-US" smtClean="0"/>
              <a:t>25</a:t>
            </a:fld>
            <a:endParaRPr lang="en-US"/>
          </a:p>
        </p:txBody>
      </p:sp>
    </p:spTree>
    <p:extLst>
      <p:ext uri="{BB962C8B-B14F-4D97-AF65-F5344CB8AC3E}">
        <p14:creationId xmlns:p14="http://schemas.microsoft.com/office/powerpoint/2010/main" val="2321508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0D4BC-3479-4F40-AA26-DC4F9B7B5A3D}" type="slidenum">
              <a:rPr lang="en-US" smtClean="0"/>
              <a:t>26</a:t>
            </a:fld>
            <a:endParaRPr lang="en-US"/>
          </a:p>
        </p:txBody>
      </p:sp>
    </p:spTree>
    <p:extLst>
      <p:ext uri="{BB962C8B-B14F-4D97-AF65-F5344CB8AC3E}">
        <p14:creationId xmlns:p14="http://schemas.microsoft.com/office/powerpoint/2010/main" val="2391390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0D4BC-3479-4F40-AA26-DC4F9B7B5A3D}" type="slidenum">
              <a:rPr lang="en-US" smtClean="0"/>
              <a:t>28</a:t>
            </a:fld>
            <a:endParaRPr lang="en-US"/>
          </a:p>
        </p:txBody>
      </p:sp>
    </p:spTree>
    <p:extLst>
      <p:ext uri="{BB962C8B-B14F-4D97-AF65-F5344CB8AC3E}">
        <p14:creationId xmlns:p14="http://schemas.microsoft.com/office/powerpoint/2010/main" val="2209723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0D4BC-3479-4F40-AA26-DC4F9B7B5A3D}" type="slidenum">
              <a:rPr lang="en-US" smtClean="0"/>
              <a:t>29</a:t>
            </a:fld>
            <a:endParaRPr lang="en-US"/>
          </a:p>
        </p:txBody>
      </p:sp>
    </p:spTree>
    <p:extLst>
      <p:ext uri="{BB962C8B-B14F-4D97-AF65-F5344CB8AC3E}">
        <p14:creationId xmlns:p14="http://schemas.microsoft.com/office/powerpoint/2010/main" val="3141563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good practice to run these reports monthly. At least run them quarterly to ensure they are clean</a:t>
            </a:r>
          </a:p>
          <a:p>
            <a:endParaRPr lang="en-US" dirty="0"/>
          </a:p>
          <a:p>
            <a:r>
              <a:rPr lang="en-US" dirty="0"/>
              <a:t>E1 Path: STATE OF NEBRASKA &gt; Fixed Assets &gt; Inquiries &amp; Reports &gt; F/A </a:t>
            </a:r>
            <a:r>
              <a:rPr lang="en-US"/>
              <a:t>Integrity Reports</a:t>
            </a:r>
            <a:endParaRPr lang="en-US" dirty="0"/>
          </a:p>
        </p:txBody>
      </p:sp>
      <p:sp>
        <p:nvSpPr>
          <p:cNvPr id="4" name="Slide Number Placeholder 3"/>
          <p:cNvSpPr>
            <a:spLocks noGrp="1"/>
          </p:cNvSpPr>
          <p:nvPr>
            <p:ph type="sldNum" sz="quarter" idx="5"/>
          </p:nvPr>
        </p:nvSpPr>
        <p:spPr/>
        <p:txBody>
          <a:bodyPr/>
          <a:lstStyle/>
          <a:p>
            <a:fld id="{0FC98584-F2ED-43F0-93C2-0A1999429C41}" type="slidenum">
              <a:rPr lang="en-US" smtClean="0"/>
              <a:t>33</a:t>
            </a:fld>
            <a:endParaRPr lang="en-US"/>
          </a:p>
        </p:txBody>
      </p:sp>
    </p:spTree>
    <p:extLst>
      <p:ext uri="{BB962C8B-B14F-4D97-AF65-F5344CB8AC3E}">
        <p14:creationId xmlns:p14="http://schemas.microsoft.com/office/powerpoint/2010/main" val="3572652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discover that this report has</a:t>
            </a:r>
            <a:r>
              <a:rPr lang="en-US" baseline="0" dirty="0"/>
              <a:t> multiple assets listed, it is possible that an error may have occurred such as: Cost might have been “passed” on, and not posted to the asset. Need to review the Asset Master Record, and purchase order to determine if costs need to be posted. </a:t>
            </a:r>
          </a:p>
          <a:p>
            <a:endParaRPr lang="en-US" baseline="0" dirty="0"/>
          </a:p>
          <a:p>
            <a:r>
              <a:rPr lang="en-US" baseline="0" dirty="0"/>
              <a:t>*The F/A No Cost Report &amp; Unposted FA Report should be reviewed monthly. </a:t>
            </a:r>
            <a:endParaRPr lang="en-US" dirty="0"/>
          </a:p>
        </p:txBody>
      </p:sp>
      <p:sp>
        <p:nvSpPr>
          <p:cNvPr id="4" name="Slide Number Placeholder 3"/>
          <p:cNvSpPr>
            <a:spLocks noGrp="1"/>
          </p:cNvSpPr>
          <p:nvPr>
            <p:ph type="sldNum" sz="quarter" idx="5"/>
          </p:nvPr>
        </p:nvSpPr>
        <p:spPr/>
        <p:txBody>
          <a:bodyPr/>
          <a:lstStyle/>
          <a:p>
            <a:fld id="{0FC98584-F2ED-43F0-93C2-0A1999429C41}" type="slidenum">
              <a:rPr lang="en-US" smtClean="0"/>
              <a:t>34</a:t>
            </a:fld>
            <a:endParaRPr lang="en-US"/>
          </a:p>
        </p:txBody>
      </p:sp>
    </p:spTree>
    <p:extLst>
      <p:ext uri="{BB962C8B-B14F-4D97-AF65-F5344CB8AC3E}">
        <p14:creationId xmlns:p14="http://schemas.microsoft.com/office/powerpoint/2010/main" val="1196499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Unposted fixed asset report should be cleared at end of every month.</a:t>
            </a:r>
            <a:endParaRPr lang="en-US" dirty="0"/>
          </a:p>
          <a:p>
            <a:endParaRPr lang="en-US" dirty="0"/>
          </a:p>
        </p:txBody>
      </p:sp>
      <p:sp>
        <p:nvSpPr>
          <p:cNvPr id="4" name="Slide Number Placeholder 3"/>
          <p:cNvSpPr>
            <a:spLocks noGrp="1"/>
          </p:cNvSpPr>
          <p:nvPr>
            <p:ph type="sldNum" sz="quarter" idx="10"/>
          </p:nvPr>
        </p:nvSpPr>
        <p:spPr/>
        <p:txBody>
          <a:bodyPr/>
          <a:lstStyle/>
          <a:p>
            <a:fld id="{863DBF41-3D5E-44EF-A208-70C618DE5E3E}" type="slidenum">
              <a:rPr lang="en-US" smtClean="0"/>
              <a:t>35</a:t>
            </a:fld>
            <a:endParaRPr lang="en-US"/>
          </a:p>
        </p:txBody>
      </p:sp>
    </p:spTree>
    <p:extLst>
      <p:ext uri="{BB962C8B-B14F-4D97-AF65-F5344CB8AC3E}">
        <p14:creationId xmlns:p14="http://schemas.microsoft.com/office/powerpoint/2010/main" val="2733782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C98584-F2ED-43F0-93C2-0A1999429C41}" type="slidenum">
              <a:rPr lang="en-US" smtClean="0"/>
              <a:t>36</a:t>
            </a:fld>
            <a:endParaRPr lang="en-US"/>
          </a:p>
        </p:txBody>
      </p:sp>
    </p:spTree>
    <p:extLst>
      <p:ext uri="{BB962C8B-B14F-4D97-AF65-F5344CB8AC3E}">
        <p14:creationId xmlns:p14="http://schemas.microsoft.com/office/powerpoint/2010/main" val="79943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0D4BC-3479-4F40-AA26-DC4F9B7B5A3D}" type="slidenum">
              <a:rPr lang="en-US" smtClean="0"/>
              <a:t>13</a:t>
            </a:fld>
            <a:endParaRPr lang="en-US"/>
          </a:p>
        </p:txBody>
      </p:sp>
    </p:spTree>
    <p:extLst>
      <p:ext uri="{BB962C8B-B14F-4D97-AF65-F5344CB8AC3E}">
        <p14:creationId xmlns:p14="http://schemas.microsoft.com/office/powerpoint/2010/main" val="4225605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Item code 33 (Comp Hard Equip &amp; Software) </a:t>
            </a:r>
            <a:endParaRPr lang="en-US" dirty="0"/>
          </a:p>
        </p:txBody>
      </p:sp>
      <p:sp>
        <p:nvSpPr>
          <p:cNvPr id="4" name="Slide Number Placeholder 3"/>
          <p:cNvSpPr>
            <a:spLocks noGrp="1"/>
          </p:cNvSpPr>
          <p:nvPr>
            <p:ph type="sldNum" sz="quarter" idx="5"/>
          </p:nvPr>
        </p:nvSpPr>
        <p:spPr/>
        <p:txBody>
          <a:bodyPr/>
          <a:lstStyle/>
          <a:p>
            <a:fld id="{0FC98584-F2ED-43F0-93C2-0A1999429C41}" type="slidenum">
              <a:rPr lang="en-US" smtClean="0"/>
              <a:t>37</a:t>
            </a:fld>
            <a:endParaRPr lang="en-US"/>
          </a:p>
        </p:txBody>
      </p:sp>
    </p:spTree>
    <p:extLst>
      <p:ext uri="{BB962C8B-B14F-4D97-AF65-F5344CB8AC3E}">
        <p14:creationId xmlns:p14="http://schemas.microsoft.com/office/powerpoint/2010/main" val="3189592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Date Acquired: This field drives the depreciation calculation. When creating asset master records and dating assets for prior fiscal years, this creates issues with the depreciation calculation. State Accounting runs depreciation quarterly, E1 doesn’t calculate depreciation in real time. </a:t>
            </a:r>
          </a:p>
          <a:p>
            <a:endParaRPr lang="en-US" dirty="0"/>
          </a:p>
          <a:p>
            <a:r>
              <a:rPr lang="en-US" dirty="0"/>
              <a:t>Example: On July 14, 2023 (FY24) you add an asset with a date acquired of May 23, 2023 (FY23). Since depreciation was already run for all assets in the system as of June 30, 2023, if you run a report, the asset will not show any depreciation. It will have to be manually adjusted.</a:t>
            </a:r>
          </a:p>
        </p:txBody>
      </p:sp>
      <p:sp>
        <p:nvSpPr>
          <p:cNvPr id="4" name="Slide Number Placeholder 3"/>
          <p:cNvSpPr>
            <a:spLocks noGrp="1"/>
          </p:cNvSpPr>
          <p:nvPr>
            <p:ph type="sldNum" sz="quarter" idx="5"/>
          </p:nvPr>
        </p:nvSpPr>
        <p:spPr/>
        <p:txBody>
          <a:bodyPr/>
          <a:lstStyle/>
          <a:p>
            <a:fld id="{0FC98584-F2ED-43F0-93C2-0A1999429C41}" type="slidenum">
              <a:rPr lang="en-US" smtClean="0"/>
              <a:t>38</a:t>
            </a:fld>
            <a:endParaRPr lang="en-US"/>
          </a:p>
        </p:txBody>
      </p:sp>
    </p:spTree>
    <p:extLst>
      <p:ext uri="{BB962C8B-B14F-4D97-AF65-F5344CB8AC3E}">
        <p14:creationId xmlns:p14="http://schemas.microsoft.com/office/powerpoint/2010/main" val="2506722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C98584-F2ED-43F0-93C2-0A1999429C41}" type="slidenum">
              <a:rPr lang="en-US" smtClean="0"/>
              <a:t>39</a:t>
            </a:fld>
            <a:endParaRPr lang="en-US"/>
          </a:p>
        </p:txBody>
      </p:sp>
    </p:spTree>
    <p:extLst>
      <p:ext uri="{BB962C8B-B14F-4D97-AF65-F5344CB8AC3E}">
        <p14:creationId xmlns:p14="http://schemas.microsoft.com/office/powerpoint/2010/main" val="672576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*Master Asset Record must be created before you can</a:t>
            </a:r>
            <a:r>
              <a:rPr lang="en-US" baseline="0" dirty="0"/>
              <a:t> post the cost to the assets. </a:t>
            </a:r>
            <a:endParaRPr lang="en-US" dirty="0"/>
          </a:p>
          <a:p>
            <a:r>
              <a:rPr lang="en-US" dirty="0"/>
              <a:t>*Doc number from Unposted Fixed Asset report,</a:t>
            </a:r>
            <a:r>
              <a:rPr lang="en-US" baseline="0" dirty="0"/>
              <a:t> will pull up receipt entry. </a:t>
            </a:r>
          </a:p>
          <a:p>
            <a:r>
              <a:rPr lang="en-US" baseline="0" dirty="0"/>
              <a:t>*Row, revise entries to add tag # to entry </a:t>
            </a:r>
          </a:p>
          <a:p>
            <a:r>
              <a:rPr lang="en-US" baseline="0" dirty="0"/>
              <a:t>**Row, Post, and Save. </a:t>
            </a:r>
          </a:p>
          <a:p>
            <a:r>
              <a:rPr lang="en-US" baseline="0" dirty="0"/>
              <a:t>Hit hourglass to refresh this screen, your unposted should disappear.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63DBF41-3D5E-44EF-A208-70C618DE5E3E}" type="slidenum">
              <a:rPr lang="en-US" smtClean="0"/>
              <a:t>41</a:t>
            </a:fld>
            <a:endParaRPr lang="en-US"/>
          </a:p>
        </p:txBody>
      </p:sp>
    </p:spTree>
    <p:extLst>
      <p:ext uri="{BB962C8B-B14F-4D97-AF65-F5344CB8AC3E}">
        <p14:creationId xmlns:p14="http://schemas.microsoft.com/office/powerpoint/2010/main" val="3549288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your</a:t>
            </a:r>
            <a:r>
              <a:rPr lang="en-US" baseline="0" dirty="0"/>
              <a:t> asset should look like in E1 when costs are posted to the asset and depreciation has been run</a:t>
            </a:r>
            <a:endParaRPr lang="en-US" dirty="0"/>
          </a:p>
        </p:txBody>
      </p:sp>
      <p:sp>
        <p:nvSpPr>
          <p:cNvPr id="4" name="Slide Number Placeholder 3"/>
          <p:cNvSpPr>
            <a:spLocks noGrp="1"/>
          </p:cNvSpPr>
          <p:nvPr>
            <p:ph type="sldNum" sz="quarter" idx="10"/>
          </p:nvPr>
        </p:nvSpPr>
        <p:spPr/>
        <p:txBody>
          <a:bodyPr/>
          <a:lstStyle/>
          <a:p>
            <a:fld id="{863DBF41-3D5E-44EF-A208-70C618DE5E3E}" type="slidenum">
              <a:rPr lang="en-US" smtClean="0"/>
              <a:t>42</a:t>
            </a:fld>
            <a:endParaRPr lang="en-US"/>
          </a:p>
        </p:txBody>
      </p:sp>
    </p:spTree>
    <p:extLst>
      <p:ext uri="{BB962C8B-B14F-4D97-AF65-F5344CB8AC3E}">
        <p14:creationId xmlns:p14="http://schemas.microsoft.com/office/powerpoint/2010/main" val="3713074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Tag numbers should be listed on this screen, if not, verify that an Asset Master was created</a:t>
            </a:r>
          </a:p>
          <a:p>
            <a:endParaRPr lang="en-US" dirty="0"/>
          </a:p>
          <a:p>
            <a:r>
              <a:rPr lang="en-US" dirty="0"/>
              <a:t>Once the Dr have been posted, refresh screen. Only CR</a:t>
            </a:r>
            <a:r>
              <a:rPr lang="en-US" baseline="0" dirty="0"/>
              <a:t> should show.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863DBF41-3D5E-44EF-A208-70C618DE5E3E}" type="slidenum">
              <a:rPr lang="en-US" smtClean="0"/>
              <a:t>43</a:t>
            </a:fld>
            <a:endParaRPr lang="en-US"/>
          </a:p>
        </p:txBody>
      </p:sp>
    </p:spTree>
    <p:extLst>
      <p:ext uri="{BB962C8B-B14F-4D97-AF65-F5344CB8AC3E}">
        <p14:creationId xmlns:p14="http://schemas.microsoft.com/office/powerpoint/2010/main" val="7576538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When passing on CR, yellow message box appears, this is okay. Changing from “blank” to “P” E1 will ignore this record. OK to hit OK again, this is what we want it to do.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dirty="0"/>
              <a:t>Using the Revise Unposted FA Entries screen, pull up the original OV doc #. Pass on these costs. </a:t>
            </a:r>
            <a:r>
              <a:rPr lang="en-US" b="1" dirty="0"/>
              <a:t>Notate in description reason for passing on costs.</a:t>
            </a:r>
          </a:p>
          <a:p>
            <a:pPr marL="0" indent="0">
              <a:buNone/>
            </a:pPr>
            <a:endParaRPr lang="en-US" b="1" dirty="0"/>
          </a:p>
          <a:p>
            <a:r>
              <a:rPr lang="en-US" dirty="0"/>
              <a:t>This will remove the OV receipt entries items from the unposted FA report. </a:t>
            </a:r>
          </a:p>
          <a:p>
            <a:pPr marL="0" indent="0">
              <a:buNone/>
            </a:pPr>
            <a:endParaRPr lang="en-US" dirty="0"/>
          </a:p>
          <a:p>
            <a:r>
              <a:rPr lang="en-US" dirty="0"/>
              <a:t>The JE that was created to post costs to the asset replaces the OV Receipt. This is why we are passing on the costs.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863DBF41-3D5E-44EF-A208-70C618DE5E3E}" type="slidenum">
              <a:rPr lang="en-US" smtClean="0"/>
              <a:t>44</a:t>
            </a:fld>
            <a:endParaRPr lang="en-US"/>
          </a:p>
        </p:txBody>
      </p:sp>
    </p:spTree>
    <p:extLst>
      <p:ext uri="{BB962C8B-B14F-4D97-AF65-F5344CB8AC3E}">
        <p14:creationId xmlns:p14="http://schemas.microsoft.com/office/powerpoint/2010/main" val="2810225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C98584-F2ED-43F0-93C2-0A1999429C41}" type="slidenum">
              <a:rPr lang="en-US" smtClean="0"/>
              <a:t>45</a:t>
            </a:fld>
            <a:endParaRPr lang="en-US"/>
          </a:p>
        </p:txBody>
      </p:sp>
    </p:spTree>
    <p:extLst>
      <p:ext uri="{BB962C8B-B14F-4D97-AF65-F5344CB8AC3E}">
        <p14:creationId xmlns:p14="http://schemas.microsoft.com/office/powerpoint/2010/main" val="3197771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Accounting Manual – Equipment, Land, Land Improvements, Buildings, Building Additions, Building Improvements, Infrastructure, CIP</a:t>
            </a:r>
          </a:p>
          <a:p>
            <a:endParaRPr lang="en-US" dirty="0"/>
          </a:p>
          <a:p>
            <a:r>
              <a:rPr lang="en-US" dirty="0"/>
              <a:t>Asset management manual contains the CAPITALIZATION THRESHOLD -- Items at $5,000 or more are required to be entered in the EnterpriseOne (E1) Fixed Assets Module. Please see the Capital Outlay section of the State Accounting Manual for additional guidance. Agencies may establish policies with capitalization thresholds lower than $5,000 per item at their own discretion. ($5,000 threshold effective 3/27/2019)</a:t>
            </a:r>
          </a:p>
          <a:p>
            <a:endParaRPr lang="en-US" dirty="0"/>
          </a:p>
          <a:p>
            <a:r>
              <a:rPr lang="en-US" dirty="0"/>
              <a:t>Entering an </a:t>
            </a:r>
          </a:p>
        </p:txBody>
      </p:sp>
      <p:sp>
        <p:nvSpPr>
          <p:cNvPr id="4" name="Slide Number Placeholder 3"/>
          <p:cNvSpPr>
            <a:spLocks noGrp="1"/>
          </p:cNvSpPr>
          <p:nvPr>
            <p:ph type="sldNum" sz="quarter" idx="5"/>
          </p:nvPr>
        </p:nvSpPr>
        <p:spPr/>
        <p:txBody>
          <a:bodyPr/>
          <a:lstStyle/>
          <a:p>
            <a:fld id="{0FC98584-F2ED-43F0-93C2-0A1999429C41}" type="slidenum">
              <a:rPr lang="en-US" smtClean="0"/>
              <a:t>47</a:t>
            </a:fld>
            <a:endParaRPr lang="en-US"/>
          </a:p>
        </p:txBody>
      </p:sp>
    </p:spTree>
    <p:extLst>
      <p:ext uri="{BB962C8B-B14F-4D97-AF65-F5344CB8AC3E}">
        <p14:creationId xmlns:p14="http://schemas.microsoft.com/office/powerpoint/2010/main" val="41220755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https://das.nebraska.gov/accounting/pay-fin.html</a:t>
            </a:r>
          </a:p>
        </p:txBody>
      </p:sp>
      <p:sp>
        <p:nvSpPr>
          <p:cNvPr id="4" name="Slide Number Placeholder 3"/>
          <p:cNvSpPr>
            <a:spLocks noGrp="1"/>
          </p:cNvSpPr>
          <p:nvPr>
            <p:ph type="sldNum" sz="quarter" idx="10"/>
          </p:nvPr>
        </p:nvSpPr>
        <p:spPr/>
        <p:txBody>
          <a:bodyPr/>
          <a:lstStyle/>
          <a:p>
            <a:fld id="{216C0BE4-2381-4C2C-BCD2-2F848926283F}" type="slidenum">
              <a:rPr lang="en-US" smtClean="0"/>
              <a:t>50</a:t>
            </a:fld>
            <a:endParaRPr lang="en-US" dirty="0"/>
          </a:p>
        </p:txBody>
      </p:sp>
    </p:spTree>
    <p:extLst>
      <p:ext uri="{BB962C8B-B14F-4D97-AF65-F5344CB8AC3E}">
        <p14:creationId xmlns:p14="http://schemas.microsoft.com/office/powerpoint/2010/main" val="3797675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User Guides to  help learn the process of how to do these two procedures.</a:t>
            </a:r>
          </a:p>
          <a:p>
            <a:r>
              <a:rPr lang="en-US" dirty="0"/>
              <a:t>Link.Nebraska.gov &gt; Resources &gt; LINK User Guides</a:t>
            </a:r>
          </a:p>
          <a:p>
            <a:endParaRPr lang="en-US" dirty="0"/>
          </a:p>
          <a:p>
            <a:r>
              <a:rPr lang="en-US" dirty="0"/>
              <a:t>Then scroll down to the System User Guides, and click on  link for Payroll &amp; Financial Center</a:t>
            </a:r>
          </a:p>
          <a:p>
            <a:r>
              <a:rPr lang="en-US" dirty="0"/>
              <a:t>Then scroll down to  EnterpriseOne (Payroll and Financial Center) Training Guides, </a:t>
            </a:r>
          </a:p>
          <a:p>
            <a:r>
              <a:rPr lang="en-US" dirty="0"/>
              <a:t>click the Plus sign to open  up the list of subject areas.</a:t>
            </a:r>
          </a:p>
          <a:p>
            <a:r>
              <a:rPr lang="en-US" dirty="0"/>
              <a:t>Click the Plus sign for PROCUREMENT</a:t>
            </a:r>
          </a:p>
          <a:p>
            <a:r>
              <a:rPr lang="en-US" dirty="0"/>
              <a:t>Scroll down to Lesson 8:  Receipt Processing</a:t>
            </a:r>
          </a:p>
          <a:p>
            <a:r>
              <a:rPr lang="en-US" dirty="0"/>
              <a:t>This is where the two guides for receipting O batches is located.</a:t>
            </a:r>
          </a:p>
          <a:p>
            <a:endParaRPr lang="en-US" dirty="0"/>
          </a:p>
        </p:txBody>
      </p:sp>
      <p:sp>
        <p:nvSpPr>
          <p:cNvPr id="4" name="Slide Number Placeholder 3"/>
          <p:cNvSpPr>
            <a:spLocks noGrp="1"/>
          </p:cNvSpPr>
          <p:nvPr>
            <p:ph type="sldNum" sz="quarter" idx="5"/>
          </p:nvPr>
        </p:nvSpPr>
        <p:spPr/>
        <p:txBody>
          <a:bodyPr/>
          <a:lstStyle/>
          <a:p>
            <a:fld id="{0FC98584-F2ED-43F0-93C2-0A1999429C41}" type="slidenum">
              <a:rPr lang="en-US" smtClean="0"/>
              <a:t>14</a:t>
            </a:fld>
            <a:endParaRPr lang="en-US"/>
          </a:p>
        </p:txBody>
      </p:sp>
    </p:spTree>
    <p:extLst>
      <p:ext uri="{BB962C8B-B14F-4D97-AF65-F5344CB8AC3E}">
        <p14:creationId xmlns:p14="http://schemas.microsoft.com/office/powerpoint/2010/main" val="16871892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C98584-F2ED-43F0-93C2-0A1999429C41}" type="slidenum">
              <a:rPr lang="en-US" smtClean="0"/>
              <a:t>51</a:t>
            </a:fld>
            <a:endParaRPr lang="en-US"/>
          </a:p>
        </p:txBody>
      </p:sp>
    </p:spTree>
    <p:extLst>
      <p:ext uri="{BB962C8B-B14F-4D97-AF65-F5344CB8AC3E}">
        <p14:creationId xmlns:p14="http://schemas.microsoft.com/office/powerpoint/2010/main" val="33826422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C98584-F2ED-43F0-93C2-0A1999429C41}" type="slidenum">
              <a:rPr lang="en-US" smtClean="0"/>
              <a:t>52</a:t>
            </a:fld>
            <a:endParaRPr lang="en-US"/>
          </a:p>
        </p:txBody>
      </p:sp>
    </p:spTree>
    <p:extLst>
      <p:ext uri="{BB962C8B-B14F-4D97-AF65-F5344CB8AC3E}">
        <p14:creationId xmlns:p14="http://schemas.microsoft.com/office/powerpoint/2010/main" val="95336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C98584-F2ED-43F0-93C2-0A1999429C41}" type="slidenum">
              <a:rPr lang="en-US" smtClean="0"/>
              <a:t>53</a:t>
            </a:fld>
            <a:endParaRPr lang="en-US"/>
          </a:p>
        </p:txBody>
      </p:sp>
    </p:spTree>
    <p:extLst>
      <p:ext uri="{BB962C8B-B14F-4D97-AF65-F5344CB8AC3E}">
        <p14:creationId xmlns:p14="http://schemas.microsoft.com/office/powerpoint/2010/main" val="22454638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C98584-F2ED-43F0-93C2-0A1999429C41}" type="slidenum">
              <a:rPr lang="en-US" smtClean="0"/>
              <a:t>54</a:t>
            </a:fld>
            <a:endParaRPr lang="en-US"/>
          </a:p>
        </p:txBody>
      </p:sp>
    </p:spTree>
    <p:extLst>
      <p:ext uri="{BB962C8B-B14F-4D97-AF65-F5344CB8AC3E}">
        <p14:creationId xmlns:p14="http://schemas.microsoft.com/office/powerpoint/2010/main" val="10792316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C98584-F2ED-43F0-93C2-0A1999429C41}" type="slidenum">
              <a:rPr lang="en-US" smtClean="0"/>
              <a:t>55</a:t>
            </a:fld>
            <a:endParaRPr lang="en-US"/>
          </a:p>
        </p:txBody>
      </p:sp>
    </p:spTree>
    <p:extLst>
      <p:ext uri="{BB962C8B-B14F-4D97-AF65-F5344CB8AC3E}">
        <p14:creationId xmlns:p14="http://schemas.microsoft.com/office/powerpoint/2010/main" val="15596772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screen shot of the State Accounting website after selecting Forms</a:t>
            </a:r>
          </a:p>
        </p:txBody>
      </p:sp>
      <p:sp>
        <p:nvSpPr>
          <p:cNvPr id="4" name="Slide Number Placeholder 3"/>
          <p:cNvSpPr>
            <a:spLocks noGrp="1"/>
          </p:cNvSpPr>
          <p:nvPr>
            <p:ph type="sldNum" sz="quarter" idx="5"/>
          </p:nvPr>
        </p:nvSpPr>
        <p:spPr/>
        <p:txBody>
          <a:bodyPr/>
          <a:lstStyle/>
          <a:p>
            <a:fld id="{0FC98584-F2ED-43F0-93C2-0A1999429C41}" type="slidenum">
              <a:rPr lang="en-US" smtClean="0"/>
              <a:t>58</a:t>
            </a:fld>
            <a:endParaRPr lang="en-US"/>
          </a:p>
        </p:txBody>
      </p:sp>
    </p:spTree>
    <p:extLst>
      <p:ext uri="{BB962C8B-B14F-4D97-AF65-F5344CB8AC3E}">
        <p14:creationId xmlns:p14="http://schemas.microsoft.com/office/powerpoint/2010/main" val="12829335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C98584-F2ED-43F0-93C2-0A1999429C41}" type="slidenum">
              <a:rPr lang="en-US" smtClean="0"/>
              <a:t>59</a:t>
            </a:fld>
            <a:endParaRPr lang="en-US"/>
          </a:p>
        </p:txBody>
      </p:sp>
    </p:spTree>
    <p:extLst>
      <p:ext uri="{BB962C8B-B14F-4D97-AF65-F5344CB8AC3E}">
        <p14:creationId xmlns:p14="http://schemas.microsoft.com/office/powerpoint/2010/main" val="22327632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C98584-F2ED-43F0-93C2-0A1999429C41}" type="slidenum">
              <a:rPr lang="en-US" smtClean="0"/>
              <a:t>62</a:t>
            </a:fld>
            <a:endParaRPr lang="en-US"/>
          </a:p>
        </p:txBody>
      </p:sp>
    </p:spTree>
    <p:extLst>
      <p:ext uri="{BB962C8B-B14F-4D97-AF65-F5344CB8AC3E}">
        <p14:creationId xmlns:p14="http://schemas.microsoft.com/office/powerpoint/2010/main" val="17040409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C98584-F2ED-43F0-93C2-0A1999429C41}" type="slidenum">
              <a:rPr lang="en-US" smtClean="0"/>
              <a:t>63</a:t>
            </a:fld>
            <a:endParaRPr lang="en-US"/>
          </a:p>
        </p:txBody>
      </p:sp>
    </p:spTree>
    <p:extLst>
      <p:ext uri="{BB962C8B-B14F-4D97-AF65-F5344CB8AC3E}">
        <p14:creationId xmlns:p14="http://schemas.microsoft.com/office/powerpoint/2010/main" val="16916304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C98584-F2ED-43F0-93C2-0A1999429C41}" type="slidenum">
              <a:rPr lang="en-US" smtClean="0"/>
              <a:t>65</a:t>
            </a:fld>
            <a:endParaRPr lang="en-US"/>
          </a:p>
        </p:txBody>
      </p:sp>
    </p:spTree>
    <p:extLst>
      <p:ext uri="{BB962C8B-B14F-4D97-AF65-F5344CB8AC3E}">
        <p14:creationId xmlns:p14="http://schemas.microsoft.com/office/powerpoint/2010/main" val="1367524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Receiving on O batches, there are some things that we need to watch out for to reduce the amount of errors or issues.</a:t>
            </a:r>
          </a:p>
          <a:p>
            <a:r>
              <a:rPr lang="en-US" dirty="0"/>
              <a:t>When we  first bring up the purchase order and before clicking the Plus button to create a receipt, take a look at how the PO is written.  Is it made out for Dollars or is it  for Quantity of 1 or more?</a:t>
            </a:r>
          </a:p>
          <a:p>
            <a:endParaRPr lang="en-US" dirty="0"/>
          </a:p>
          <a:p>
            <a:r>
              <a:rPr lang="en-US" dirty="0"/>
              <a:t>After you  enter a receipt quantity and move out of that field, the total $ amount will calculate the price x quantity for that PO line.  You can glance at it to see if that is a reasonable number.  If it is not, you can still change the receipt quantity.  Once the screen is closed out, no changes can be made to the receipt.</a:t>
            </a:r>
          </a:p>
          <a:p>
            <a:endParaRPr lang="en-US" dirty="0"/>
          </a:p>
          <a:p>
            <a:r>
              <a:rPr lang="en-US" dirty="0"/>
              <a:t>When vouchering, it is important to make sure that the receipt has POSTED prior to creating a payment voucher.  If it has not yet posted and payment voucher is created, the receipt cannot be fixed until the voucher has been voided or deleted.  If a voucher  has posted and paid, voucher cannot  be voided.</a:t>
            </a:r>
          </a:p>
        </p:txBody>
      </p:sp>
      <p:sp>
        <p:nvSpPr>
          <p:cNvPr id="4" name="Slide Number Placeholder 3"/>
          <p:cNvSpPr>
            <a:spLocks noGrp="1"/>
          </p:cNvSpPr>
          <p:nvPr>
            <p:ph type="sldNum" sz="quarter" idx="5"/>
          </p:nvPr>
        </p:nvSpPr>
        <p:spPr/>
        <p:txBody>
          <a:bodyPr/>
          <a:lstStyle/>
          <a:p>
            <a:fld id="{0FC98584-F2ED-43F0-93C2-0A1999429C41}" type="slidenum">
              <a:rPr lang="en-US" smtClean="0"/>
              <a:t>15</a:t>
            </a:fld>
            <a:endParaRPr lang="en-US"/>
          </a:p>
        </p:txBody>
      </p:sp>
    </p:spTree>
    <p:extLst>
      <p:ext uri="{BB962C8B-B14F-4D97-AF65-F5344CB8AC3E}">
        <p14:creationId xmlns:p14="http://schemas.microsoft.com/office/powerpoint/2010/main" val="12347806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C98584-F2ED-43F0-93C2-0A1999429C41}" type="slidenum">
              <a:rPr lang="en-US" smtClean="0"/>
              <a:t>66</a:t>
            </a:fld>
            <a:endParaRPr lang="en-US"/>
          </a:p>
        </p:txBody>
      </p:sp>
    </p:spTree>
    <p:extLst>
      <p:ext uri="{BB962C8B-B14F-4D97-AF65-F5344CB8AC3E}">
        <p14:creationId xmlns:p14="http://schemas.microsoft.com/office/powerpoint/2010/main" val="29031735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C98584-F2ED-43F0-93C2-0A1999429C41}" type="slidenum">
              <a:rPr lang="en-US" smtClean="0"/>
              <a:t>67</a:t>
            </a:fld>
            <a:endParaRPr lang="en-US"/>
          </a:p>
        </p:txBody>
      </p:sp>
    </p:spTree>
    <p:extLst>
      <p:ext uri="{BB962C8B-B14F-4D97-AF65-F5344CB8AC3E}">
        <p14:creationId xmlns:p14="http://schemas.microsoft.com/office/powerpoint/2010/main" val="29290392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C98584-F2ED-43F0-93C2-0A1999429C41}" type="slidenum">
              <a:rPr lang="en-US" smtClean="0"/>
              <a:t>68</a:t>
            </a:fld>
            <a:endParaRPr lang="en-US"/>
          </a:p>
        </p:txBody>
      </p:sp>
    </p:spTree>
    <p:extLst>
      <p:ext uri="{BB962C8B-B14F-4D97-AF65-F5344CB8AC3E}">
        <p14:creationId xmlns:p14="http://schemas.microsoft.com/office/powerpoint/2010/main" val="6057247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C98584-F2ED-43F0-93C2-0A1999429C41}" type="slidenum">
              <a:rPr lang="en-US" smtClean="0"/>
              <a:t>69</a:t>
            </a:fld>
            <a:endParaRPr lang="en-US"/>
          </a:p>
        </p:txBody>
      </p:sp>
    </p:spTree>
    <p:extLst>
      <p:ext uri="{BB962C8B-B14F-4D97-AF65-F5344CB8AC3E}">
        <p14:creationId xmlns:p14="http://schemas.microsoft.com/office/powerpoint/2010/main" val="12458030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C98584-F2ED-43F0-93C2-0A1999429C41}" type="slidenum">
              <a:rPr lang="en-US" smtClean="0"/>
              <a:t>70</a:t>
            </a:fld>
            <a:endParaRPr lang="en-US"/>
          </a:p>
        </p:txBody>
      </p:sp>
    </p:spTree>
    <p:extLst>
      <p:ext uri="{BB962C8B-B14F-4D97-AF65-F5344CB8AC3E}">
        <p14:creationId xmlns:p14="http://schemas.microsoft.com/office/powerpoint/2010/main" val="11929237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C98584-F2ED-43F0-93C2-0A1999429C41}" type="slidenum">
              <a:rPr lang="en-US" smtClean="0"/>
              <a:t>71</a:t>
            </a:fld>
            <a:endParaRPr lang="en-US"/>
          </a:p>
        </p:txBody>
      </p:sp>
    </p:spTree>
    <p:extLst>
      <p:ext uri="{BB962C8B-B14F-4D97-AF65-F5344CB8AC3E}">
        <p14:creationId xmlns:p14="http://schemas.microsoft.com/office/powerpoint/2010/main" val="16467161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C98584-F2ED-43F0-93C2-0A1999429C41}" type="slidenum">
              <a:rPr lang="en-US" smtClean="0"/>
              <a:t>72</a:t>
            </a:fld>
            <a:endParaRPr lang="en-US"/>
          </a:p>
        </p:txBody>
      </p:sp>
    </p:spTree>
    <p:extLst>
      <p:ext uri="{BB962C8B-B14F-4D97-AF65-F5344CB8AC3E}">
        <p14:creationId xmlns:p14="http://schemas.microsoft.com/office/powerpoint/2010/main" val="33797900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C98584-F2ED-43F0-93C2-0A1999429C41}" type="slidenum">
              <a:rPr lang="en-US" smtClean="0"/>
              <a:t>73</a:t>
            </a:fld>
            <a:endParaRPr lang="en-US"/>
          </a:p>
        </p:txBody>
      </p:sp>
    </p:spTree>
    <p:extLst>
      <p:ext uri="{BB962C8B-B14F-4D97-AF65-F5344CB8AC3E}">
        <p14:creationId xmlns:p14="http://schemas.microsoft.com/office/powerpoint/2010/main" val="38225682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C98584-F2ED-43F0-93C2-0A1999429C41}" type="slidenum">
              <a:rPr lang="en-US" smtClean="0"/>
              <a:t>74</a:t>
            </a:fld>
            <a:endParaRPr lang="en-US"/>
          </a:p>
        </p:txBody>
      </p:sp>
    </p:spTree>
    <p:extLst>
      <p:ext uri="{BB962C8B-B14F-4D97-AF65-F5344CB8AC3E}">
        <p14:creationId xmlns:p14="http://schemas.microsoft.com/office/powerpoint/2010/main" val="35897808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0D4BC-3479-4F40-AA26-DC4F9B7B5A3D}" type="slidenum">
              <a:rPr lang="en-US" smtClean="0"/>
              <a:t>75</a:t>
            </a:fld>
            <a:endParaRPr lang="en-US"/>
          </a:p>
        </p:txBody>
      </p:sp>
    </p:spTree>
    <p:extLst>
      <p:ext uri="{BB962C8B-B14F-4D97-AF65-F5344CB8AC3E}">
        <p14:creationId xmlns:p14="http://schemas.microsoft.com/office/powerpoint/2010/main" val="3135417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C98584-F2ED-43F0-93C2-0A1999429C41}" type="slidenum">
              <a:rPr lang="en-US" smtClean="0"/>
              <a:t>16</a:t>
            </a:fld>
            <a:endParaRPr lang="en-US"/>
          </a:p>
        </p:txBody>
      </p:sp>
    </p:spTree>
    <p:extLst>
      <p:ext uri="{BB962C8B-B14F-4D97-AF65-F5344CB8AC3E}">
        <p14:creationId xmlns:p14="http://schemas.microsoft.com/office/powerpoint/2010/main" val="489789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Batches in unposted</a:t>
            </a:r>
          </a:p>
        </p:txBody>
      </p:sp>
      <p:sp>
        <p:nvSpPr>
          <p:cNvPr id="4" name="Slide Number Placeholder 3"/>
          <p:cNvSpPr>
            <a:spLocks noGrp="1"/>
          </p:cNvSpPr>
          <p:nvPr>
            <p:ph type="sldNum" sz="quarter" idx="5"/>
          </p:nvPr>
        </p:nvSpPr>
        <p:spPr/>
        <p:txBody>
          <a:bodyPr/>
          <a:lstStyle/>
          <a:p>
            <a:fld id="{0FC98584-F2ED-43F0-93C2-0A1999429C41}" type="slidenum">
              <a:rPr lang="en-US" smtClean="0"/>
              <a:t>17</a:t>
            </a:fld>
            <a:endParaRPr lang="en-US"/>
          </a:p>
        </p:txBody>
      </p:sp>
    </p:spTree>
    <p:extLst>
      <p:ext uri="{BB962C8B-B14F-4D97-AF65-F5344CB8AC3E}">
        <p14:creationId xmlns:p14="http://schemas.microsoft.com/office/powerpoint/2010/main" val="3703542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C98584-F2ED-43F0-93C2-0A1999429C41}" type="slidenum">
              <a:rPr lang="en-US" smtClean="0"/>
              <a:t>19</a:t>
            </a:fld>
            <a:endParaRPr lang="en-US"/>
          </a:p>
        </p:txBody>
      </p:sp>
    </p:spTree>
    <p:extLst>
      <p:ext uri="{BB962C8B-B14F-4D97-AF65-F5344CB8AC3E}">
        <p14:creationId xmlns:p14="http://schemas.microsoft.com/office/powerpoint/2010/main" val="196410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Batches in unposted</a:t>
            </a:r>
          </a:p>
        </p:txBody>
      </p:sp>
      <p:sp>
        <p:nvSpPr>
          <p:cNvPr id="4" name="Slide Number Placeholder 3"/>
          <p:cNvSpPr>
            <a:spLocks noGrp="1"/>
          </p:cNvSpPr>
          <p:nvPr>
            <p:ph type="sldNum" sz="quarter" idx="5"/>
          </p:nvPr>
        </p:nvSpPr>
        <p:spPr/>
        <p:txBody>
          <a:bodyPr/>
          <a:lstStyle/>
          <a:p>
            <a:fld id="{0FC98584-F2ED-43F0-93C2-0A1999429C41}" type="slidenum">
              <a:rPr lang="en-US" smtClean="0"/>
              <a:t>20</a:t>
            </a:fld>
            <a:endParaRPr lang="en-US"/>
          </a:p>
        </p:txBody>
      </p:sp>
    </p:spTree>
    <p:extLst>
      <p:ext uri="{BB962C8B-B14F-4D97-AF65-F5344CB8AC3E}">
        <p14:creationId xmlns:p14="http://schemas.microsoft.com/office/powerpoint/2010/main" val="1344020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User Guides to  help learn the process of how to do these two procedures.</a:t>
            </a:r>
          </a:p>
          <a:p>
            <a:r>
              <a:rPr lang="en-US" dirty="0"/>
              <a:t>Link.Nebraska.gov &gt; Resources &gt; LINK User Guides</a:t>
            </a:r>
          </a:p>
          <a:p>
            <a:endParaRPr lang="en-US" dirty="0"/>
          </a:p>
          <a:p>
            <a:r>
              <a:rPr lang="en-US" dirty="0"/>
              <a:t>Then scroll down to the System User Guides, and click on  link for Payroll &amp; Financial Center</a:t>
            </a:r>
          </a:p>
          <a:p>
            <a:r>
              <a:rPr lang="en-US" dirty="0"/>
              <a:t>Then scroll down to  EnterpriseOne (Payroll and Financial Center) Training Guides, </a:t>
            </a:r>
          </a:p>
          <a:p>
            <a:r>
              <a:rPr lang="en-US" dirty="0"/>
              <a:t>click the Plus sign to open  up the list of subject areas.</a:t>
            </a:r>
          </a:p>
          <a:p>
            <a:r>
              <a:rPr lang="en-US" dirty="0"/>
              <a:t>Click the Plus sign for PROCUREMENT</a:t>
            </a:r>
          </a:p>
          <a:p>
            <a:r>
              <a:rPr lang="en-US" dirty="0"/>
              <a:t>Scroll down to Lesson 8:  Receipt Processing</a:t>
            </a:r>
          </a:p>
          <a:p>
            <a:r>
              <a:rPr lang="en-US" dirty="0"/>
              <a:t>This is where the two guides for receipting O batches is located.</a:t>
            </a:r>
          </a:p>
        </p:txBody>
      </p:sp>
      <p:sp>
        <p:nvSpPr>
          <p:cNvPr id="4" name="Slide Number Placeholder 3"/>
          <p:cNvSpPr>
            <a:spLocks noGrp="1"/>
          </p:cNvSpPr>
          <p:nvPr>
            <p:ph type="sldNum" sz="quarter" idx="5"/>
          </p:nvPr>
        </p:nvSpPr>
        <p:spPr/>
        <p:txBody>
          <a:bodyPr/>
          <a:lstStyle/>
          <a:p>
            <a:fld id="{0FC98584-F2ED-43F0-93C2-0A1999429C41}" type="slidenum">
              <a:rPr lang="en-US" smtClean="0"/>
              <a:t>22</a:t>
            </a:fld>
            <a:endParaRPr lang="en-US"/>
          </a:p>
        </p:txBody>
      </p:sp>
    </p:spTree>
    <p:extLst>
      <p:ext uri="{BB962C8B-B14F-4D97-AF65-F5344CB8AC3E}">
        <p14:creationId xmlns:p14="http://schemas.microsoft.com/office/powerpoint/2010/main" val="3760690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C6368B8-D5AB-4C6E-909E-5173B96A4473}" type="datetimeFigureOut">
              <a:rPr lang="en-US" smtClean="0"/>
              <a:t>3/4/2024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4C97892-C8DF-474A-9386-D42D87D3B97E}"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9674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6368B8-D5AB-4C6E-909E-5173B96A4473}"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97892-C8DF-474A-9386-D42D87D3B97E}" type="slidenum">
              <a:rPr lang="en-US" smtClean="0"/>
              <a:t>‹#›</a:t>
            </a:fld>
            <a:endParaRPr lang="en-US"/>
          </a:p>
        </p:txBody>
      </p:sp>
    </p:spTree>
    <p:extLst>
      <p:ext uri="{BB962C8B-B14F-4D97-AF65-F5344CB8AC3E}">
        <p14:creationId xmlns:p14="http://schemas.microsoft.com/office/powerpoint/2010/main" val="895289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6368B8-D5AB-4C6E-909E-5173B96A4473}"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2971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6368B8-D5AB-4C6E-909E-5173B96A4473}"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7432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6368B8-D5AB-4C6E-909E-5173B96A4473}"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spTree>
    <p:extLst>
      <p:ext uri="{BB962C8B-B14F-4D97-AF65-F5344CB8AC3E}">
        <p14:creationId xmlns:p14="http://schemas.microsoft.com/office/powerpoint/2010/main" val="1006556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6368B8-D5AB-4C6E-909E-5173B96A4473}"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1160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6368B8-D5AB-4C6E-909E-5173B96A4473}"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6881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6368B8-D5AB-4C6E-909E-5173B96A4473}"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2282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6368B8-D5AB-4C6E-909E-5173B96A4473}"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4725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6368B8-D5AB-4C6E-909E-5173B96A4473}"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spTree>
    <p:extLst>
      <p:ext uri="{BB962C8B-B14F-4D97-AF65-F5344CB8AC3E}">
        <p14:creationId xmlns:p14="http://schemas.microsoft.com/office/powerpoint/2010/main" val="3704596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6368B8-D5AB-4C6E-909E-5173B96A4473}"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7521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6368B8-D5AB-4C6E-909E-5173B96A4473}"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97892-C8DF-474A-9386-D42D87D3B97E}" type="slidenum">
              <a:rPr lang="en-US" smtClean="0"/>
              <a:t>‹#›</a:t>
            </a:fld>
            <a:endParaRPr lang="en-US"/>
          </a:p>
        </p:txBody>
      </p:sp>
    </p:spTree>
    <p:extLst>
      <p:ext uri="{BB962C8B-B14F-4D97-AF65-F5344CB8AC3E}">
        <p14:creationId xmlns:p14="http://schemas.microsoft.com/office/powerpoint/2010/main" val="416458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6368B8-D5AB-4C6E-909E-5173B96A4473}" type="datetimeFigureOut">
              <a:rPr lang="en-US" smtClean="0"/>
              <a:t>3/4/2024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C97892-C8DF-474A-9386-D42D87D3B97E}"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7900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6368B8-D5AB-4C6E-909E-5173B96A4473}" type="datetimeFigureOut">
              <a:rPr lang="en-US" smtClean="0"/>
              <a:t>3/4/2024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C97892-C8DF-474A-9386-D42D87D3B97E}"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2009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6368B8-D5AB-4C6E-909E-5173B96A4473}" type="datetimeFigureOut">
              <a:rPr lang="en-US" smtClean="0"/>
              <a:t>3/4/2024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C97892-C8DF-474A-9386-D42D87D3B97E}" type="slidenum">
              <a:rPr lang="en-US" smtClean="0"/>
              <a:t>‹#›</a:t>
            </a:fld>
            <a:endParaRPr lang="en-US"/>
          </a:p>
        </p:txBody>
      </p:sp>
    </p:spTree>
    <p:extLst>
      <p:ext uri="{BB962C8B-B14F-4D97-AF65-F5344CB8AC3E}">
        <p14:creationId xmlns:p14="http://schemas.microsoft.com/office/powerpoint/2010/main" val="3431882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6368B8-D5AB-4C6E-909E-5173B96A4473}"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97892-C8DF-474A-9386-D42D87D3B97E}"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0503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6368B8-D5AB-4C6E-909E-5173B96A4473}"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97892-C8DF-474A-9386-D42D87D3B97E}" type="slidenum">
              <a:rPr lang="en-US" smtClean="0"/>
              <a:t>‹#›</a:t>
            </a:fld>
            <a:endParaRPr lang="en-US"/>
          </a:p>
        </p:txBody>
      </p:sp>
    </p:spTree>
    <p:extLst>
      <p:ext uri="{BB962C8B-B14F-4D97-AF65-F5344CB8AC3E}">
        <p14:creationId xmlns:p14="http://schemas.microsoft.com/office/powerpoint/2010/main" val="531049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C6368B8-D5AB-4C6E-909E-5173B96A4473}" type="datetimeFigureOut">
              <a:rPr lang="en-US" smtClean="0"/>
              <a:t>3/4/2024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4C97892-C8DF-474A-9386-D42D87D3B97E}" type="slidenum">
              <a:rPr lang="en-US" smtClean="0"/>
              <a:t>‹#›</a:t>
            </a:fld>
            <a:endParaRPr lang="en-US"/>
          </a:p>
        </p:txBody>
      </p:sp>
    </p:spTree>
    <p:extLst>
      <p:ext uri="{BB962C8B-B14F-4D97-AF65-F5344CB8AC3E}">
        <p14:creationId xmlns:p14="http://schemas.microsoft.com/office/powerpoint/2010/main" val="65976502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das.nebraska.gov/accounting/pay-fin.html" TargetMode="Externa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das.nebraska.gov/nis/training_manuals-9.1/Procurement/Lesson%208/Reversing%20Receipts/Publishing%20Content/Training%20Guide/Procurement_TRAIN.docx" TargetMode="External"/><Relationship Id="rId5" Type="http://schemas.openxmlformats.org/officeDocument/2006/relationships/hyperlink" Target="https://das.nebraska.gov/nis/training_manuals-9.1/Procurement/Lesson%208/Entering%20Receipts%20by%20PO/Publishing%20Content/Training%20Guide/Receipt%20Processing_TRAIN.docx" TargetMode="External"/><Relationship Id="rId4" Type="http://schemas.openxmlformats.org/officeDocument/2006/relationships/hyperlink" Target="https://link.nebraska.gov/"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as.nebraska.gov/nis/training_manuals-9.1/Accounts%20Payable/Lesson%204%20Accounts%20Payable%20Reports/Accouts%20Payable%20Reports/GL%20Post%20Budget%20Failure%20Report/COM_WI_810_BU_Budget_Failure_manual.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link.nebraska.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das.nebraska.gov/nis/training_manuals-9.1/Accounts%20Payable/Lesson%204%20Accounts%20Payable%20Reports/Accouts%20Payable%20Reports/Received%20Not%20Vouchered%20Report/Publishing%20Content/Training%20Guide/Accounts%20Payable_TRAIN.docx" TargetMode="External"/><Relationship Id="rId4" Type="http://schemas.openxmlformats.org/officeDocument/2006/relationships/hyperlink" Target="https://das.nebraska.gov/personnel/user-guides.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as.stateaccounting@nebraska.gov?subject=Reversing%20PO"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as.nebraska.gov/personnel/user-guides.html" TargetMode="External"/><Relationship Id="rId2" Type="http://schemas.openxmlformats.org/officeDocument/2006/relationships/hyperlink" Target="https://link.nebraska.gov/" TargetMode="External"/><Relationship Id="rId1" Type="http://schemas.openxmlformats.org/officeDocument/2006/relationships/slideLayout" Target="../slideLayouts/slideLayout2.xml"/><Relationship Id="rId5" Type="http://schemas.openxmlformats.org/officeDocument/2006/relationships/hyperlink" Target="https://das.nebraska.gov/nis/training_manuals-9.1/Procurement/Lesson%202/Revising%20a%20Procurement%20Document/Publishing%20Content/Training%20Guide/Procurement_TRAIN.docx" TargetMode="External"/><Relationship Id="rId4" Type="http://schemas.openxmlformats.org/officeDocument/2006/relationships/hyperlink" Target="https://das.nebraska.gov/nis/training_manuals-9.1/Procurement/Lesson%208/Reversing%20Receipts/Publishing%20Content/Training%20Guide/Procurement_TRAIN.docx"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hyperlink" Target="https://das.nebraska.gov/nis/training_manuals-9.1/Fixed%20Assets/Lesson%205/Publishing%20Content/Training%20Guide/Transferring%20an%20Asset%20Intra-Agency_TRAIN.docx"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das.nebraska.gov/accounting/manual.html#28" TargetMode="External"/><Relationship Id="rId7"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hyperlink" Target="https://das.nebraska.gov/nis/training_manuals-9.1/Fixed%20Assets/Lesson%202/Post%20Costs%20to%20a%20Fixed%20Asset/Publishing%20Content/Training%20Guide/Fixed%20Assets_TRAIN.docx" TargetMode="External"/><Relationship Id="rId5" Type="http://schemas.openxmlformats.org/officeDocument/2006/relationships/hyperlink" Target="https://das.nebraska.gov/nis/training_manuals-9.1/Fixed%20Assets/Lesson%201/Entering%20an%20Asset%20Master/Publishing%20Content/Training%20Guide/Fixed%20Assets_TRAIN.docx" TargetMode="External"/><Relationship Id="rId4" Type="http://schemas.openxmlformats.org/officeDocument/2006/relationships/hyperlink" Target="https://das.nebraska.gov/materiel/docs/pdf/Fixed%20Asset%20Memo%20FY21-22%20Final.pdf"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8" Type="http://schemas.openxmlformats.org/officeDocument/2006/relationships/hyperlink" Target="mailto:Patrick.Trinh@nebraska.gov" TargetMode="External"/><Relationship Id="rId3" Type="http://schemas.openxmlformats.org/officeDocument/2006/relationships/hyperlink" Target="mailto:AS.StateAccounting@nebraska.gov" TargetMode="External"/><Relationship Id="rId7" Type="http://schemas.openxmlformats.org/officeDocument/2006/relationships/hyperlink" Target="mailto:Chad.Pinger@nebraska.gov"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mailto:Kevin.Le@nebraska.gov" TargetMode="External"/><Relationship Id="rId11" Type="http://schemas.openxmlformats.org/officeDocument/2006/relationships/image" Target="../media/image44.png"/><Relationship Id="rId5" Type="http://schemas.openxmlformats.org/officeDocument/2006/relationships/hyperlink" Target="mailto:Krista.Davis@nebrasla.gov" TargetMode="External"/><Relationship Id="rId10" Type="http://schemas.openxmlformats.org/officeDocument/2006/relationships/hyperlink" Target="mailto:Shabnam.Sultani@nebraska.gov" TargetMode="External"/><Relationship Id="rId4" Type="http://schemas.openxmlformats.org/officeDocument/2006/relationships/hyperlink" Target="mailto:Philip.Olsen@nebraska.gov" TargetMode="External"/><Relationship Id="rId9" Type="http://schemas.openxmlformats.org/officeDocument/2006/relationships/hyperlink" Target="mailto:Shaun.McDonald@nebraska.gov"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3863" y="2541548"/>
            <a:ext cx="8144875" cy="1083967"/>
          </a:xfrm>
        </p:spPr>
        <p:txBody>
          <a:bodyPr>
            <a:normAutofit fontScale="90000"/>
          </a:bodyPr>
          <a:lstStyle/>
          <a:p>
            <a:pPr algn="ct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sz="4100" i="1" dirty="0">
                <a:solidFill>
                  <a:srgbClr val="1A3384"/>
                </a:solidFill>
                <a:effectLst>
                  <a:outerShdw blurRad="38100" dist="38100" dir="2700000" algn="tl">
                    <a:srgbClr val="000000">
                      <a:alpha val="43137"/>
                    </a:srgbClr>
                  </a:outerShdw>
                </a:effectLst>
              </a:rPr>
              <a:t>State Accounting</a:t>
            </a:r>
            <a:br>
              <a:rPr lang="en-US" sz="4100" i="1" dirty="0">
                <a:solidFill>
                  <a:srgbClr val="1A3384"/>
                </a:solidFill>
                <a:effectLst>
                  <a:outerShdw blurRad="38100" dist="38100" dir="2700000" algn="tl">
                    <a:srgbClr val="000000">
                      <a:alpha val="43137"/>
                    </a:srgbClr>
                  </a:outerShdw>
                </a:effectLst>
              </a:rPr>
            </a:br>
            <a:r>
              <a:rPr lang="en-US" sz="4100" i="1" dirty="0">
                <a:solidFill>
                  <a:srgbClr val="1A3384"/>
                </a:solidFill>
                <a:effectLst>
                  <a:outerShdw blurRad="38100" dist="38100" dir="2700000" algn="tl">
                    <a:srgbClr val="000000">
                      <a:alpha val="43137"/>
                    </a:srgbClr>
                  </a:outerShdw>
                </a:effectLst>
              </a:rPr>
              <a:t>Business User Group (BUG) </a:t>
            </a:r>
          </a:p>
        </p:txBody>
      </p:sp>
      <p:sp>
        <p:nvSpPr>
          <p:cNvPr id="3" name="Subtitle 2"/>
          <p:cNvSpPr>
            <a:spLocks noGrp="1"/>
          </p:cNvSpPr>
          <p:nvPr>
            <p:ph type="body" idx="1"/>
          </p:nvPr>
        </p:nvSpPr>
        <p:spPr>
          <a:xfrm>
            <a:off x="2023863" y="4188008"/>
            <a:ext cx="8144875" cy="1580147"/>
          </a:xfrm>
        </p:spPr>
        <p:txBody>
          <a:bodyPr>
            <a:normAutofit fontScale="70000" lnSpcReduction="20000"/>
          </a:bodyPr>
          <a:lstStyle/>
          <a:p>
            <a:pPr algn="ctr"/>
            <a:r>
              <a:rPr lang="en-US" sz="3600" dirty="0">
                <a:solidFill>
                  <a:schemeClr val="accent4">
                    <a:lumMod val="50000"/>
                  </a:schemeClr>
                </a:solidFill>
              </a:rPr>
              <a:t>Wednesday, March 6</a:t>
            </a:r>
            <a:r>
              <a:rPr lang="en-US" sz="3600">
                <a:solidFill>
                  <a:schemeClr val="accent4">
                    <a:lumMod val="50000"/>
                  </a:schemeClr>
                </a:solidFill>
              </a:rPr>
              <a:t>, 2024</a:t>
            </a:r>
            <a:endParaRPr lang="en-US" sz="3600" dirty="0">
              <a:solidFill>
                <a:schemeClr val="accent4">
                  <a:lumMod val="50000"/>
                </a:schemeClr>
              </a:solidFill>
            </a:endParaRPr>
          </a:p>
          <a:p>
            <a:pPr algn="ctr"/>
            <a:r>
              <a:rPr lang="en-US" sz="3600" dirty="0">
                <a:solidFill>
                  <a:schemeClr val="accent4">
                    <a:lumMod val="50000"/>
                  </a:schemeClr>
                </a:solidFill>
              </a:rPr>
              <a:t>9:00 AM – 11:30 AM</a:t>
            </a:r>
          </a:p>
          <a:p>
            <a:pPr algn="ctr"/>
            <a:r>
              <a:rPr lang="en-US" sz="3600" dirty="0">
                <a:solidFill>
                  <a:schemeClr val="accent4">
                    <a:lumMod val="50000"/>
                  </a:schemeClr>
                </a:solidFill>
              </a:rPr>
              <a:t>1526 K Street basement, Training Room/Development Center</a:t>
            </a:r>
          </a:p>
          <a:p>
            <a:endParaRPr lang="en-US" dirty="0"/>
          </a:p>
        </p:txBody>
      </p:sp>
      <p:grpSp>
        <p:nvGrpSpPr>
          <p:cNvPr id="5" name="Group 4">
            <a:extLst>
              <a:ext uri="{FF2B5EF4-FFF2-40B4-BE49-F238E27FC236}">
                <a16:creationId xmlns:a16="http://schemas.microsoft.com/office/drawing/2014/main" id="{C059C4F0-3136-42AF-BA8B-5DA421D18C0E}"/>
              </a:ext>
            </a:extLst>
          </p:cNvPr>
          <p:cNvGrpSpPr/>
          <p:nvPr/>
        </p:nvGrpSpPr>
        <p:grpSpPr>
          <a:xfrm>
            <a:off x="4509855" y="932157"/>
            <a:ext cx="3302493" cy="1438182"/>
            <a:chOff x="0" y="253954"/>
            <a:chExt cx="2421509" cy="960075"/>
          </a:xfrm>
        </p:grpSpPr>
        <p:sp>
          <p:nvSpPr>
            <p:cNvPr id="6" name="Shape 2954">
              <a:extLst>
                <a:ext uri="{FF2B5EF4-FFF2-40B4-BE49-F238E27FC236}">
                  <a16:creationId xmlns:a16="http://schemas.microsoft.com/office/drawing/2014/main" id="{5E2ECC37-D68B-4363-9AAC-BCD86BDE17F2}"/>
                </a:ext>
              </a:extLst>
            </p:cNvPr>
            <p:cNvSpPr/>
            <p:nvPr/>
          </p:nvSpPr>
          <p:spPr>
            <a:xfrm>
              <a:off x="44012" y="1134228"/>
              <a:ext cx="35750" cy="78461"/>
            </a:xfrm>
            <a:custGeom>
              <a:avLst/>
              <a:gdLst/>
              <a:ahLst/>
              <a:cxnLst/>
              <a:rect l="0" t="0" r="0" b="0"/>
              <a:pathLst>
                <a:path w="35750" h="78461">
                  <a:moveTo>
                    <a:pt x="0" y="0"/>
                  </a:moveTo>
                  <a:lnTo>
                    <a:pt x="30594" y="0"/>
                  </a:lnTo>
                  <a:lnTo>
                    <a:pt x="35750" y="911"/>
                  </a:lnTo>
                  <a:lnTo>
                    <a:pt x="35750" y="17575"/>
                  </a:lnTo>
                  <a:lnTo>
                    <a:pt x="30594" y="15583"/>
                  </a:lnTo>
                  <a:lnTo>
                    <a:pt x="17259" y="15583"/>
                  </a:lnTo>
                  <a:lnTo>
                    <a:pt x="17259" y="62878"/>
                  </a:lnTo>
                  <a:lnTo>
                    <a:pt x="30594" y="62878"/>
                  </a:lnTo>
                  <a:lnTo>
                    <a:pt x="35750" y="60920"/>
                  </a:lnTo>
                  <a:lnTo>
                    <a:pt x="35750" y="77538"/>
                  </a:lnTo>
                  <a:lnTo>
                    <a:pt x="30594" y="78461"/>
                  </a:lnTo>
                  <a:lnTo>
                    <a:pt x="0" y="78461"/>
                  </a:lnTo>
                  <a:lnTo>
                    <a:pt x="0" y="0"/>
                  </a:lnTo>
                  <a:close/>
                </a:path>
              </a:pathLst>
            </a:custGeom>
            <a:solidFill>
              <a:srgbClr val="005368"/>
            </a:solidFill>
            <a:ln w="0" cap="flat">
              <a:noFill/>
              <a:miter lim="127000"/>
            </a:ln>
            <a:effectLst/>
          </p:spPr>
          <p:txBody>
            <a:bodyPr anchor="ctr"/>
            <a:lstStyle/>
            <a:p>
              <a:pPr algn="ctr"/>
              <a:endParaRPr lang="en-US"/>
            </a:p>
          </p:txBody>
        </p:sp>
        <p:sp>
          <p:nvSpPr>
            <p:cNvPr id="7" name="Shape 2955">
              <a:extLst>
                <a:ext uri="{FF2B5EF4-FFF2-40B4-BE49-F238E27FC236}">
                  <a16:creationId xmlns:a16="http://schemas.microsoft.com/office/drawing/2014/main" id="{5E191758-5FE3-47FA-B513-1787410B83A0}"/>
                </a:ext>
              </a:extLst>
            </p:cNvPr>
            <p:cNvSpPr/>
            <p:nvPr/>
          </p:nvSpPr>
          <p:spPr>
            <a:xfrm>
              <a:off x="79762" y="1135139"/>
              <a:ext cx="36538" cy="76627"/>
            </a:xfrm>
            <a:custGeom>
              <a:avLst/>
              <a:gdLst/>
              <a:ahLst/>
              <a:cxnLst/>
              <a:rect l="0" t="0" r="0" b="0"/>
              <a:pathLst>
                <a:path w="36538" h="76627">
                  <a:moveTo>
                    <a:pt x="0" y="0"/>
                  </a:moveTo>
                  <a:lnTo>
                    <a:pt x="11758" y="2079"/>
                  </a:lnTo>
                  <a:cubicBezTo>
                    <a:pt x="26951" y="7875"/>
                    <a:pt x="36538" y="21536"/>
                    <a:pt x="36538" y="38090"/>
                  </a:cubicBezTo>
                  <a:lnTo>
                    <a:pt x="36538" y="38331"/>
                  </a:lnTo>
                  <a:cubicBezTo>
                    <a:pt x="36538" y="54876"/>
                    <a:pt x="26951" y="68664"/>
                    <a:pt x="11758" y="74524"/>
                  </a:cubicBezTo>
                  <a:lnTo>
                    <a:pt x="0" y="76627"/>
                  </a:lnTo>
                  <a:lnTo>
                    <a:pt x="0" y="60009"/>
                  </a:lnTo>
                  <a:lnTo>
                    <a:pt x="11963" y="55467"/>
                  </a:lnTo>
                  <a:cubicBezTo>
                    <a:pt x="16110" y="51349"/>
                    <a:pt x="18491" y="45494"/>
                    <a:pt x="18491" y="38547"/>
                  </a:cubicBezTo>
                  <a:lnTo>
                    <a:pt x="18491" y="38331"/>
                  </a:lnTo>
                  <a:cubicBezTo>
                    <a:pt x="18491" y="31378"/>
                    <a:pt x="16110" y="25463"/>
                    <a:pt x="11963" y="21286"/>
                  </a:cubicBezTo>
                  <a:lnTo>
                    <a:pt x="0" y="16664"/>
                  </a:lnTo>
                  <a:lnTo>
                    <a:pt x="0" y="0"/>
                  </a:lnTo>
                  <a:close/>
                </a:path>
              </a:pathLst>
            </a:custGeom>
            <a:solidFill>
              <a:srgbClr val="005368"/>
            </a:solidFill>
            <a:ln w="0" cap="flat">
              <a:noFill/>
              <a:miter lim="127000"/>
            </a:ln>
            <a:effectLst/>
          </p:spPr>
          <p:txBody>
            <a:bodyPr anchor="ctr"/>
            <a:lstStyle/>
            <a:p>
              <a:pPr algn="ctr"/>
              <a:endParaRPr lang="en-US"/>
            </a:p>
          </p:txBody>
        </p:sp>
        <p:sp>
          <p:nvSpPr>
            <p:cNvPr id="8" name="Shape 2956">
              <a:extLst>
                <a:ext uri="{FF2B5EF4-FFF2-40B4-BE49-F238E27FC236}">
                  <a16:creationId xmlns:a16="http://schemas.microsoft.com/office/drawing/2014/main" id="{23C636A5-3D12-4584-8872-6FFD1FAAB72F}"/>
                </a:ext>
              </a:extLst>
            </p:cNvPr>
            <p:cNvSpPr/>
            <p:nvPr/>
          </p:nvSpPr>
          <p:spPr>
            <a:xfrm>
              <a:off x="134172" y="1134234"/>
              <a:ext cx="59728" cy="78448"/>
            </a:xfrm>
            <a:custGeom>
              <a:avLst/>
              <a:gdLst/>
              <a:ahLst/>
              <a:cxnLst/>
              <a:rect l="0" t="0" r="0" b="0"/>
              <a:pathLst>
                <a:path w="59728" h="78448">
                  <a:moveTo>
                    <a:pt x="0" y="0"/>
                  </a:moveTo>
                  <a:lnTo>
                    <a:pt x="59169" y="0"/>
                  </a:lnTo>
                  <a:lnTo>
                    <a:pt x="59169" y="15354"/>
                  </a:lnTo>
                  <a:lnTo>
                    <a:pt x="17145" y="15354"/>
                  </a:lnTo>
                  <a:lnTo>
                    <a:pt x="17145" y="31267"/>
                  </a:lnTo>
                  <a:lnTo>
                    <a:pt x="54127" y="31267"/>
                  </a:lnTo>
                  <a:lnTo>
                    <a:pt x="54127" y="46622"/>
                  </a:lnTo>
                  <a:lnTo>
                    <a:pt x="17145" y="46622"/>
                  </a:lnTo>
                  <a:lnTo>
                    <a:pt x="17145" y="63094"/>
                  </a:lnTo>
                  <a:lnTo>
                    <a:pt x="59728" y="63094"/>
                  </a:lnTo>
                  <a:lnTo>
                    <a:pt x="59728" y="78448"/>
                  </a:lnTo>
                  <a:lnTo>
                    <a:pt x="0" y="78448"/>
                  </a:lnTo>
                  <a:lnTo>
                    <a:pt x="0" y="0"/>
                  </a:lnTo>
                  <a:close/>
                </a:path>
              </a:pathLst>
            </a:custGeom>
            <a:solidFill>
              <a:srgbClr val="005368"/>
            </a:solidFill>
            <a:ln w="0" cap="flat">
              <a:noFill/>
              <a:miter lim="127000"/>
            </a:ln>
            <a:effectLst/>
          </p:spPr>
          <p:txBody>
            <a:bodyPr anchor="ctr"/>
            <a:lstStyle/>
            <a:p>
              <a:pPr algn="ctr"/>
              <a:endParaRPr lang="en-US"/>
            </a:p>
          </p:txBody>
        </p:sp>
        <p:sp>
          <p:nvSpPr>
            <p:cNvPr id="9" name="Shape 2957">
              <a:extLst>
                <a:ext uri="{FF2B5EF4-FFF2-40B4-BE49-F238E27FC236}">
                  <a16:creationId xmlns:a16="http://schemas.microsoft.com/office/drawing/2014/main" id="{004E9E74-C740-4C88-B223-1D83AA617A1E}"/>
                </a:ext>
              </a:extLst>
            </p:cNvPr>
            <p:cNvSpPr/>
            <p:nvPr/>
          </p:nvSpPr>
          <p:spPr>
            <a:xfrm>
              <a:off x="211797" y="1134229"/>
              <a:ext cx="30924" cy="78461"/>
            </a:xfrm>
            <a:custGeom>
              <a:avLst/>
              <a:gdLst/>
              <a:ahLst/>
              <a:cxnLst/>
              <a:rect l="0" t="0" r="0" b="0"/>
              <a:pathLst>
                <a:path w="30924" h="78461">
                  <a:moveTo>
                    <a:pt x="0" y="0"/>
                  </a:moveTo>
                  <a:lnTo>
                    <a:pt x="30924" y="0"/>
                  </a:lnTo>
                  <a:lnTo>
                    <a:pt x="30924" y="15681"/>
                  </a:lnTo>
                  <a:lnTo>
                    <a:pt x="30594" y="15583"/>
                  </a:lnTo>
                  <a:lnTo>
                    <a:pt x="17247" y="15583"/>
                  </a:lnTo>
                  <a:lnTo>
                    <a:pt x="17247" y="39573"/>
                  </a:lnTo>
                  <a:lnTo>
                    <a:pt x="30924" y="39573"/>
                  </a:lnTo>
                  <a:lnTo>
                    <a:pt x="30924" y="54741"/>
                  </a:lnTo>
                  <a:lnTo>
                    <a:pt x="30366" y="54915"/>
                  </a:lnTo>
                  <a:lnTo>
                    <a:pt x="17247" y="54915"/>
                  </a:lnTo>
                  <a:lnTo>
                    <a:pt x="17247" y="78461"/>
                  </a:lnTo>
                  <a:lnTo>
                    <a:pt x="0" y="78461"/>
                  </a:lnTo>
                  <a:lnTo>
                    <a:pt x="0" y="0"/>
                  </a:lnTo>
                  <a:close/>
                </a:path>
              </a:pathLst>
            </a:custGeom>
            <a:solidFill>
              <a:srgbClr val="005368"/>
            </a:solidFill>
            <a:ln w="0" cap="flat">
              <a:noFill/>
              <a:miter lim="127000"/>
            </a:ln>
            <a:effectLst/>
          </p:spPr>
          <p:txBody>
            <a:bodyPr anchor="ctr"/>
            <a:lstStyle/>
            <a:p>
              <a:pPr algn="ctr"/>
              <a:endParaRPr lang="en-US"/>
            </a:p>
          </p:txBody>
        </p:sp>
        <p:sp>
          <p:nvSpPr>
            <p:cNvPr id="10" name="Shape 2958">
              <a:extLst>
                <a:ext uri="{FF2B5EF4-FFF2-40B4-BE49-F238E27FC236}">
                  <a16:creationId xmlns:a16="http://schemas.microsoft.com/office/drawing/2014/main" id="{3122B13E-5146-4E8B-8392-1CC50FB26EFB}"/>
                </a:ext>
              </a:extLst>
            </p:cNvPr>
            <p:cNvSpPr/>
            <p:nvPr/>
          </p:nvSpPr>
          <p:spPr>
            <a:xfrm>
              <a:off x="242721" y="1134229"/>
              <a:ext cx="31153" cy="54741"/>
            </a:xfrm>
            <a:custGeom>
              <a:avLst/>
              <a:gdLst/>
              <a:ahLst/>
              <a:cxnLst/>
              <a:rect l="0" t="0" r="0" b="0"/>
              <a:pathLst>
                <a:path w="31153" h="54741">
                  <a:moveTo>
                    <a:pt x="0" y="0"/>
                  </a:moveTo>
                  <a:lnTo>
                    <a:pt x="1118" y="0"/>
                  </a:lnTo>
                  <a:cubicBezTo>
                    <a:pt x="19837" y="0"/>
                    <a:pt x="31153" y="11100"/>
                    <a:pt x="31153" y="27140"/>
                  </a:cubicBezTo>
                  <a:lnTo>
                    <a:pt x="31153" y="27343"/>
                  </a:lnTo>
                  <a:cubicBezTo>
                    <a:pt x="31153" y="36424"/>
                    <a:pt x="27623" y="43317"/>
                    <a:pt x="21893" y="47939"/>
                  </a:cubicBezTo>
                  <a:lnTo>
                    <a:pt x="0" y="54741"/>
                  </a:lnTo>
                  <a:lnTo>
                    <a:pt x="0" y="39573"/>
                  </a:lnTo>
                  <a:cubicBezTo>
                    <a:pt x="8623" y="39573"/>
                    <a:pt x="13678" y="34417"/>
                    <a:pt x="13678" y="27686"/>
                  </a:cubicBezTo>
                  <a:lnTo>
                    <a:pt x="13678" y="27470"/>
                  </a:lnTo>
                  <a:cubicBezTo>
                    <a:pt x="13678" y="23603"/>
                    <a:pt x="12332" y="20631"/>
                    <a:pt x="9908" y="18626"/>
                  </a:cubicBezTo>
                  <a:lnTo>
                    <a:pt x="0" y="15681"/>
                  </a:lnTo>
                  <a:lnTo>
                    <a:pt x="0" y="0"/>
                  </a:lnTo>
                  <a:close/>
                </a:path>
              </a:pathLst>
            </a:custGeom>
            <a:solidFill>
              <a:srgbClr val="005368"/>
            </a:solidFill>
            <a:ln w="0" cap="flat">
              <a:noFill/>
              <a:miter lim="127000"/>
            </a:ln>
            <a:effectLst/>
          </p:spPr>
          <p:txBody>
            <a:bodyPr anchor="ctr"/>
            <a:lstStyle/>
            <a:p>
              <a:pPr algn="ctr"/>
              <a:endParaRPr lang="en-US"/>
            </a:p>
          </p:txBody>
        </p:sp>
        <p:sp>
          <p:nvSpPr>
            <p:cNvPr id="11" name="Shape 2959">
              <a:extLst>
                <a:ext uri="{FF2B5EF4-FFF2-40B4-BE49-F238E27FC236}">
                  <a16:creationId xmlns:a16="http://schemas.microsoft.com/office/drawing/2014/main" id="{CA3D2F88-37C6-45BC-B7CC-645F228CFE2E}"/>
                </a:ext>
              </a:extLst>
            </p:cNvPr>
            <p:cNvSpPr/>
            <p:nvPr/>
          </p:nvSpPr>
          <p:spPr>
            <a:xfrm>
              <a:off x="283586" y="1134234"/>
              <a:ext cx="64986" cy="78448"/>
            </a:xfrm>
            <a:custGeom>
              <a:avLst/>
              <a:gdLst/>
              <a:ahLst/>
              <a:cxnLst/>
              <a:rect l="0" t="0" r="0" b="0"/>
              <a:pathLst>
                <a:path w="64986" h="78448">
                  <a:moveTo>
                    <a:pt x="0" y="0"/>
                  </a:moveTo>
                  <a:lnTo>
                    <a:pt x="64986" y="0"/>
                  </a:lnTo>
                  <a:lnTo>
                    <a:pt x="64986" y="15913"/>
                  </a:lnTo>
                  <a:lnTo>
                    <a:pt x="41123" y="15913"/>
                  </a:lnTo>
                  <a:lnTo>
                    <a:pt x="41123" y="78448"/>
                  </a:lnTo>
                  <a:lnTo>
                    <a:pt x="23863" y="78448"/>
                  </a:lnTo>
                  <a:lnTo>
                    <a:pt x="23863" y="15913"/>
                  </a:lnTo>
                  <a:lnTo>
                    <a:pt x="0" y="15913"/>
                  </a:lnTo>
                  <a:lnTo>
                    <a:pt x="0" y="0"/>
                  </a:lnTo>
                  <a:close/>
                </a:path>
              </a:pathLst>
            </a:custGeom>
            <a:solidFill>
              <a:srgbClr val="005368"/>
            </a:solidFill>
            <a:ln w="0" cap="flat">
              <a:noFill/>
              <a:miter lim="127000"/>
            </a:ln>
            <a:effectLst/>
          </p:spPr>
          <p:txBody>
            <a:bodyPr anchor="ctr"/>
            <a:lstStyle/>
            <a:p>
              <a:pPr algn="ctr"/>
              <a:endParaRPr lang="en-US"/>
            </a:p>
          </p:txBody>
        </p:sp>
        <p:sp>
          <p:nvSpPr>
            <p:cNvPr id="12" name="Shape 13058">
              <a:extLst>
                <a:ext uri="{FF2B5EF4-FFF2-40B4-BE49-F238E27FC236}">
                  <a16:creationId xmlns:a16="http://schemas.microsoft.com/office/drawing/2014/main" id="{91332E1F-53BD-4D1C-A6C2-6F818684E198}"/>
                </a:ext>
              </a:extLst>
            </p:cNvPr>
            <p:cNvSpPr/>
            <p:nvPr/>
          </p:nvSpPr>
          <p:spPr>
            <a:xfrm>
              <a:off x="350667" y="1194751"/>
              <a:ext cx="18161" cy="17932"/>
            </a:xfrm>
            <a:custGeom>
              <a:avLst/>
              <a:gdLst/>
              <a:ahLst/>
              <a:cxnLst/>
              <a:rect l="0" t="0" r="0" b="0"/>
              <a:pathLst>
                <a:path w="18161" h="17932">
                  <a:moveTo>
                    <a:pt x="0" y="0"/>
                  </a:moveTo>
                  <a:lnTo>
                    <a:pt x="18161" y="0"/>
                  </a:lnTo>
                  <a:lnTo>
                    <a:pt x="18161" y="17932"/>
                  </a:lnTo>
                  <a:lnTo>
                    <a:pt x="0" y="17932"/>
                  </a:lnTo>
                  <a:lnTo>
                    <a:pt x="0" y="0"/>
                  </a:lnTo>
                </a:path>
              </a:pathLst>
            </a:custGeom>
            <a:solidFill>
              <a:srgbClr val="005368"/>
            </a:solidFill>
            <a:ln w="0" cap="flat">
              <a:noFill/>
              <a:miter lim="127000"/>
            </a:ln>
            <a:effectLst/>
          </p:spPr>
          <p:txBody>
            <a:bodyPr anchor="ctr"/>
            <a:lstStyle/>
            <a:p>
              <a:pPr algn="ctr"/>
              <a:endParaRPr lang="en-US"/>
            </a:p>
          </p:txBody>
        </p:sp>
        <p:sp>
          <p:nvSpPr>
            <p:cNvPr id="13" name="Shape 2961">
              <a:extLst>
                <a:ext uri="{FF2B5EF4-FFF2-40B4-BE49-F238E27FC236}">
                  <a16:creationId xmlns:a16="http://schemas.microsoft.com/office/drawing/2014/main" id="{446472CF-E78A-445B-BA28-0A74150E97B6}"/>
                </a:ext>
              </a:extLst>
            </p:cNvPr>
            <p:cNvSpPr/>
            <p:nvPr/>
          </p:nvSpPr>
          <p:spPr>
            <a:xfrm>
              <a:off x="420441" y="1132911"/>
              <a:ext cx="41694" cy="81118"/>
            </a:xfrm>
            <a:custGeom>
              <a:avLst/>
              <a:gdLst/>
              <a:ahLst/>
              <a:cxnLst/>
              <a:rect l="0" t="0" r="0" b="0"/>
              <a:pathLst>
                <a:path w="41694" h="81118">
                  <a:moveTo>
                    <a:pt x="41694" y="0"/>
                  </a:moveTo>
                  <a:lnTo>
                    <a:pt x="41694" y="15940"/>
                  </a:lnTo>
                  <a:lnTo>
                    <a:pt x="41580" y="15891"/>
                  </a:lnTo>
                  <a:cubicBezTo>
                    <a:pt x="27686" y="15891"/>
                    <a:pt x="18047" y="26877"/>
                    <a:pt x="18047" y="40326"/>
                  </a:cubicBezTo>
                  <a:lnTo>
                    <a:pt x="18047" y="40555"/>
                  </a:lnTo>
                  <a:cubicBezTo>
                    <a:pt x="18047" y="47273"/>
                    <a:pt x="20514" y="53436"/>
                    <a:pt x="24717" y="57919"/>
                  </a:cubicBezTo>
                  <a:lnTo>
                    <a:pt x="41694" y="65157"/>
                  </a:lnTo>
                  <a:lnTo>
                    <a:pt x="41694" y="81097"/>
                  </a:lnTo>
                  <a:lnTo>
                    <a:pt x="41580" y="81118"/>
                  </a:lnTo>
                  <a:cubicBezTo>
                    <a:pt x="17374" y="81118"/>
                    <a:pt x="0" y="63072"/>
                    <a:pt x="0" y="40770"/>
                  </a:cubicBezTo>
                  <a:lnTo>
                    <a:pt x="0" y="40555"/>
                  </a:lnTo>
                  <a:cubicBezTo>
                    <a:pt x="0" y="23819"/>
                    <a:pt x="9901" y="9363"/>
                    <a:pt x="25064" y="3180"/>
                  </a:cubicBezTo>
                  <a:lnTo>
                    <a:pt x="41694" y="0"/>
                  </a:lnTo>
                  <a:close/>
                </a:path>
              </a:pathLst>
            </a:custGeom>
            <a:solidFill>
              <a:srgbClr val="005368"/>
            </a:solidFill>
            <a:ln w="0" cap="flat">
              <a:noFill/>
              <a:miter lim="127000"/>
            </a:ln>
            <a:effectLst/>
          </p:spPr>
          <p:txBody>
            <a:bodyPr anchor="ctr"/>
            <a:lstStyle/>
            <a:p>
              <a:pPr algn="ctr"/>
              <a:endParaRPr lang="en-US"/>
            </a:p>
          </p:txBody>
        </p:sp>
        <p:sp>
          <p:nvSpPr>
            <p:cNvPr id="14" name="Shape 2962">
              <a:extLst>
                <a:ext uri="{FF2B5EF4-FFF2-40B4-BE49-F238E27FC236}">
                  <a16:creationId xmlns:a16="http://schemas.microsoft.com/office/drawing/2014/main" id="{129D9662-CAE9-46EE-8974-1CE7CC128B5E}"/>
                </a:ext>
              </a:extLst>
            </p:cNvPr>
            <p:cNvSpPr/>
            <p:nvPr/>
          </p:nvSpPr>
          <p:spPr>
            <a:xfrm>
              <a:off x="462135" y="1132889"/>
              <a:ext cx="41681" cy="81118"/>
            </a:xfrm>
            <a:custGeom>
              <a:avLst/>
              <a:gdLst/>
              <a:ahLst/>
              <a:cxnLst/>
              <a:rect l="0" t="0" r="0" b="0"/>
              <a:pathLst>
                <a:path w="41681" h="81118">
                  <a:moveTo>
                    <a:pt x="114" y="0"/>
                  </a:moveTo>
                  <a:cubicBezTo>
                    <a:pt x="24321" y="0"/>
                    <a:pt x="41681" y="18047"/>
                    <a:pt x="41681" y="40348"/>
                  </a:cubicBezTo>
                  <a:lnTo>
                    <a:pt x="41681" y="40576"/>
                  </a:lnTo>
                  <a:cubicBezTo>
                    <a:pt x="41681" y="57302"/>
                    <a:pt x="31787" y="71757"/>
                    <a:pt x="16628" y="77938"/>
                  </a:cubicBezTo>
                  <a:lnTo>
                    <a:pt x="0" y="81118"/>
                  </a:lnTo>
                  <a:lnTo>
                    <a:pt x="0" y="65178"/>
                  </a:lnTo>
                  <a:lnTo>
                    <a:pt x="114" y="65227"/>
                  </a:lnTo>
                  <a:cubicBezTo>
                    <a:pt x="14008" y="65227"/>
                    <a:pt x="23647" y="54242"/>
                    <a:pt x="23647" y="40792"/>
                  </a:cubicBezTo>
                  <a:lnTo>
                    <a:pt x="23647" y="40576"/>
                  </a:lnTo>
                  <a:cubicBezTo>
                    <a:pt x="23647" y="33846"/>
                    <a:pt x="21180" y="27680"/>
                    <a:pt x="16977" y="23197"/>
                  </a:cubicBezTo>
                  <a:lnTo>
                    <a:pt x="0" y="15962"/>
                  </a:lnTo>
                  <a:lnTo>
                    <a:pt x="0" y="22"/>
                  </a:lnTo>
                  <a:lnTo>
                    <a:pt x="114" y="0"/>
                  </a:lnTo>
                  <a:close/>
                </a:path>
              </a:pathLst>
            </a:custGeom>
            <a:solidFill>
              <a:srgbClr val="005368"/>
            </a:solidFill>
            <a:ln w="0" cap="flat">
              <a:noFill/>
              <a:miter lim="127000"/>
            </a:ln>
            <a:effectLst/>
          </p:spPr>
          <p:txBody>
            <a:bodyPr anchor="ctr"/>
            <a:lstStyle/>
            <a:p>
              <a:pPr algn="ctr"/>
              <a:endParaRPr lang="en-US"/>
            </a:p>
          </p:txBody>
        </p:sp>
        <p:sp>
          <p:nvSpPr>
            <p:cNvPr id="15" name="Shape 2963">
              <a:extLst>
                <a:ext uri="{FF2B5EF4-FFF2-40B4-BE49-F238E27FC236}">
                  <a16:creationId xmlns:a16="http://schemas.microsoft.com/office/drawing/2014/main" id="{C290EB0B-E665-40B9-A852-8B36E76EF985}"/>
                </a:ext>
              </a:extLst>
            </p:cNvPr>
            <p:cNvSpPr/>
            <p:nvPr/>
          </p:nvSpPr>
          <p:spPr>
            <a:xfrm>
              <a:off x="521706" y="1134233"/>
              <a:ext cx="59728" cy="78448"/>
            </a:xfrm>
            <a:custGeom>
              <a:avLst/>
              <a:gdLst/>
              <a:ahLst/>
              <a:cxnLst/>
              <a:rect l="0" t="0" r="0" b="0"/>
              <a:pathLst>
                <a:path w="59728" h="78448">
                  <a:moveTo>
                    <a:pt x="0" y="0"/>
                  </a:moveTo>
                  <a:lnTo>
                    <a:pt x="59728" y="0"/>
                  </a:lnTo>
                  <a:lnTo>
                    <a:pt x="59728" y="15685"/>
                  </a:lnTo>
                  <a:lnTo>
                    <a:pt x="17259" y="15685"/>
                  </a:lnTo>
                  <a:lnTo>
                    <a:pt x="17259" y="32398"/>
                  </a:lnTo>
                  <a:lnTo>
                    <a:pt x="54686" y="32398"/>
                  </a:lnTo>
                  <a:lnTo>
                    <a:pt x="54686" y="48082"/>
                  </a:lnTo>
                  <a:lnTo>
                    <a:pt x="17259" y="48082"/>
                  </a:lnTo>
                  <a:lnTo>
                    <a:pt x="17259" y="78448"/>
                  </a:lnTo>
                  <a:lnTo>
                    <a:pt x="0" y="78448"/>
                  </a:lnTo>
                  <a:lnTo>
                    <a:pt x="0" y="0"/>
                  </a:lnTo>
                  <a:close/>
                </a:path>
              </a:pathLst>
            </a:custGeom>
            <a:solidFill>
              <a:srgbClr val="005368"/>
            </a:solidFill>
            <a:ln w="0" cap="flat">
              <a:noFill/>
              <a:miter lim="127000"/>
            </a:ln>
            <a:effectLst/>
          </p:spPr>
          <p:txBody>
            <a:bodyPr anchor="ctr"/>
            <a:lstStyle/>
            <a:p>
              <a:pPr algn="ctr"/>
              <a:endParaRPr lang="en-US"/>
            </a:p>
          </p:txBody>
        </p:sp>
        <p:sp>
          <p:nvSpPr>
            <p:cNvPr id="16" name="Shape 2964">
              <a:extLst>
                <a:ext uri="{FF2B5EF4-FFF2-40B4-BE49-F238E27FC236}">
                  <a16:creationId xmlns:a16="http://schemas.microsoft.com/office/drawing/2014/main" id="{7EE257E0-1A96-45CC-8A15-BC717D829E22}"/>
                </a:ext>
              </a:extLst>
            </p:cNvPr>
            <p:cNvSpPr/>
            <p:nvPr/>
          </p:nvSpPr>
          <p:spPr>
            <a:xfrm>
              <a:off x="627197" y="1133678"/>
              <a:ext cx="41358" cy="79007"/>
            </a:xfrm>
            <a:custGeom>
              <a:avLst/>
              <a:gdLst/>
              <a:ahLst/>
              <a:cxnLst/>
              <a:rect l="0" t="0" r="0" b="0"/>
              <a:pathLst>
                <a:path w="41358" h="79007">
                  <a:moveTo>
                    <a:pt x="33617" y="0"/>
                  </a:moveTo>
                  <a:lnTo>
                    <a:pt x="41358" y="0"/>
                  </a:lnTo>
                  <a:lnTo>
                    <a:pt x="41358" y="20742"/>
                  </a:lnTo>
                  <a:lnTo>
                    <a:pt x="41351" y="20726"/>
                  </a:lnTo>
                  <a:lnTo>
                    <a:pt x="30937" y="46165"/>
                  </a:lnTo>
                  <a:lnTo>
                    <a:pt x="41358" y="46165"/>
                  </a:lnTo>
                  <a:lnTo>
                    <a:pt x="41358" y="61417"/>
                  </a:lnTo>
                  <a:lnTo>
                    <a:pt x="24765" y="61417"/>
                  </a:lnTo>
                  <a:lnTo>
                    <a:pt x="17602" y="79007"/>
                  </a:lnTo>
                  <a:lnTo>
                    <a:pt x="0" y="79007"/>
                  </a:lnTo>
                  <a:lnTo>
                    <a:pt x="33617" y="0"/>
                  </a:lnTo>
                  <a:close/>
                </a:path>
              </a:pathLst>
            </a:custGeom>
            <a:solidFill>
              <a:srgbClr val="005368"/>
            </a:solidFill>
            <a:ln w="0" cap="flat">
              <a:noFill/>
              <a:miter lim="127000"/>
            </a:ln>
            <a:effectLst/>
          </p:spPr>
          <p:txBody>
            <a:bodyPr anchor="ctr"/>
            <a:lstStyle/>
            <a:p>
              <a:pPr algn="ctr"/>
              <a:endParaRPr lang="en-US"/>
            </a:p>
          </p:txBody>
        </p:sp>
        <p:sp>
          <p:nvSpPr>
            <p:cNvPr id="17" name="Shape 2965">
              <a:extLst>
                <a:ext uri="{FF2B5EF4-FFF2-40B4-BE49-F238E27FC236}">
                  <a16:creationId xmlns:a16="http://schemas.microsoft.com/office/drawing/2014/main" id="{23C93229-D3FC-49D8-B06D-0621F65F5582}"/>
                </a:ext>
              </a:extLst>
            </p:cNvPr>
            <p:cNvSpPr/>
            <p:nvPr/>
          </p:nvSpPr>
          <p:spPr>
            <a:xfrm>
              <a:off x="668555" y="1133678"/>
              <a:ext cx="41802" cy="79007"/>
            </a:xfrm>
            <a:custGeom>
              <a:avLst/>
              <a:gdLst/>
              <a:ahLst/>
              <a:cxnLst/>
              <a:rect l="0" t="0" r="0" b="0"/>
              <a:pathLst>
                <a:path w="41802" h="79007">
                  <a:moveTo>
                    <a:pt x="0" y="0"/>
                  </a:moveTo>
                  <a:lnTo>
                    <a:pt x="8172" y="0"/>
                  </a:lnTo>
                  <a:lnTo>
                    <a:pt x="41802" y="79007"/>
                  </a:lnTo>
                  <a:lnTo>
                    <a:pt x="23755" y="79007"/>
                  </a:lnTo>
                  <a:lnTo>
                    <a:pt x="16580" y="61417"/>
                  </a:lnTo>
                  <a:lnTo>
                    <a:pt x="0" y="61417"/>
                  </a:lnTo>
                  <a:lnTo>
                    <a:pt x="0" y="46165"/>
                  </a:lnTo>
                  <a:lnTo>
                    <a:pt x="10420" y="46165"/>
                  </a:lnTo>
                  <a:lnTo>
                    <a:pt x="0" y="20742"/>
                  </a:lnTo>
                  <a:lnTo>
                    <a:pt x="0" y="0"/>
                  </a:lnTo>
                  <a:close/>
                </a:path>
              </a:pathLst>
            </a:custGeom>
            <a:solidFill>
              <a:srgbClr val="005368"/>
            </a:solidFill>
            <a:ln w="0" cap="flat">
              <a:noFill/>
              <a:miter lim="127000"/>
            </a:ln>
            <a:effectLst/>
          </p:spPr>
          <p:txBody>
            <a:bodyPr anchor="ctr"/>
            <a:lstStyle/>
            <a:p>
              <a:pPr algn="ctr"/>
              <a:endParaRPr lang="en-US"/>
            </a:p>
          </p:txBody>
        </p:sp>
        <p:sp>
          <p:nvSpPr>
            <p:cNvPr id="18" name="Shape 2966">
              <a:extLst>
                <a:ext uri="{FF2B5EF4-FFF2-40B4-BE49-F238E27FC236}">
                  <a16:creationId xmlns:a16="http://schemas.microsoft.com/office/drawing/2014/main" id="{34CC27CC-81DB-4E33-A583-87BFC43D4098}"/>
                </a:ext>
              </a:extLst>
            </p:cNvPr>
            <p:cNvSpPr/>
            <p:nvPr/>
          </p:nvSpPr>
          <p:spPr>
            <a:xfrm>
              <a:off x="724983" y="1134226"/>
              <a:ext cx="35751" cy="78461"/>
            </a:xfrm>
            <a:custGeom>
              <a:avLst/>
              <a:gdLst/>
              <a:ahLst/>
              <a:cxnLst/>
              <a:rect l="0" t="0" r="0" b="0"/>
              <a:pathLst>
                <a:path w="35751" h="78461">
                  <a:moveTo>
                    <a:pt x="0" y="0"/>
                  </a:moveTo>
                  <a:lnTo>
                    <a:pt x="30594" y="0"/>
                  </a:lnTo>
                  <a:lnTo>
                    <a:pt x="35751" y="911"/>
                  </a:lnTo>
                  <a:lnTo>
                    <a:pt x="35751" y="17575"/>
                  </a:lnTo>
                  <a:lnTo>
                    <a:pt x="30594" y="15583"/>
                  </a:lnTo>
                  <a:lnTo>
                    <a:pt x="17259" y="15583"/>
                  </a:lnTo>
                  <a:lnTo>
                    <a:pt x="17259" y="62878"/>
                  </a:lnTo>
                  <a:lnTo>
                    <a:pt x="30594" y="62878"/>
                  </a:lnTo>
                  <a:lnTo>
                    <a:pt x="35751" y="60920"/>
                  </a:lnTo>
                  <a:lnTo>
                    <a:pt x="35751" y="77538"/>
                  </a:lnTo>
                  <a:lnTo>
                    <a:pt x="30594" y="78461"/>
                  </a:lnTo>
                  <a:lnTo>
                    <a:pt x="0" y="78461"/>
                  </a:lnTo>
                  <a:lnTo>
                    <a:pt x="0" y="0"/>
                  </a:lnTo>
                  <a:close/>
                </a:path>
              </a:pathLst>
            </a:custGeom>
            <a:solidFill>
              <a:srgbClr val="005368"/>
            </a:solidFill>
            <a:ln w="0" cap="flat">
              <a:noFill/>
              <a:miter lim="127000"/>
            </a:ln>
            <a:effectLst/>
          </p:spPr>
          <p:txBody>
            <a:bodyPr anchor="ctr"/>
            <a:lstStyle/>
            <a:p>
              <a:pPr algn="ctr"/>
              <a:endParaRPr lang="en-US"/>
            </a:p>
          </p:txBody>
        </p:sp>
        <p:sp>
          <p:nvSpPr>
            <p:cNvPr id="19" name="Shape 2967">
              <a:extLst>
                <a:ext uri="{FF2B5EF4-FFF2-40B4-BE49-F238E27FC236}">
                  <a16:creationId xmlns:a16="http://schemas.microsoft.com/office/drawing/2014/main" id="{35FB8737-A262-48C1-A541-24E06B264B5F}"/>
                </a:ext>
              </a:extLst>
            </p:cNvPr>
            <p:cNvSpPr/>
            <p:nvPr/>
          </p:nvSpPr>
          <p:spPr>
            <a:xfrm>
              <a:off x="760734" y="1135138"/>
              <a:ext cx="36538" cy="76627"/>
            </a:xfrm>
            <a:custGeom>
              <a:avLst/>
              <a:gdLst/>
              <a:ahLst/>
              <a:cxnLst/>
              <a:rect l="0" t="0" r="0" b="0"/>
              <a:pathLst>
                <a:path w="36538" h="76627">
                  <a:moveTo>
                    <a:pt x="0" y="0"/>
                  </a:moveTo>
                  <a:lnTo>
                    <a:pt x="11758" y="2079"/>
                  </a:lnTo>
                  <a:cubicBezTo>
                    <a:pt x="26951" y="7875"/>
                    <a:pt x="36538" y="21536"/>
                    <a:pt x="36538" y="38090"/>
                  </a:cubicBezTo>
                  <a:lnTo>
                    <a:pt x="36538" y="38331"/>
                  </a:lnTo>
                  <a:cubicBezTo>
                    <a:pt x="36538" y="54876"/>
                    <a:pt x="26951" y="68664"/>
                    <a:pt x="11758" y="74524"/>
                  </a:cubicBezTo>
                  <a:lnTo>
                    <a:pt x="0" y="76627"/>
                  </a:lnTo>
                  <a:lnTo>
                    <a:pt x="0" y="60009"/>
                  </a:lnTo>
                  <a:lnTo>
                    <a:pt x="11963" y="55467"/>
                  </a:lnTo>
                  <a:cubicBezTo>
                    <a:pt x="16110" y="51349"/>
                    <a:pt x="18491" y="45494"/>
                    <a:pt x="18491" y="38547"/>
                  </a:cubicBezTo>
                  <a:lnTo>
                    <a:pt x="18491" y="38331"/>
                  </a:lnTo>
                  <a:cubicBezTo>
                    <a:pt x="18491" y="31378"/>
                    <a:pt x="16110" y="25463"/>
                    <a:pt x="11963" y="21286"/>
                  </a:cubicBezTo>
                  <a:lnTo>
                    <a:pt x="0" y="16664"/>
                  </a:lnTo>
                  <a:lnTo>
                    <a:pt x="0" y="0"/>
                  </a:lnTo>
                  <a:close/>
                </a:path>
              </a:pathLst>
            </a:custGeom>
            <a:solidFill>
              <a:srgbClr val="005368"/>
            </a:solidFill>
            <a:ln w="0" cap="flat">
              <a:noFill/>
              <a:miter lim="127000"/>
            </a:ln>
            <a:effectLst/>
          </p:spPr>
          <p:txBody>
            <a:bodyPr anchor="ctr"/>
            <a:lstStyle/>
            <a:p>
              <a:pPr algn="ctr"/>
              <a:endParaRPr lang="en-US"/>
            </a:p>
          </p:txBody>
        </p:sp>
        <p:sp>
          <p:nvSpPr>
            <p:cNvPr id="20" name="Shape 2968">
              <a:extLst>
                <a:ext uri="{FF2B5EF4-FFF2-40B4-BE49-F238E27FC236}">
                  <a16:creationId xmlns:a16="http://schemas.microsoft.com/office/drawing/2014/main" id="{F4F994C3-7072-4627-84D9-4605D002AFE2}"/>
                </a:ext>
              </a:extLst>
            </p:cNvPr>
            <p:cNvSpPr/>
            <p:nvPr/>
          </p:nvSpPr>
          <p:spPr>
            <a:xfrm>
              <a:off x="815151" y="1134233"/>
              <a:ext cx="78448" cy="78448"/>
            </a:xfrm>
            <a:custGeom>
              <a:avLst/>
              <a:gdLst/>
              <a:ahLst/>
              <a:cxnLst/>
              <a:rect l="0" t="0" r="0" b="0"/>
              <a:pathLst>
                <a:path w="78448" h="78448">
                  <a:moveTo>
                    <a:pt x="0" y="0"/>
                  </a:moveTo>
                  <a:lnTo>
                    <a:pt x="18605" y="0"/>
                  </a:lnTo>
                  <a:lnTo>
                    <a:pt x="39218" y="33172"/>
                  </a:lnTo>
                  <a:lnTo>
                    <a:pt x="59830" y="0"/>
                  </a:lnTo>
                  <a:lnTo>
                    <a:pt x="78448" y="0"/>
                  </a:lnTo>
                  <a:lnTo>
                    <a:pt x="78448" y="78448"/>
                  </a:lnTo>
                  <a:lnTo>
                    <a:pt x="61303" y="78448"/>
                  </a:lnTo>
                  <a:lnTo>
                    <a:pt x="61303" y="27229"/>
                  </a:lnTo>
                  <a:lnTo>
                    <a:pt x="39218" y="60744"/>
                  </a:lnTo>
                  <a:lnTo>
                    <a:pt x="38773" y="60744"/>
                  </a:lnTo>
                  <a:lnTo>
                    <a:pt x="16916" y="27572"/>
                  </a:lnTo>
                  <a:lnTo>
                    <a:pt x="16916" y="78448"/>
                  </a:lnTo>
                  <a:lnTo>
                    <a:pt x="0" y="78448"/>
                  </a:lnTo>
                  <a:lnTo>
                    <a:pt x="0" y="0"/>
                  </a:lnTo>
                  <a:close/>
                </a:path>
              </a:pathLst>
            </a:custGeom>
            <a:solidFill>
              <a:srgbClr val="005368"/>
            </a:solidFill>
            <a:ln w="0" cap="flat">
              <a:noFill/>
              <a:miter lim="127000"/>
            </a:ln>
            <a:effectLst/>
          </p:spPr>
          <p:txBody>
            <a:bodyPr anchor="ctr"/>
            <a:lstStyle/>
            <a:p>
              <a:pPr algn="ctr"/>
              <a:endParaRPr lang="en-US"/>
            </a:p>
          </p:txBody>
        </p:sp>
        <p:sp>
          <p:nvSpPr>
            <p:cNvPr id="21" name="Shape 13059">
              <a:extLst>
                <a:ext uri="{FF2B5EF4-FFF2-40B4-BE49-F238E27FC236}">
                  <a16:creationId xmlns:a16="http://schemas.microsoft.com/office/drawing/2014/main" id="{E78992D7-F420-414D-B8EF-F756C60D8F5C}"/>
                </a:ext>
              </a:extLst>
            </p:cNvPr>
            <p:cNvSpPr/>
            <p:nvPr/>
          </p:nvSpPr>
          <p:spPr>
            <a:xfrm>
              <a:off x="915716" y="1134237"/>
              <a:ext cx="17259" cy="78448"/>
            </a:xfrm>
            <a:custGeom>
              <a:avLst/>
              <a:gdLst/>
              <a:ahLst/>
              <a:cxnLst/>
              <a:rect l="0" t="0" r="0" b="0"/>
              <a:pathLst>
                <a:path w="17259" h="78448">
                  <a:moveTo>
                    <a:pt x="0" y="0"/>
                  </a:moveTo>
                  <a:lnTo>
                    <a:pt x="17259" y="0"/>
                  </a:lnTo>
                  <a:lnTo>
                    <a:pt x="17259" y="78448"/>
                  </a:lnTo>
                  <a:lnTo>
                    <a:pt x="0" y="78448"/>
                  </a:lnTo>
                  <a:lnTo>
                    <a:pt x="0" y="0"/>
                  </a:lnTo>
                </a:path>
              </a:pathLst>
            </a:custGeom>
            <a:solidFill>
              <a:srgbClr val="005368"/>
            </a:solidFill>
            <a:ln w="0" cap="flat">
              <a:noFill/>
              <a:miter lim="127000"/>
            </a:ln>
            <a:effectLst/>
          </p:spPr>
          <p:txBody>
            <a:bodyPr anchor="ctr"/>
            <a:lstStyle/>
            <a:p>
              <a:pPr algn="ctr"/>
              <a:endParaRPr lang="en-US"/>
            </a:p>
          </p:txBody>
        </p:sp>
        <p:sp>
          <p:nvSpPr>
            <p:cNvPr id="22" name="Shape 2970">
              <a:extLst>
                <a:ext uri="{FF2B5EF4-FFF2-40B4-BE49-F238E27FC236}">
                  <a16:creationId xmlns:a16="http://schemas.microsoft.com/office/drawing/2014/main" id="{141A0B5A-B85A-4764-B626-7B94754DBCD1}"/>
                </a:ext>
              </a:extLst>
            </p:cNvPr>
            <p:cNvSpPr/>
            <p:nvPr/>
          </p:nvSpPr>
          <p:spPr>
            <a:xfrm>
              <a:off x="955145" y="1134233"/>
              <a:ext cx="69710" cy="78448"/>
            </a:xfrm>
            <a:custGeom>
              <a:avLst/>
              <a:gdLst/>
              <a:ahLst/>
              <a:cxnLst/>
              <a:rect l="0" t="0" r="0" b="0"/>
              <a:pathLst>
                <a:path w="69710" h="78448">
                  <a:moveTo>
                    <a:pt x="0" y="0"/>
                  </a:moveTo>
                  <a:lnTo>
                    <a:pt x="15913" y="0"/>
                  </a:lnTo>
                  <a:lnTo>
                    <a:pt x="52667" y="48311"/>
                  </a:lnTo>
                  <a:lnTo>
                    <a:pt x="52667" y="0"/>
                  </a:lnTo>
                  <a:lnTo>
                    <a:pt x="69710" y="0"/>
                  </a:lnTo>
                  <a:lnTo>
                    <a:pt x="69710" y="78448"/>
                  </a:lnTo>
                  <a:lnTo>
                    <a:pt x="55029" y="78448"/>
                  </a:lnTo>
                  <a:lnTo>
                    <a:pt x="17031" y="28575"/>
                  </a:lnTo>
                  <a:lnTo>
                    <a:pt x="17031" y="78448"/>
                  </a:lnTo>
                  <a:lnTo>
                    <a:pt x="0" y="78448"/>
                  </a:lnTo>
                  <a:lnTo>
                    <a:pt x="0" y="0"/>
                  </a:lnTo>
                  <a:close/>
                </a:path>
              </a:pathLst>
            </a:custGeom>
            <a:solidFill>
              <a:srgbClr val="005368"/>
            </a:solidFill>
            <a:ln w="0" cap="flat">
              <a:noFill/>
              <a:miter lim="127000"/>
            </a:ln>
            <a:effectLst/>
          </p:spPr>
          <p:txBody>
            <a:bodyPr anchor="ctr"/>
            <a:lstStyle/>
            <a:p>
              <a:pPr algn="ctr"/>
              <a:endParaRPr lang="en-US"/>
            </a:p>
          </p:txBody>
        </p:sp>
        <p:sp>
          <p:nvSpPr>
            <p:cNvPr id="23" name="Shape 13060">
              <a:extLst>
                <a:ext uri="{FF2B5EF4-FFF2-40B4-BE49-F238E27FC236}">
                  <a16:creationId xmlns:a16="http://schemas.microsoft.com/office/drawing/2014/main" id="{74DEF9E4-7339-483F-9701-C87A51A1A105}"/>
                </a:ext>
              </a:extLst>
            </p:cNvPr>
            <p:cNvSpPr/>
            <p:nvPr/>
          </p:nvSpPr>
          <p:spPr>
            <a:xfrm>
              <a:off x="1046983" y="1134237"/>
              <a:ext cx="17259" cy="78448"/>
            </a:xfrm>
            <a:custGeom>
              <a:avLst/>
              <a:gdLst/>
              <a:ahLst/>
              <a:cxnLst/>
              <a:rect l="0" t="0" r="0" b="0"/>
              <a:pathLst>
                <a:path w="17259" h="78448">
                  <a:moveTo>
                    <a:pt x="0" y="0"/>
                  </a:moveTo>
                  <a:lnTo>
                    <a:pt x="17259" y="0"/>
                  </a:lnTo>
                  <a:lnTo>
                    <a:pt x="17259" y="78448"/>
                  </a:lnTo>
                  <a:lnTo>
                    <a:pt x="0" y="78448"/>
                  </a:lnTo>
                  <a:lnTo>
                    <a:pt x="0" y="0"/>
                  </a:lnTo>
                </a:path>
              </a:pathLst>
            </a:custGeom>
            <a:solidFill>
              <a:srgbClr val="005368"/>
            </a:solidFill>
            <a:ln w="0" cap="flat">
              <a:noFill/>
              <a:miter lim="127000"/>
            </a:ln>
            <a:effectLst/>
          </p:spPr>
          <p:txBody>
            <a:bodyPr anchor="ctr"/>
            <a:lstStyle/>
            <a:p>
              <a:pPr algn="ctr"/>
              <a:endParaRPr lang="en-US"/>
            </a:p>
          </p:txBody>
        </p:sp>
        <p:sp>
          <p:nvSpPr>
            <p:cNvPr id="24" name="Shape 2972">
              <a:extLst>
                <a:ext uri="{FF2B5EF4-FFF2-40B4-BE49-F238E27FC236}">
                  <a16:creationId xmlns:a16="http://schemas.microsoft.com/office/drawing/2014/main" id="{D079EC97-D0E9-434A-AD13-614AE13C3797}"/>
                </a:ext>
              </a:extLst>
            </p:cNvPr>
            <p:cNvSpPr/>
            <p:nvPr/>
          </p:nvSpPr>
          <p:spPr>
            <a:xfrm>
              <a:off x="1081029" y="1133116"/>
              <a:ext cx="62090" cy="80683"/>
            </a:xfrm>
            <a:custGeom>
              <a:avLst/>
              <a:gdLst/>
              <a:ahLst/>
              <a:cxnLst/>
              <a:rect l="0" t="0" r="0" b="0"/>
              <a:pathLst>
                <a:path w="62090" h="80683">
                  <a:moveTo>
                    <a:pt x="30607" y="0"/>
                  </a:moveTo>
                  <a:cubicBezTo>
                    <a:pt x="42024" y="0"/>
                    <a:pt x="51778" y="3594"/>
                    <a:pt x="59741" y="9982"/>
                  </a:cubicBezTo>
                  <a:lnTo>
                    <a:pt x="50775" y="22974"/>
                  </a:lnTo>
                  <a:cubicBezTo>
                    <a:pt x="43828" y="18161"/>
                    <a:pt x="36982" y="15253"/>
                    <a:pt x="30378" y="15253"/>
                  </a:cubicBezTo>
                  <a:cubicBezTo>
                    <a:pt x="23762" y="15253"/>
                    <a:pt x="20295" y="18275"/>
                    <a:pt x="20295" y="22073"/>
                  </a:cubicBezTo>
                  <a:lnTo>
                    <a:pt x="20295" y="22301"/>
                  </a:lnTo>
                  <a:cubicBezTo>
                    <a:pt x="20295" y="27457"/>
                    <a:pt x="23647" y="29134"/>
                    <a:pt x="37211" y="32614"/>
                  </a:cubicBezTo>
                  <a:cubicBezTo>
                    <a:pt x="53124" y="36754"/>
                    <a:pt x="62090" y="42469"/>
                    <a:pt x="62090" y="56147"/>
                  </a:cubicBezTo>
                  <a:lnTo>
                    <a:pt x="62090" y="56363"/>
                  </a:lnTo>
                  <a:cubicBezTo>
                    <a:pt x="62090" y="71946"/>
                    <a:pt x="50216" y="80683"/>
                    <a:pt x="33287" y="80683"/>
                  </a:cubicBezTo>
                  <a:cubicBezTo>
                    <a:pt x="21412" y="80683"/>
                    <a:pt x="9411" y="76543"/>
                    <a:pt x="0" y="68135"/>
                  </a:cubicBezTo>
                  <a:lnTo>
                    <a:pt x="10211" y="55918"/>
                  </a:lnTo>
                  <a:cubicBezTo>
                    <a:pt x="17259" y="61747"/>
                    <a:pt x="24651" y="65443"/>
                    <a:pt x="33630" y="65443"/>
                  </a:cubicBezTo>
                  <a:cubicBezTo>
                    <a:pt x="40678" y="65443"/>
                    <a:pt x="44945" y="62649"/>
                    <a:pt x="44945" y="58052"/>
                  </a:cubicBezTo>
                  <a:lnTo>
                    <a:pt x="44945" y="57823"/>
                  </a:lnTo>
                  <a:cubicBezTo>
                    <a:pt x="44945" y="53454"/>
                    <a:pt x="42253" y="51219"/>
                    <a:pt x="29146" y="47854"/>
                  </a:cubicBezTo>
                  <a:cubicBezTo>
                    <a:pt x="13335" y="43815"/>
                    <a:pt x="3150" y="39446"/>
                    <a:pt x="3150" y="23876"/>
                  </a:cubicBezTo>
                  <a:lnTo>
                    <a:pt x="3150" y="23647"/>
                  </a:lnTo>
                  <a:cubicBezTo>
                    <a:pt x="3150" y="9411"/>
                    <a:pt x="14580" y="0"/>
                    <a:pt x="30607" y="0"/>
                  </a:cubicBezTo>
                  <a:close/>
                </a:path>
              </a:pathLst>
            </a:custGeom>
            <a:solidFill>
              <a:srgbClr val="005368"/>
            </a:solidFill>
            <a:ln w="0" cap="flat">
              <a:noFill/>
              <a:miter lim="127000"/>
            </a:ln>
            <a:effectLst/>
          </p:spPr>
          <p:txBody>
            <a:bodyPr anchor="ctr"/>
            <a:lstStyle/>
            <a:p>
              <a:pPr algn="ctr"/>
              <a:endParaRPr lang="en-US"/>
            </a:p>
          </p:txBody>
        </p:sp>
        <p:sp>
          <p:nvSpPr>
            <p:cNvPr id="25" name="Shape 2973">
              <a:extLst>
                <a:ext uri="{FF2B5EF4-FFF2-40B4-BE49-F238E27FC236}">
                  <a16:creationId xmlns:a16="http://schemas.microsoft.com/office/drawing/2014/main" id="{BB69DC8F-6381-43A4-A94A-D2D2E5385731}"/>
                </a:ext>
              </a:extLst>
            </p:cNvPr>
            <p:cNvSpPr/>
            <p:nvPr/>
          </p:nvSpPr>
          <p:spPr>
            <a:xfrm>
              <a:off x="1153387" y="1134234"/>
              <a:ext cx="64999" cy="78448"/>
            </a:xfrm>
            <a:custGeom>
              <a:avLst/>
              <a:gdLst/>
              <a:ahLst/>
              <a:cxnLst/>
              <a:rect l="0" t="0" r="0" b="0"/>
              <a:pathLst>
                <a:path w="64999" h="78448">
                  <a:moveTo>
                    <a:pt x="0" y="0"/>
                  </a:moveTo>
                  <a:lnTo>
                    <a:pt x="64999" y="0"/>
                  </a:lnTo>
                  <a:lnTo>
                    <a:pt x="64999" y="15913"/>
                  </a:lnTo>
                  <a:lnTo>
                    <a:pt x="41135" y="15913"/>
                  </a:lnTo>
                  <a:lnTo>
                    <a:pt x="41135" y="78448"/>
                  </a:lnTo>
                  <a:lnTo>
                    <a:pt x="23876" y="78448"/>
                  </a:lnTo>
                  <a:lnTo>
                    <a:pt x="23876" y="15913"/>
                  </a:lnTo>
                  <a:lnTo>
                    <a:pt x="0" y="15913"/>
                  </a:lnTo>
                  <a:lnTo>
                    <a:pt x="0" y="0"/>
                  </a:lnTo>
                  <a:close/>
                </a:path>
              </a:pathLst>
            </a:custGeom>
            <a:solidFill>
              <a:srgbClr val="005368"/>
            </a:solidFill>
            <a:ln w="0" cap="flat">
              <a:noFill/>
              <a:miter lim="127000"/>
            </a:ln>
            <a:effectLst/>
          </p:spPr>
          <p:txBody>
            <a:bodyPr anchor="ctr"/>
            <a:lstStyle/>
            <a:p>
              <a:pPr algn="ctr"/>
              <a:endParaRPr lang="en-US"/>
            </a:p>
          </p:txBody>
        </p:sp>
        <p:sp>
          <p:nvSpPr>
            <p:cNvPr id="26" name="Shape 2974">
              <a:extLst>
                <a:ext uri="{FF2B5EF4-FFF2-40B4-BE49-F238E27FC236}">
                  <a16:creationId xmlns:a16="http://schemas.microsoft.com/office/drawing/2014/main" id="{9A84FFD6-0630-48C2-898F-3DAD6E45B31C}"/>
                </a:ext>
              </a:extLst>
            </p:cNvPr>
            <p:cNvSpPr/>
            <p:nvPr/>
          </p:nvSpPr>
          <p:spPr>
            <a:xfrm>
              <a:off x="1234147" y="1134238"/>
              <a:ext cx="32607" cy="78448"/>
            </a:xfrm>
            <a:custGeom>
              <a:avLst/>
              <a:gdLst/>
              <a:ahLst/>
              <a:cxnLst/>
              <a:rect l="0" t="0" r="0" b="0"/>
              <a:pathLst>
                <a:path w="32607" h="78448">
                  <a:moveTo>
                    <a:pt x="0" y="0"/>
                  </a:moveTo>
                  <a:lnTo>
                    <a:pt x="32607" y="0"/>
                  </a:lnTo>
                  <a:lnTo>
                    <a:pt x="32607" y="15570"/>
                  </a:lnTo>
                  <a:lnTo>
                    <a:pt x="17259" y="15570"/>
                  </a:lnTo>
                  <a:lnTo>
                    <a:pt x="17259" y="38100"/>
                  </a:lnTo>
                  <a:lnTo>
                    <a:pt x="32607" y="38100"/>
                  </a:lnTo>
                  <a:lnTo>
                    <a:pt x="32607" y="56024"/>
                  </a:lnTo>
                  <a:lnTo>
                    <a:pt x="30810" y="53340"/>
                  </a:lnTo>
                  <a:lnTo>
                    <a:pt x="17259" y="53340"/>
                  </a:lnTo>
                  <a:lnTo>
                    <a:pt x="17259" y="78448"/>
                  </a:lnTo>
                  <a:lnTo>
                    <a:pt x="0" y="78448"/>
                  </a:lnTo>
                  <a:lnTo>
                    <a:pt x="0" y="0"/>
                  </a:lnTo>
                  <a:close/>
                </a:path>
              </a:pathLst>
            </a:custGeom>
            <a:solidFill>
              <a:srgbClr val="005368"/>
            </a:solidFill>
            <a:ln w="0" cap="flat">
              <a:noFill/>
              <a:miter lim="127000"/>
            </a:ln>
            <a:effectLst/>
          </p:spPr>
          <p:txBody>
            <a:bodyPr anchor="ctr"/>
            <a:lstStyle/>
            <a:p>
              <a:pPr algn="ctr"/>
              <a:endParaRPr lang="en-US"/>
            </a:p>
          </p:txBody>
        </p:sp>
        <p:sp>
          <p:nvSpPr>
            <p:cNvPr id="27" name="Shape 2975">
              <a:extLst>
                <a:ext uri="{FF2B5EF4-FFF2-40B4-BE49-F238E27FC236}">
                  <a16:creationId xmlns:a16="http://schemas.microsoft.com/office/drawing/2014/main" id="{9607EBBD-805F-42FC-9A29-68152A36E226}"/>
                </a:ext>
              </a:extLst>
            </p:cNvPr>
            <p:cNvSpPr/>
            <p:nvPr/>
          </p:nvSpPr>
          <p:spPr>
            <a:xfrm>
              <a:off x="1266754" y="1134238"/>
              <a:ext cx="35198" cy="78448"/>
            </a:xfrm>
            <a:custGeom>
              <a:avLst/>
              <a:gdLst/>
              <a:ahLst/>
              <a:cxnLst/>
              <a:rect l="0" t="0" r="0" b="0"/>
              <a:pathLst>
                <a:path w="35198" h="78448">
                  <a:moveTo>
                    <a:pt x="0" y="0"/>
                  </a:moveTo>
                  <a:lnTo>
                    <a:pt x="3245" y="0"/>
                  </a:lnTo>
                  <a:cubicBezTo>
                    <a:pt x="13227" y="0"/>
                    <a:pt x="20949" y="2807"/>
                    <a:pt x="26118" y="7950"/>
                  </a:cubicBezTo>
                  <a:cubicBezTo>
                    <a:pt x="30474" y="12319"/>
                    <a:pt x="32836" y="18491"/>
                    <a:pt x="32836" y="25895"/>
                  </a:cubicBezTo>
                  <a:lnTo>
                    <a:pt x="32836" y="26111"/>
                  </a:lnTo>
                  <a:cubicBezTo>
                    <a:pt x="32836" y="38773"/>
                    <a:pt x="26003" y="46736"/>
                    <a:pt x="16021" y="50432"/>
                  </a:cubicBezTo>
                  <a:lnTo>
                    <a:pt x="35198" y="78448"/>
                  </a:lnTo>
                  <a:lnTo>
                    <a:pt x="15018" y="78448"/>
                  </a:lnTo>
                  <a:lnTo>
                    <a:pt x="0" y="56024"/>
                  </a:lnTo>
                  <a:lnTo>
                    <a:pt x="0" y="38100"/>
                  </a:lnTo>
                  <a:lnTo>
                    <a:pt x="2127" y="38100"/>
                  </a:lnTo>
                  <a:cubicBezTo>
                    <a:pt x="10535" y="38100"/>
                    <a:pt x="15348" y="33617"/>
                    <a:pt x="15348" y="27000"/>
                  </a:cubicBezTo>
                  <a:lnTo>
                    <a:pt x="15348" y="26784"/>
                  </a:lnTo>
                  <a:cubicBezTo>
                    <a:pt x="15348" y="19393"/>
                    <a:pt x="10204" y="15570"/>
                    <a:pt x="1797" y="15570"/>
                  </a:cubicBezTo>
                  <a:lnTo>
                    <a:pt x="0" y="15570"/>
                  </a:lnTo>
                  <a:lnTo>
                    <a:pt x="0" y="0"/>
                  </a:lnTo>
                  <a:close/>
                </a:path>
              </a:pathLst>
            </a:custGeom>
            <a:solidFill>
              <a:srgbClr val="005368"/>
            </a:solidFill>
            <a:ln w="0" cap="flat">
              <a:noFill/>
              <a:miter lim="127000"/>
            </a:ln>
            <a:effectLst/>
          </p:spPr>
          <p:txBody>
            <a:bodyPr anchor="ctr"/>
            <a:lstStyle/>
            <a:p>
              <a:pPr algn="ctr"/>
              <a:endParaRPr lang="en-US"/>
            </a:p>
          </p:txBody>
        </p:sp>
        <p:sp>
          <p:nvSpPr>
            <p:cNvPr id="28" name="Shape 2976">
              <a:extLst>
                <a:ext uri="{FF2B5EF4-FFF2-40B4-BE49-F238E27FC236}">
                  <a16:creationId xmlns:a16="http://schemas.microsoft.com/office/drawing/2014/main" id="{E6281E0A-D81E-48E8-8668-0C1B13FF7D29}"/>
                </a:ext>
              </a:extLst>
            </p:cNvPr>
            <p:cNvSpPr/>
            <p:nvPr/>
          </p:nvSpPr>
          <p:spPr>
            <a:xfrm>
              <a:off x="1310983" y="1133678"/>
              <a:ext cx="41345" cy="79007"/>
            </a:xfrm>
            <a:custGeom>
              <a:avLst/>
              <a:gdLst/>
              <a:ahLst/>
              <a:cxnLst/>
              <a:rect l="0" t="0" r="0" b="0"/>
              <a:pathLst>
                <a:path w="41345" h="79007">
                  <a:moveTo>
                    <a:pt x="33617" y="0"/>
                  </a:moveTo>
                  <a:lnTo>
                    <a:pt x="41345" y="0"/>
                  </a:lnTo>
                  <a:lnTo>
                    <a:pt x="41345" y="20742"/>
                  </a:lnTo>
                  <a:lnTo>
                    <a:pt x="41339" y="20726"/>
                  </a:lnTo>
                  <a:lnTo>
                    <a:pt x="30924" y="46165"/>
                  </a:lnTo>
                  <a:lnTo>
                    <a:pt x="41345" y="46165"/>
                  </a:lnTo>
                  <a:lnTo>
                    <a:pt x="41345" y="61417"/>
                  </a:lnTo>
                  <a:lnTo>
                    <a:pt x="24752" y="61417"/>
                  </a:lnTo>
                  <a:lnTo>
                    <a:pt x="17590" y="79007"/>
                  </a:lnTo>
                  <a:lnTo>
                    <a:pt x="0" y="79007"/>
                  </a:lnTo>
                  <a:lnTo>
                    <a:pt x="33617" y="0"/>
                  </a:lnTo>
                  <a:close/>
                </a:path>
              </a:pathLst>
            </a:custGeom>
            <a:solidFill>
              <a:srgbClr val="005368"/>
            </a:solidFill>
            <a:ln w="0" cap="flat">
              <a:noFill/>
              <a:miter lim="127000"/>
            </a:ln>
            <a:effectLst/>
          </p:spPr>
          <p:txBody>
            <a:bodyPr anchor="ctr"/>
            <a:lstStyle/>
            <a:p>
              <a:pPr algn="ctr"/>
              <a:endParaRPr lang="en-US"/>
            </a:p>
          </p:txBody>
        </p:sp>
        <p:sp>
          <p:nvSpPr>
            <p:cNvPr id="29" name="Shape 2977">
              <a:extLst>
                <a:ext uri="{FF2B5EF4-FFF2-40B4-BE49-F238E27FC236}">
                  <a16:creationId xmlns:a16="http://schemas.microsoft.com/office/drawing/2014/main" id="{7B6FF985-7777-4A22-B8C3-1F46C4C60D6B}"/>
                </a:ext>
              </a:extLst>
            </p:cNvPr>
            <p:cNvSpPr/>
            <p:nvPr/>
          </p:nvSpPr>
          <p:spPr>
            <a:xfrm>
              <a:off x="1352328" y="1133678"/>
              <a:ext cx="41802" cy="79007"/>
            </a:xfrm>
            <a:custGeom>
              <a:avLst/>
              <a:gdLst/>
              <a:ahLst/>
              <a:cxnLst/>
              <a:rect l="0" t="0" r="0" b="0"/>
              <a:pathLst>
                <a:path w="41802" h="79007">
                  <a:moveTo>
                    <a:pt x="0" y="0"/>
                  </a:moveTo>
                  <a:lnTo>
                    <a:pt x="8185" y="0"/>
                  </a:lnTo>
                  <a:lnTo>
                    <a:pt x="41802" y="79007"/>
                  </a:lnTo>
                  <a:lnTo>
                    <a:pt x="23755" y="79007"/>
                  </a:lnTo>
                  <a:lnTo>
                    <a:pt x="16592" y="61417"/>
                  </a:lnTo>
                  <a:lnTo>
                    <a:pt x="0" y="61417"/>
                  </a:lnTo>
                  <a:lnTo>
                    <a:pt x="0" y="46165"/>
                  </a:lnTo>
                  <a:lnTo>
                    <a:pt x="10420" y="46165"/>
                  </a:lnTo>
                  <a:lnTo>
                    <a:pt x="0" y="20742"/>
                  </a:lnTo>
                  <a:lnTo>
                    <a:pt x="0" y="0"/>
                  </a:lnTo>
                  <a:close/>
                </a:path>
              </a:pathLst>
            </a:custGeom>
            <a:solidFill>
              <a:srgbClr val="005368"/>
            </a:solidFill>
            <a:ln w="0" cap="flat">
              <a:noFill/>
              <a:miter lim="127000"/>
            </a:ln>
            <a:effectLst/>
          </p:spPr>
          <p:txBody>
            <a:bodyPr anchor="ctr"/>
            <a:lstStyle/>
            <a:p>
              <a:pPr algn="ctr"/>
              <a:endParaRPr lang="en-US"/>
            </a:p>
          </p:txBody>
        </p:sp>
        <p:sp>
          <p:nvSpPr>
            <p:cNvPr id="30" name="Shape 2978">
              <a:extLst>
                <a:ext uri="{FF2B5EF4-FFF2-40B4-BE49-F238E27FC236}">
                  <a16:creationId xmlns:a16="http://schemas.microsoft.com/office/drawing/2014/main" id="{720F90BB-8222-49FB-A0F5-BEA8626B37E1}"/>
                </a:ext>
              </a:extLst>
            </p:cNvPr>
            <p:cNvSpPr/>
            <p:nvPr/>
          </p:nvSpPr>
          <p:spPr>
            <a:xfrm>
              <a:off x="1393073" y="1134233"/>
              <a:ext cx="64999" cy="78448"/>
            </a:xfrm>
            <a:custGeom>
              <a:avLst/>
              <a:gdLst/>
              <a:ahLst/>
              <a:cxnLst/>
              <a:rect l="0" t="0" r="0" b="0"/>
              <a:pathLst>
                <a:path w="64999" h="78448">
                  <a:moveTo>
                    <a:pt x="0" y="0"/>
                  </a:moveTo>
                  <a:lnTo>
                    <a:pt x="64999" y="0"/>
                  </a:lnTo>
                  <a:lnTo>
                    <a:pt x="64999" y="15913"/>
                  </a:lnTo>
                  <a:lnTo>
                    <a:pt x="41135" y="15913"/>
                  </a:lnTo>
                  <a:lnTo>
                    <a:pt x="41135" y="78448"/>
                  </a:lnTo>
                  <a:lnTo>
                    <a:pt x="23876" y="78448"/>
                  </a:lnTo>
                  <a:lnTo>
                    <a:pt x="23876" y="15913"/>
                  </a:lnTo>
                  <a:lnTo>
                    <a:pt x="0" y="15913"/>
                  </a:lnTo>
                  <a:lnTo>
                    <a:pt x="0" y="0"/>
                  </a:lnTo>
                  <a:close/>
                </a:path>
              </a:pathLst>
            </a:custGeom>
            <a:solidFill>
              <a:srgbClr val="005368"/>
            </a:solidFill>
            <a:ln w="0" cap="flat">
              <a:noFill/>
              <a:miter lim="127000"/>
            </a:ln>
            <a:effectLst/>
          </p:spPr>
          <p:txBody>
            <a:bodyPr anchor="ctr"/>
            <a:lstStyle/>
            <a:p>
              <a:pPr algn="ctr"/>
              <a:endParaRPr lang="en-US"/>
            </a:p>
          </p:txBody>
        </p:sp>
        <p:sp>
          <p:nvSpPr>
            <p:cNvPr id="31" name="Shape 13061">
              <a:extLst>
                <a:ext uri="{FF2B5EF4-FFF2-40B4-BE49-F238E27FC236}">
                  <a16:creationId xmlns:a16="http://schemas.microsoft.com/office/drawing/2014/main" id="{586D609D-6C67-46E1-9EA9-4231C453CAC5}"/>
                </a:ext>
              </a:extLst>
            </p:cNvPr>
            <p:cNvSpPr/>
            <p:nvPr/>
          </p:nvSpPr>
          <p:spPr>
            <a:xfrm>
              <a:off x="1474617" y="1134237"/>
              <a:ext cx="17259" cy="78448"/>
            </a:xfrm>
            <a:custGeom>
              <a:avLst/>
              <a:gdLst/>
              <a:ahLst/>
              <a:cxnLst/>
              <a:rect l="0" t="0" r="0" b="0"/>
              <a:pathLst>
                <a:path w="17259" h="78448">
                  <a:moveTo>
                    <a:pt x="0" y="0"/>
                  </a:moveTo>
                  <a:lnTo>
                    <a:pt x="17259" y="0"/>
                  </a:lnTo>
                  <a:lnTo>
                    <a:pt x="17259" y="78448"/>
                  </a:lnTo>
                  <a:lnTo>
                    <a:pt x="0" y="78448"/>
                  </a:lnTo>
                  <a:lnTo>
                    <a:pt x="0" y="0"/>
                  </a:lnTo>
                </a:path>
              </a:pathLst>
            </a:custGeom>
            <a:solidFill>
              <a:srgbClr val="005368"/>
            </a:solidFill>
            <a:ln w="0" cap="flat">
              <a:noFill/>
              <a:miter lim="127000"/>
            </a:ln>
            <a:effectLst/>
          </p:spPr>
          <p:txBody>
            <a:bodyPr anchor="ctr"/>
            <a:lstStyle/>
            <a:p>
              <a:pPr algn="ctr"/>
              <a:endParaRPr lang="en-US"/>
            </a:p>
          </p:txBody>
        </p:sp>
        <p:sp>
          <p:nvSpPr>
            <p:cNvPr id="32" name="Shape 2980">
              <a:extLst>
                <a:ext uri="{FF2B5EF4-FFF2-40B4-BE49-F238E27FC236}">
                  <a16:creationId xmlns:a16="http://schemas.microsoft.com/office/drawing/2014/main" id="{9ED1169D-BACB-43B1-88F7-1BACC3CBF9C0}"/>
                </a:ext>
              </a:extLst>
            </p:cNvPr>
            <p:cNvSpPr/>
            <p:nvPr/>
          </p:nvSpPr>
          <p:spPr>
            <a:xfrm>
              <a:off x="1507320" y="1134233"/>
              <a:ext cx="78677" cy="79007"/>
            </a:xfrm>
            <a:custGeom>
              <a:avLst/>
              <a:gdLst/>
              <a:ahLst/>
              <a:cxnLst/>
              <a:rect l="0" t="0" r="0" b="0"/>
              <a:pathLst>
                <a:path w="78677" h="79007">
                  <a:moveTo>
                    <a:pt x="0" y="0"/>
                  </a:moveTo>
                  <a:lnTo>
                    <a:pt x="19050" y="0"/>
                  </a:lnTo>
                  <a:lnTo>
                    <a:pt x="39561" y="55245"/>
                  </a:lnTo>
                  <a:lnTo>
                    <a:pt x="60071" y="0"/>
                  </a:lnTo>
                  <a:lnTo>
                    <a:pt x="78677" y="0"/>
                  </a:lnTo>
                  <a:lnTo>
                    <a:pt x="46952" y="79007"/>
                  </a:lnTo>
                  <a:lnTo>
                    <a:pt x="31712" y="79007"/>
                  </a:lnTo>
                  <a:lnTo>
                    <a:pt x="0" y="0"/>
                  </a:lnTo>
                  <a:close/>
                </a:path>
              </a:pathLst>
            </a:custGeom>
            <a:solidFill>
              <a:srgbClr val="005368"/>
            </a:solidFill>
            <a:ln w="0" cap="flat">
              <a:noFill/>
              <a:miter lim="127000"/>
            </a:ln>
            <a:effectLst/>
          </p:spPr>
          <p:txBody>
            <a:bodyPr anchor="ctr"/>
            <a:lstStyle/>
            <a:p>
              <a:pPr algn="ctr"/>
              <a:endParaRPr lang="en-US"/>
            </a:p>
          </p:txBody>
        </p:sp>
        <p:sp>
          <p:nvSpPr>
            <p:cNvPr id="33" name="Shape 2981">
              <a:extLst>
                <a:ext uri="{FF2B5EF4-FFF2-40B4-BE49-F238E27FC236}">
                  <a16:creationId xmlns:a16="http://schemas.microsoft.com/office/drawing/2014/main" id="{304B1B90-4B02-4F66-B228-3A8588DF6A16}"/>
                </a:ext>
              </a:extLst>
            </p:cNvPr>
            <p:cNvSpPr/>
            <p:nvPr/>
          </p:nvSpPr>
          <p:spPr>
            <a:xfrm>
              <a:off x="1600618" y="1134233"/>
              <a:ext cx="59715" cy="78448"/>
            </a:xfrm>
            <a:custGeom>
              <a:avLst/>
              <a:gdLst/>
              <a:ahLst/>
              <a:cxnLst/>
              <a:rect l="0" t="0" r="0" b="0"/>
              <a:pathLst>
                <a:path w="59715" h="78448">
                  <a:moveTo>
                    <a:pt x="0" y="0"/>
                  </a:moveTo>
                  <a:lnTo>
                    <a:pt x="59157" y="0"/>
                  </a:lnTo>
                  <a:lnTo>
                    <a:pt x="59157" y="15354"/>
                  </a:lnTo>
                  <a:lnTo>
                    <a:pt x="17132" y="15354"/>
                  </a:lnTo>
                  <a:lnTo>
                    <a:pt x="17132" y="31267"/>
                  </a:lnTo>
                  <a:lnTo>
                    <a:pt x="54127" y="31267"/>
                  </a:lnTo>
                  <a:lnTo>
                    <a:pt x="54127" y="46622"/>
                  </a:lnTo>
                  <a:lnTo>
                    <a:pt x="17132" y="46622"/>
                  </a:lnTo>
                  <a:lnTo>
                    <a:pt x="17132" y="63094"/>
                  </a:lnTo>
                  <a:lnTo>
                    <a:pt x="59715" y="63094"/>
                  </a:lnTo>
                  <a:lnTo>
                    <a:pt x="59715" y="78448"/>
                  </a:lnTo>
                  <a:lnTo>
                    <a:pt x="0" y="78448"/>
                  </a:lnTo>
                  <a:lnTo>
                    <a:pt x="0" y="0"/>
                  </a:lnTo>
                  <a:close/>
                </a:path>
              </a:pathLst>
            </a:custGeom>
            <a:solidFill>
              <a:srgbClr val="005368"/>
            </a:solidFill>
            <a:ln w="0" cap="flat">
              <a:noFill/>
              <a:miter lim="127000"/>
            </a:ln>
            <a:effectLst/>
          </p:spPr>
          <p:txBody>
            <a:bodyPr anchor="ctr"/>
            <a:lstStyle/>
            <a:p>
              <a:pPr algn="ctr"/>
              <a:endParaRPr lang="en-US"/>
            </a:p>
          </p:txBody>
        </p:sp>
        <p:sp>
          <p:nvSpPr>
            <p:cNvPr id="34" name="Shape 2982">
              <a:extLst>
                <a:ext uri="{FF2B5EF4-FFF2-40B4-BE49-F238E27FC236}">
                  <a16:creationId xmlns:a16="http://schemas.microsoft.com/office/drawing/2014/main" id="{16473CA5-A2D0-4B53-A763-6C228299EBCC}"/>
                </a:ext>
              </a:extLst>
            </p:cNvPr>
            <p:cNvSpPr/>
            <p:nvPr/>
          </p:nvSpPr>
          <p:spPr>
            <a:xfrm>
              <a:off x="1709029" y="1133114"/>
              <a:ext cx="62090" cy="80683"/>
            </a:xfrm>
            <a:custGeom>
              <a:avLst/>
              <a:gdLst/>
              <a:ahLst/>
              <a:cxnLst/>
              <a:rect l="0" t="0" r="0" b="0"/>
              <a:pathLst>
                <a:path w="62090" h="80683">
                  <a:moveTo>
                    <a:pt x="30607" y="0"/>
                  </a:moveTo>
                  <a:cubicBezTo>
                    <a:pt x="42024" y="0"/>
                    <a:pt x="51778" y="3594"/>
                    <a:pt x="59741" y="9982"/>
                  </a:cubicBezTo>
                  <a:lnTo>
                    <a:pt x="50775" y="22974"/>
                  </a:lnTo>
                  <a:cubicBezTo>
                    <a:pt x="43828" y="18161"/>
                    <a:pt x="36982" y="15253"/>
                    <a:pt x="30378" y="15253"/>
                  </a:cubicBezTo>
                  <a:cubicBezTo>
                    <a:pt x="23762" y="15253"/>
                    <a:pt x="20295" y="18275"/>
                    <a:pt x="20295" y="22073"/>
                  </a:cubicBezTo>
                  <a:lnTo>
                    <a:pt x="20295" y="22301"/>
                  </a:lnTo>
                  <a:cubicBezTo>
                    <a:pt x="20295" y="27457"/>
                    <a:pt x="23647" y="29134"/>
                    <a:pt x="37211" y="32614"/>
                  </a:cubicBezTo>
                  <a:cubicBezTo>
                    <a:pt x="53124" y="36754"/>
                    <a:pt x="62090" y="42469"/>
                    <a:pt x="62090" y="56147"/>
                  </a:cubicBezTo>
                  <a:lnTo>
                    <a:pt x="62090" y="56363"/>
                  </a:lnTo>
                  <a:cubicBezTo>
                    <a:pt x="62090" y="71946"/>
                    <a:pt x="50203" y="80683"/>
                    <a:pt x="33287" y="80683"/>
                  </a:cubicBezTo>
                  <a:cubicBezTo>
                    <a:pt x="21412" y="80683"/>
                    <a:pt x="9411" y="76543"/>
                    <a:pt x="0" y="68135"/>
                  </a:cubicBezTo>
                  <a:lnTo>
                    <a:pt x="10211" y="55918"/>
                  </a:lnTo>
                  <a:cubicBezTo>
                    <a:pt x="17259" y="61747"/>
                    <a:pt x="24651" y="65443"/>
                    <a:pt x="33630" y="65443"/>
                  </a:cubicBezTo>
                  <a:cubicBezTo>
                    <a:pt x="40678" y="65443"/>
                    <a:pt x="44945" y="62649"/>
                    <a:pt x="44945" y="58052"/>
                  </a:cubicBezTo>
                  <a:lnTo>
                    <a:pt x="44945" y="57823"/>
                  </a:lnTo>
                  <a:cubicBezTo>
                    <a:pt x="44945" y="53454"/>
                    <a:pt x="42253" y="51219"/>
                    <a:pt x="29146" y="47854"/>
                  </a:cubicBezTo>
                  <a:cubicBezTo>
                    <a:pt x="13335" y="43815"/>
                    <a:pt x="3150" y="39446"/>
                    <a:pt x="3150" y="23876"/>
                  </a:cubicBezTo>
                  <a:lnTo>
                    <a:pt x="3150" y="23647"/>
                  </a:lnTo>
                  <a:cubicBezTo>
                    <a:pt x="3150" y="9411"/>
                    <a:pt x="14580" y="0"/>
                    <a:pt x="30607" y="0"/>
                  </a:cubicBezTo>
                  <a:close/>
                </a:path>
              </a:pathLst>
            </a:custGeom>
            <a:solidFill>
              <a:srgbClr val="005368"/>
            </a:solidFill>
            <a:ln w="0" cap="flat">
              <a:noFill/>
              <a:miter lim="127000"/>
            </a:ln>
            <a:effectLst/>
          </p:spPr>
          <p:txBody>
            <a:bodyPr anchor="ctr"/>
            <a:lstStyle/>
            <a:p>
              <a:pPr algn="ctr"/>
              <a:endParaRPr lang="en-US"/>
            </a:p>
          </p:txBody>
        </p:sp>
        <p:sp>
          <p:nvSpPr>
            <p:cNvPr id="35" name="Shape 2983">
              <a:extLst>
                <a:ext uri="{FF2B5EF4-FFF2-40B4-BE49-F238E27FC236}">
                  <a16:creationId xmlns:a16="http://schemas.microsoft.com/office/drawing/2014/main" id="{65C1096E-2176-4F81-8D1A-75305D21B807}"/>
                </a:ext>
              </a:extLst>
            </p:cNvPr>
            <p:cNvSpPr/>
            <p:nvPr/>
          </p:nvSpPr>
          <p:spPr>
            <a:xfrm>
              <a:off x="1788663" y="1134233"/>
              <a:ext cx="59728" cy="78448"/>
            </a:xfrm>
            <a:custGeom>
              <a:avLst/>
              <a:gdLst/>
              <a:ahLst/>
              <a:cxnLst/>
              <a:rect l="0" t="0" r="0" b="0"/>
              <a:pathLst>
                <a:path w="59728" h="78448">
                  <a:moveTo>
                    <a:pt x="0" y="0"/>
                  </a:moveTo>
                  <a:lnTo>
                    <a:pt x="59169" y="0"/>
                  </a:lnTo>
                  <a:lnTo>
                    <a:pt x="59169" y="15354"/>
                  </a:lnTo>
                  <a:lnTo>
                    <a:pt x="17145" y="15354"/>
                  </a:lnTo>
                  <a:lnTo>
                    <a:pt x="17145" y="31267"/>
                  </a:lnTo>
                  <a:lnTo>
                    <a:pt x="54127" y="31267"/>
                  </a:lnTo>
                  <a:lnTo>
                    <a:pt x="54127" y="46622"/>
                  </a:lnTo>
                  <a:lnTo>
                    <a:pt x="17145" y="46622"/>
                  </a:lnTo>
                  <a:lnTo>
                    <a:pt x="17145" y="63094"/>
                  </a:lnTo>
                  <a:lnTo>
                    <a:pt x="59728" y="63094"/>
                  </a:lnTo>
                  <a:lnTo>
                    <a:pt x="59728" y="78448"/>
                  </a:lnTo>
                  <a:lnTo>
                    <a:pt x="0" y="78448"/>
                  </a:lnTo>
                  <a:lnTo>
                    <a:pt x="0" y="0"/>
                  </a:lnTo>
                  <a:close/>
                </a:path>
              </a:pathLst>
            </a:custGeom>
            <a:solidFill>
              <a:srgbClr val="005368"/>
            </a:solidFill>
            <a:ln w="0" cap="flat">
              <a:noFill/>
              <a:miter lim="127000"/>
            </a:ln>
            <a:effectLst/>
          </p:spPr>
          <p:txBody>
            <a:bodyPr anchor="ctr"/>
            <a:lstStyle/>
            <a:p>
              <a:pPr algn="ctr"/>
              <a:endParaRPr lang="en-US"/>
            </a:p>
          </p:txBody>
        </p:sp>
        <p:sp>
          <p:nvSpPr>
            <p:cNvPr id="36" name="Shape 2984">
              <a:extLst>
                <a:ext uri="{FF2B5EF4-FFF2-40B4-BE49-F238E27FC236}">
                  <a16:creationId xmlns:a16="http://schemas.microsoft.com/office/drawing/2014/main" id="{6931F12D-AF20-4462-8587-535233A2463F}"/>
                </a:ext>
              </a:extLst>
            </p:cNvPr>
            <p:cNvSpPr/>
            <p:nvPr/>
          </p:nvSpPr>
          <p:spPr>
            <a:xfrm>
              <a:off x="1866283" y="1134238"/>
              <a:ext cx="32614" cy="78448"/>
            </a:xfrm>
            <a:custGeom>
              <a:avLst/>
              <a:gdLst/>
              <a:ahLst/>
              <a:cxnLst/>
              <a:rect l="0" t="0" r="0" b="0"/>
              <a:pathLst>
                <a:path w="32614" h="78448">
                  <a:moveTo>
                    <a:pt x="0" y="0"/>
                  </a:moveTo>
                  <a:lnTo>
                    <a:pt x="32614" y="0"/>
                  </a:lnTo>
                  <a:lnTo>
                    <a:pt x="32614" y="15570"/>
                  </a:lnTo>
                  <a:lnTo>
                    <a:pt x="17259" y="15570"/>
                  </a:lnTo>
                  <a:lnTo>
                    <a:pt x="17259" y="38100"/>
                  </a:lnTo>
                  <a:lnTo>
                    <a:pt x="32614" y="38100"/>
                  </a:lnTo>
                  <a:lnTo>
                    <a:pt x="32614" y="56033"/>
                  </a:lnTo>
                  <a:lnTo>
                    <a:pt x="30810" y="53340"/>
                  </a:lnTo>
                  <a:lnTo>
                    <a:pt x="17259" y="53340"/>
                  </a:lnTo>
                  <a:lnTo>
                    <a:pt x="17259" y="78448"/>
                  </a:lnTo>
                  <a:lnTo>
                    <a:pt x="0" y="78448"/>
                  </a:lnTo>
                  <a:lnTo>
                    <a:pt x="0" y="0"/>
                  </a:lnTo>
                  <a:close/>
                </a:path>
              </a:pathLst>
            </a:custGeom>
            <a:solidFill>
              <a:srgbClr val="005368"/>
            </a:solidFill>
            <a:ln w="0" cap="flat">
              <a:noFill/>
              <a:miter lim="127000"/>
            </a:ln>
            <a:effectLst/>
          </p:spPr>
          <p:txBody>
            <a:bodyPr anchor="ctr"/>
            <a:lstStyle/>
            <a:p>
              <a:pPr algn="ctr"/>
              <a:endParaRPr lang="en-US"/>
            </a:p>
          </p:txBody>
        </p:sp>
        <p:sp>
          <p:nvSpPr>
            <p:cNvPr id="37" name="Shape 2985">
              <a:extLst>
                <a:ext uri="{FF2B5EF4-FFF2-40B4-BE49-F238E27FC236}">
                  <a16:creationId xmlns:a16="http://schemas.microsoft.com/office/drawing/2014/main" id="{B4C3A85F-F372-410E-8736-4B0327571E39}"/>
                </a:ext>
              </a:extLst>
            </p:cNvPr>
            <p:cNvSpPr/>
            <p:nvPr/>
          </p:nvSpPr>
          <p:spPr>
            <a:xfrm>
              <a:off x="1898896" y="1134238"/>
              <a:ext cx="35192" cy="78448"/>
            </a:xfrm>
            <a:custGeom>
              <a:avLst/>
              <a:gdLst/>
              <a:ahLst/>
              <a:cxnLst/>
              <a:rect l="0" t="0" r="0" b="0"/>
              <a:pathLst>
                <a:path w="35192" h="78448">
                  <a:moveTo>
                    <a:pt x="0" y="0"/>
                  </a:moveTo>
                  <a:lnTo>
                    <a:pt x="3251" y="0"/>
                  </a:lnTo>
                  <a:cubicBezTo>
                    <a:pt x="13221" y="0"/>
                    <a:pt x="20955" y="2807"/>
                    <a:pt x="26111" y="7950"/>
                  </a:cubicBezTo>
                  <a:cubicBezTo>
                    <a:pt x="30467" y="12319"/>
                    <a:pt x="32830" y="18491"/>
                    <a:pt x="32830" y="25895"/>
                  </a:cubicBezTo>
                  <a:lnTo>
                    <a:pt x="32830" y="26111"/>
                  </a:lnTo>
                  <a:cubicBezTo>
                    <a:pt x="32830" y="38773"/>
                    <a:pt x="25997" y="46736"/>
                    <a:pt x="16028" y="50432"/>
                  </a:cubicBezTo>
                  <a:lnTo>
                    <a:pt x="35192" y="78448"/>
                  </a:lnTo>
                  <a:lnTo>
                    <a:pt x="15011" y="78448"/>
                  </a:lnTo>
                  <a:lnTo>
                    <a:pt x="0" y="56033"/>
                  </a:lnTo>
                  <a:lnTo>
                    <a:pt x="0" y="38100"/>
                  </a:lnTo>
                  <a:lnTo>
                    <a:pt x="2121" y="38100"/>
                  </a:lnTo>
                  <a:cubicBezTo>
                    <a:pt x="10528" y="38100"/>
                    <a:pt x="15354" y="33617"/>
                    <a:pt x="15354" y="27000"/>
                  </a:cubicBezTo>
                  <a:lnTo>
                    <a:pt x="15354" y="26784"/>
                  </a:lnTo>
                  <a:cubicBezTo>
                    <a:pt x="15354" y="19393"/>
                    <a:pt x="10198" y="15570"/>
                    <a:pt x="1791" y="15570"/>
                  </a:cubicBezTo>
                  <a:lnTo>
                    <a:pt x="0" y="15570"/>
                  </a:lnTo>
                  <a:lnTo>
                    <a:pt x="0" y="0"/>
                  </a:lnTo>
                  <a:close/>
                </a:path>
              </a:pathLst>
            </a:custGeom>
            <a:solidFill>
              <a:srgbClr val="005368"/>
            </a:solidFill>
            <a:ln w="0" cap="flat">
              <a:noFill/>
              <a:miter lim="127000"/>
            </a:ln>
            <a:effectLst/>
          </p:spPr>
          <p:txBody>
            <a:bodyPr anchor="ctr"/>
            <a:lstStyle/>
            <a:p>
              <a:pPr algn="ctr"/>
              <a:endParaRPr lang="en-US"/>
            </a:p>
          </p:txBody>
        </p:sp>
        <p:sp>
          <p:nvSpPr>
            <p:cNvPr id="38" name="Shape 2986">
              <a:extLst>
                <a:ext uri="{FF2B5EF4-FFF2-40B4-BE49-F238E27FC236}">
                  <a16:creationId xmlns:a16="http://schemas.microsoft.com/office/drawing/2014/main" id="{45146290-C0C9-4AAB-A915-BFDC41F87196}"/>
                </a:ext>
              </a:extLst>
            </p:cNvPr>
            <p:cNvSpPr/>
            <p:nvPr/>
          </p:nvSpPr>
          <p:spPr>
            <a:xfrm>
              <a:off x="1940875" y="1134233"/>
              <a:ext cx="78677" cy="79007"/>
            </a:xfrm>
            <a:custGeom>
              <a:avLst/>
              <a:gdLst/>
              <a:ahLst/>
              <a:cxnLst/>
              <a:rect l="0" t="0" r="0" b="0"/>
              <a:pathLst>
                <a:path w="78677" h="79007">
                  <a:moveTo>
                    <a:pt x="0" y="0"/>
                  </a:moveTo>
                  <a:lnTo>
                    <a:pt x="19063" y="0"/>
                  </a:lnTo>
                  <a:lnTo>
                    <a:pt x="39561" y="55245"/>
                  </a:lnTo>
                  <a:lnTo>
                    <a:pt x="60071" y="0"/>
                  </a:lnTo>
                  <a:lnTo>
                    <a:pt x="78677" y="0"/>
                  </a:lnTo>
                  <a:lnTo>
                    <a:pt x="46952" y="79007"/>
                  </a:lnTo>
                  <a:lnTo>
                    <a:pt x="31725" y="79007"/>
                  </a:lnTo>
                  <a:lnTo>
                    <a:pt x="0" y="0"/>
                  </a:lnTo>
                  <a:close/>
                </a:path>
              </a:pathLst>
            </a:custGeom>
            <a:solidFill>
              <a:srgbClr val="005368"/>
            </a:solidFill>
            <a:ln w="0" cap="flat">
              <a:noFill/>
              <a:miter lim="127000"/>
            </a:ln>
            <a:effectLst/>
          </p:spPr>
          <p:txBody>
            <a:bodyPr anchor="ctr"/>
            <a:lstStyle/>
            <a:p>
              <a:pPr algn="ctr"/>
              <a:endParaRPr lang="en-US"/>
            </a:p>
          </p:txBody>
        </p:sp>
        <p:sp>
          <p:nvSpPr>
            <p:cNvPr id="39" name="Shape 13062">
              <a:extLst>
                <a:ext uri="{FF2B5EF4-FFF2-40B4-BE49-F238E27FC236}">
                  <a16:creationId xmlns:a16="http://schemas.microsoft.com/office/drawing/2014/main" id="{9C89B817-BF8F-42AD-B7CC-801C1FCB873B}"/>
                </a:ext>
              </a:extLst>
            </p:cNvPr>
            <p:cNvSpPr/>
            <p:nvPr/>
          </p:nvSpPr>
          <p:spPr>
            <a:xfrm>
              <a:off x="2034967" y="1134237"/>
              <a:ext cx="17259" cy="78448"/>
            </a:xfrm>
            <a:custGeom>
              <a:avLst/>
              <a:gdLst/>
              <a:ahLst/>
              <a:cxnLst/>
              <a:rect l="0" t="0" r="0" b="0"/>
              <a:pathLst>
                <a:path w="17259" h="78448">
                  <a:moveTo>
                    <a:pt x="0" y="0"/>
                  </a:moveTo>
                  <a:lnTo>
                    <a:pt x="17259" y="0"/>
                  </a:lnTo>
                  <a:lnTo>
                    <a:pt x="17259" y="78448"/>
                  </a:lnTo>
                  <a:lnTo>
                    <a:pt x="0" y="78448"/>
                  </a:lnTo>
                  <a:lnTo>
                    <a:pt x="0" y="0"/>
                  </a:lnTo>
                </a:path>
              </a:pathLst>
            </a:custGeom>
            <a:solidFill>
              <a:srgbClr val="005368"/>
            </a:solidFill>
            <a:ln w="0" cap="flat">
              <a:noFill/>
              <a:miter lim="127000"/>
            </a:ln>
            <a:effectLst/>
          </p:spPr>
          <p:txBody>
            <a:bodyPr anchor="ctr"/>
            <a:lstStyle/>
            <a:p>
              <a:pPr algn="ctr"/>
              <a:endParaRPr lang="en-US"/>
            </a:p>
          </p:txBody>
        </p:sp>
        <p:sp>
          <p:nvSpPr>
            <p:cNvPr id="40" name="Shape 2988">
              <a:extLst>
                <a:ext uri="{FF2B5EF4-FFF2-40B4-BE49-F238E27FC236}">
                  <a16:creationId xmlns:a16="http://schemas.microsoft.com/office/drawing/2014/main" id="{C7E2DE6D-E335-4EAD-8FC6-A28DF43D9FB1}"/>
                </a:ext>
              </a:extLst>
            </p:cNvPr>
            <p:cNvSpPr/>
            <p:nvPr/>
          </p:nvSpPr>
          <p:spPr>
            <a:xfrm>
              <a:off x="2070910" y="1132889"/>
              <a:ext cx="72390" cy="81140"/>
            </a:xfrm>
            <a:custGeom>
              <a:avLst/>
              <a:gdLst/>
              <a:ahLst/>
              <a:cxnLst/>
              <a:rect l="0" t="0" r="0" b="0"/>
              <a:pathLst>
                <a:path w="72390" h="81140">
                  <a:moveTo>
                    <a:pt x="40907" y="0"/>
                  </a:moveTo>
                  <a:cubicBezTo>
                    <a:pt x="55702" y="0"/>
                    <a:pt x="64541" y="4928"/>
                    <a:pt x="71831" y="12103"/>
                  </a:cubicBezTo>
                  <a:lnTo>
                    <a:pt x="60846" y="24765"/>
                  </a:lnTo>
                  <a:cubicBezTo>
                    <a:pt x="54788" y="19279"/>
                    <a:pt x="48628" y="15913"/>
                    <a:pt x="40780" y="15913"/>
                  </a:cubicBezTo>
                  <a:cubicBezTo>
                    <a:pt x="27572" y="15913"/>
                    <a:pt x="18047" y="26899"/>
                    <a:pt x="18047" y="40348"/>
                  </a:cubicBezTo>
                  <a:lnTo>
                    <a:pt x="18047" y="40576"/>
                  </a:lnTo>
                  <a:cubicBezTo>
                    <a:pt x="18047" y="54013"/>
                    <a:pt x="27343" y="65227"/>
                    <a:pt x="40780" y="65227"/>
                  </a:cubicBezTo>
                  <a:cubicBezTo>
                    <a:pt x="49759" y="65227"/>
                    <a:pt x="55245" y="61633"/>
                    <a:pt x="61417" y="56032"/>
                  </a:cubicBezTo>
                  <a:lnTo>
                    <a:pt x="72390" y="67132"/>
                  </a:lnTo>
                  <a:cubicBezTo>
                    <a:pt x="64326" y="75755"/>
                    <a:pt x="55359" y="81140"/>
                    <a:pt x="40234" y="81140"/>
                  </a:cubicBezTo>
                  <a:cubicBezTo>
                    <a:pt x="17145" y="81140"/>
                    <a:pt x="0" y="63310"/>
                    <a:pt x="0" y="40792"/>
                  </a:cubicBezTo>
                  <a:lnTo>
                    <a:pt x="0" y="40576"/>
                  </a:lnTo>
                  <a:cubicBezTo>
                    <a:pt x="0" y="18263"/>
                    <a:pt x="16815" y="0"/>
                    <a:pt x="40907" y="0"/>
                  </a:cubicBezTo>
                  <a:close/>
                </a:path>
              </a:pathLst>
            </a:custGeom>
            <a:solidFill>
              <a:srgbClr val="005368"/>
            </a:solidFill>
            <a:ln w="0" cap="flat">
              <a:noFill/>
              <a:miter lim="127000"/>
            </a:ln>
            <a:effectLst/>
          </p:spPr>
          <p:txBody>
            <a:bodyPr anchor="ctr"/>
            <a:lstStyle/>
            <a:p>
              <a:pPr algn="ctr"/>
              <a:endParaRPr lang="en-US"/>
            </a:p>
          </p:txBody>
        </p:sp>
        <p:sp>
          <p:nvSpPr>
            <p:cNvPr id="41" name="Shape 2989">
              <a:extLst>
                <a:ext uri="{FF2B5EF4-FFF2-40B4-BE49-F238E27FC236}">
                  <a16:creationId xmlns:a16="http://schemas.microsoft.com/office/drawing/2014/main" id="{631953FD-C721-417D-B1F8-62722AE2E6B6}"/>
                </a:ext>
              </a:extLst>
            </p:cNvPr>
            <p:cNvSpPr/>
            <p:nvPr/>
          </p:nvSpPr>
          <p:spPr>
            <a:xfrm>
              <a:off x="2159625" y="1134233"/>
              <a:ext cx="59715" cy="78448"/>
            </a:xfrm>
            <a:custGeom>
              <a:avLst/>
              <a:gdLst/>
              <a:ahLst/>
              <a:cxnLst/>
              <a:rect l="0" t="0" r="0" b="0"/>
              <a:pathLst>
                <a:path w="59715" h="78448">
                  <a:moveTo>
                    <a:pt x="0" y="0"/>
                  </a:moveTo>
                  <a:lnTo>
                    <a:pt x="59157" y="0"/>
                  </a:lnTo>
                  <a:lnTo>
                    <a:pt x="59157" y="15354"/>
                  </a:lnTo>
                  <a:lnTo>
                    <a:pt x="17132" y="15354"/>
                  </a:lnTo>
                  <a:lnTo>
                    <a:pt x="17132" y="31267"/>
                  </a:lnTo>
                  <a:lnTo>
                    <a:pt x="54127" y="31267"/>
                  </a:lnTo>
                  <a:lnTo>
                    <a:pt x="54127" y="46622"/>
                  </a:lnTo>
                  <a:lnTo>
                    <a:pt x="17132" y="46622"/>
                  </a:lnTo>
                  <a:lnTo>
                    <a:pt x="17132" y="63094"/>
                  </a:lnTo>
                  <a:lnTo>
                    <a:pt x="59715" y="63094"/>
                  </a:lnTo>
                  <a:lnTo>
                    <a:pt x="59715" y="78448"/>
                  </a:lnTo>
                  <a:lnTo>
                    <a:pt x="0" y="78448"/>
                  </a:lnTo>
                  <a:lnTo>
                    <a:pt x="0" y="0"/>
                  </a:lnTo>
                  <a:close/>
                </a:path>
              </a:pathLst>
            </a:custGeom>
            <a:solidFill>
              <a:srgbClr val="005368"/>
            </a:solidFill>
            <a:ln w="0" cap="flat">
              <a:noFill/>
              <a:miter lim="127000"/>
            </a:ln>
            <a:effectLst/>
          </p:spPr>
          <p:txBody>
            <a:bodyPr anchor="ctr"/>
            <a:lstStyle/>
            <a:p>
              <a:pPr algn="ctr"/>
              <a:endParaRPr lang="en-US"/>
            </a:p>
          </p:txBody>
        </p:sp>
        <p:sp>
          <p:nvSpPr>
            <p:cNvPr id="42" name="Shape 2990">
              <a:extLst>
                <a:ext uri="{FF2B5EF4-FFF2-40B4-BE49-F238E27FC236}">
                  <a16:creationId xmlns:a16="http://schemas.microsoft.com/office/drawing/2014/main" id="{8614C374-A339-4592-BEB2-677C2387A046}"/>
                </a:ext>
              </a:extLst>
            </p:cNvPr>
            <p:cNvSpPr/>
            <p:nvPr/>
          </p:nvSpPr>
          <p:spPr>
            <a:xfrm>
              <a:off x="2231859" y="1133114"/>
              <a:ext cx="62090" cy="80683"/>
            </a:xfrm>
            <a:custGeom>
              <a:avLst/>
              <a:gdLst/>
              <a:ahLst/>
              <a:cxnLst/>
              <a:rect l="0" t="0" r="0" b="0"/>
              <a:pathLst>
                <a:path w="62090" h="80683">
                  <a:moveTo>
                    <a:pt x="30594" y="0"/>
                  </a:moveTo>
                  <a:cubicBezTo>
                    <a:pt x="42024" y="0"/>
                    <a:pt x="51778" y="3594"/>
                    <a:pt x="59741" y="9982"/>
                  </a:cubicBezTo>
                  <a:lnTo>
                    <a:pt x="50775" y="22974"/>
                  </a:lnTo>
                  <a:cubicBezTo>
                    <a:pt x="43815" y="18161"/>
                    <a:pt x="36982" y="15253"/>
                    <a:pt x="30378" y="15253"/>
                  </a:cubicBezTo>
                  <a:cubicBezTo>
                    <a:pt x="23762" y="15253"/>
                    <a:pt x="20295" y="18275"/>
                    <a:pt x="20295" y="22073"/>
                  </a:cubicBezTo>
                  <a:lnTo>
                    <a:pt x="20295" y="22301"/>
                  </a:lnTo>
                  <a:cubicBezTo>
                    <a:pt x="20295" y="27457"/>
                    <a:pt x="23647" y="29134"/>
                    <a:pt x="37198" y="32614"/>
                  </a:cubicBezTo>
                  <a:cubicBezTo>
                    <a:pt x="53124" y="36754"/>
                    <a:pt x="62090" y="42469"/>
                    <a:pt x="62090" y="56147"/>
                  </a:cubicBezTo>
                  <a:lnTo>
                    <a:pt x="62090" y="56363"/>
                  </a:lnTo>
                  <a:cubicBezTo>
                    <a:pt x="62090" y="71946"/>
                    <a:pt x="50203" y="80683"/>
                    <a:pt x="33287" y="80683"/>
                  </a:cubicBezTo>
                  <a:cubicBezTo>
                    <a:pt x="21412" y="80683"/>
                    <a:pt x="9411" y="76543"/>
                    <a:pt x="0" y="68135"/>
                  </a:cubicBezTo>
                  <a:lnTo>
                    <a:pt x="10198" y="55918"/>
                  </a:lnTo>
                  <a:cubicBezTo>
                    <a:pt x="17259" y="61747"/>
                    <a:pt x="24651" y="65443"/>
                    <a:pt x="33630" y="65443"/>
                  </a:cubicBezTo>
                  <a:cubicBezTo>
                    <a:pt x="40678" y="65443"/>
                    <a:pt x="44933" y="62649"/>
                    <a:pt x="44933" y="58052"/>
                  </a:cubicBezTo>
                  <a:lnTo>
                    <a:pt x="44933" y="57823"/>
                  </a:lnTo>
                  <a:cubicBezTo>
                    <a:pt x="44933" y="53454"/>
                    <a:pt x="42253" y="51219"/>
                    <a:pt x="29146" y="47854"/>
                  </a:cubicBezTo>
                  <a:cubicBezTo>
                    <a:pt x="13335" y="43815"/>
                    <a:pt x="3150" y="39446"/>
                    <a:pt x="3150" y="23876"/>
                  </a:cubicBezTo>
                  <a:lnTo>
                    <a:pt x="3150" y="23647"/>
                  </a:lnTo>
                  <a:cubicBezTo>
                    <a:pt x="3150" y="9411"/>
                    <a:pt x="14567" y="0"/>
                    <a:pt x="30594" y="0"/>
                  </a:cubicBezTo>
                  <a:close/>
                </a:path>
              </a:pathLst>
            </a:custGeom>
            <a:solidFill>
              <a:srgbClr val="005368"/>
            </a:solidFill>
            <a:ln w="0" cap="flat">
              <a:noFill/>
              <a:miter lim="127000"/>
            </a:ln>
            <a:effectLst/>
          </p:spPr>
          <p:txBody>
            <a:bodyPr anchor="ctr"/>
            <a:lstStyle/>
            <a:p>
              <a:pPr algn="ctr"/>
              <a:endParaRPr lang="en-US"/>
            </a:p>
          </p:txBody>
        </p:sp>
        <p:sp>
          <p:nvSpPr>
            <p:cNvPr id="43" name="Shape 2991">
              <a:extLst>
                <a:ext uri="{FF2B5EF4-FFF2-40B4-BE49-F238E27FC236}">
                  <a16:creationId xmlns:a16="http://schemas.microsoft.com/office/drawing/2014/main" id="{3BDADD65-D616-4C28-9682-ABF51AC063E9}"/>
                </a:ext>
              </a:extLst>
            </p:cNvPr>
            <p:cNvSpPr/>
            <p:nvPr/>
          </p:nvSpPr>
          <p:spPr>
            <a:xfrm>
              <a:off x="22381" y="749906"/>
              <a:ext cx="122085" cy="140970"/>
            </a:xfrm>
            <a:custGeom>
              <a:avLst/>
              <a:gdLst/>
              <a:ahLst/>
              <a:cxnLst/>
              <a:rect l="0" t="0" r="0" b="0"/>
              <a:pathLst>
                <a:path w="122085" h="140970">
                  <a:moveTo>
                    <a:pt x="67374" y="0"/>
                  </a:moveTo>
                  <a:cubicBezTo>
                    <a:pt x="89560" y="0"/>
                    <a:pt x="103594" y="6629"/>
                    <a:pt x="117208" y="17920"/>
                  </a:cubicBezTo>
                  <a:lnTo>
                    <a:pt x="110592" y="25514"/>
                  </a:lnTo>
                  <a:cubicBezTo>
                    <a:pt x="99885" y="16167"/>
                    <a:pt x="87427" y="9157"/>
                    <a:pt x="66789" y="9157"/>
                  </a:cubicBezTo>
                  <a:cubicBezTo>
                    <a:pt x="33693" y="9157"/>
                    <a:pt x="10516" y="37186"/>
                    <a:pt x="10516" y="70091"/>
                  </a:cubicBezTo>
                  <a:lnTo>
                    <a:pt x="10516" y="70485"/>
                  </a:lnTo>
                  <a:cubicBezTo>
                    <a:pt x="10516" y="105728"/>
                    <a:pt x="32512" y="132017"/>
                    <a:pt x="68936" y="132017"/>
                  </a:cubicBezTo>
                  <a:cubicBezTo>
                    <a:pt x="86258" y="132017"/>
                    <a:pt x="102413" y="124816"/>
                    <a:pt x="112344" y="116446"/>
                  </a:cubicBezTo>
                  <a:lnTo>
                    <a:pt x="112344" y="77305"/>
                  </a:lnTo>
                  <a:lnTo>
                    <a:pt x="66789" y="77305"/>
                  </a:lnTo>
                  <a:lnTo>
                    <a:pt x="66789" y="67958"/>
                  </a:lnTo>
                  <a:lnTo>
                    <a:pt x="122085" y="67958"/>
                  </a:lnTo>
                  <a:lnTo>
                    <a:pt x="122085" y="120523"/>
                  </a:lnTo>
                  <a:cubicBezTo>
                    <a:pt x="109817" y="131432"/>
                    <a:pt x="90742" y="140970"/>
                    <a:pt x="68542" y="140970"/>
                  </a:cubicBezTo>
                  <a:cubicBezTo>
                    <a:pt x="25514" y="140970"/>
                    <a:pt x="0" y="109233"/>
                    <a:pt x="0" y="70879"/>
                  </a:cubicBezTo>
                  <a:lnTo>
                    <a:pt x="0" y="70485"/>
                  </a:lnTo>
                  <a:cubicBezTo>
                    <a:pt x="0" y="33693"/>
                    <a:pt x="26683" y="0"/>
                    <a:pt x="67374" y="0"/>
                  </a:cubicBezTo>
                  <a:close/>
                </a:path>
              </a:pathLst>
            </a:custGeom>
            <a:solidFill>
              <a:srgbClr val="005368"/>
            </a:solidFill>
            <a:ln w="0" cap="flat">
              <a:noFill/>
              <a:miter lim="127000"/>
            </a:ln>
            <a:effectLst/>
          </p:spPr>
          <p:txBody>
            <a:bodyPr anchor="ctr"/>
            <a:lstStyle/>
            <a:p>
              <a:pPr algn="ctr"/>
              <a:endParaRPr lang="en-US"/>
            </a:p>
          </p:txBody>
        </p:sp>
        <p:sp>
          <p:nvSpPr>
            <p:cNvPr id="44" name="Shape 2992">
              <a:extLst>
                <a:ext uri="{FF2B5EF4-FFF2-40B4-BE49-F238E27FC236}">
                  <a16:creationId xmlns:a16="http://schemas.microsoft.com/office/drawing/2014/main" id="{7E9A8764-9D83-4E9F-A590-3274E65B3F70}"/>
                </a:ext>
              </a:extLst>
            </p:cNvPr>
            <p:cNvSpPr/>
            <p:nvPr/>
          </p:nvSpPr>
          <p:spPr>
            <a:xfrm>
              <a:off x="171559" y="786951"/>
              <a:ext cx="51022" cy="103935"/>
            </a:xfrm>
            <a:custGeom>
              <a:avLst/>
              <a:gdLst/>
              <a:ahLst/>
              <a:cxnLst/>
              <a:rect l="0" t="0" r="0" b="0"/>
              <a:pathLst>
                <a:path w="51022" h="103935">
                  <a:moveTo>
                    <a:pt x="51022" y="0"/>
                  </a:moveTo>
                  <a:lnTo>
                    <a:pt x="51022" y="8954"/>
                  </a:lnTo>
                  <a:lnTo>
                    <a:pt x="50825" y="8913"/>
                  </a:lnTo>
                  <a:cubicBezTo>
                    <a:pt x="27267" y="8913"/>
                    <a:pt x="10325" y="28179"/>
                    <a:pt x="10325" y="51547"/>
                  </a:cubicBezTo>
                  <a:lnTo>
                    <a:pt x="10325" y="51941"/>
                  </a:lnTo>
                  <a:cubicBezTo>
                    <a:pt x="10325" y="69905"/>
                    <a:pt x="20405" y="85126"/>
                    <a:pt x="35137" y="91614"/>
                  </a:cubicBezTo>
                  <a:lnTo>
                    <a:pt x="51022" y="94927"/>
                  </a:lnTo>
                  <a:lnTo>
                    <a:pt x="51022" y="103894"/>
                  </a:lnTo>
                  <a:lnTo>
                    <a:pt x="50825" y="103935"/>
                  </a:lnTo>
                  <a:cubicBezTo>
                    <a:pt x="21425" y="103935"/>
                    <a:pt x="0" y="80173"/>
                    <a:pt x="0" y="52334"/>
                  </a:cubicBezTo>
                  <a:lnTo>
                    <a:pt x="0" y="51941"/>
                  </a:lnTo>
                  <a:cubicBezTo>
                    <a:pt x="0" y="31062"/>
                    <a:pt x="12166" y="12262"/>
                    <a:pt x="30732" y="4167"/>
                  </a:cubicBezTo>
                  <a:lnTo>
                    <a:pt x="51022" y="0"/>
                  </a:lnTo>
                  <a:close/>
                </a:path>
              </a:pathLst>
            </a:custGeom>
            <a:solidFill>
              <a:srgbClr val="005368"/>
            </a:solidFill>
            <a:ln w="0" cap="flat">
              <a:noFill/>
              <a:miter lim="127000"/>
            </a:ln>
            <a:effectLst/>
          </p:spPr>
          <p:txBody>
            <a:bodyPr anchor="ctr"/>
            <a:lstStyle/>
            <a:p>
              <a:pPr algn="ctr"/>
              <a:endParaRPr lang="en-US"/>
            </a:p>
          </p:txBody>
        </p:sp>
        <p:sp>
          <p:nvSpPr>
            <p:cNvPr id="45" name="Shape 2993">
              <a:extLst>
                <a:ext uri="{FF2B5EF4-FFF2-40B4-BE49-F238E27FC236}">
                  <a16:creationId xmlns:a16="http://schemas.microsoft.com/office/drawing/2014/main" id="{382CE442-5BCE-4DAE-9DA0-243ABD7BB3C5}"/>
                </a:ext>
              </a:extLst>
            </p:cNvPr>
            <p:cNvSpPr/>
            <p:nvPr/>
          </p:nvSpPr>
          <p:spPr>
            <a:xfrm>
              <a:off x="222581" y="786911"/>
              <a:ext cx="51022" cy="103935"/>
            </a:xfrm>
            <a:custGeom>
              <a:avLst/>
              <a:gdLst/>
              <a:ahLst/>
              <a:cxnLst/>
              <a:rect l="0" t="0" r="0" b="0"/>
              <a:pathLst>
                <a:path w="51022" h="103935">
                  <a:moveTo>
                    <a:pt x="197" y="0"/>
                  </a:moveTo>
                  <a:cubicBezTo>
                    <a:pt x="29597" y="0"/>
                    <a:pt x="51022" y="23749"/>
                    <a:pt x="51022" y="51587"/>
                  </a:cubicBezTo>
                  <a:lnTo>
                    <a:pt x="51022" y="51981"/>
                  </a:lnTo>
                  <a:cubicBezTo>
                    <a:pt x="51022" y="72860"/>
                    <a:pt x="38856" y="91667"/>
                    <a:pt x="20290" y="99766"/>
                  </a:cubicBezTo>
                  <a:lnTo>
                    <a:pt x="0" y="103935"/>
                  </a:lnTo>
                  <a:lnTo>
                    <a:pt x="0" y="94968"/>
                  </a:lnTo>
                  <a:lnTo>
                    <a:pt x="197" y="95009"/>
                  </a:lnTo>
                  <a:cubicBezTo>
                    <a:pt x="23755" y="95009"/>
                    <a:pt x="40697" y="75730"/>
                    <a:pt x="40697" y="52375"/>
                  </a:cubicBezTo>
                  <a:lnTo>
                    <a:pt x="40697" y="51981"/>
                  </a:lnTo>
                  <a:cubicBezTo>
                    <a:pt x="40697" y="34017"/>
                    <a:pt x="30617" y="18796"/>
                    <a:pt x="15885" y="12308"/>
                  </a:cubicBezTo>
                  <a:lnTo>
                    <a:pt x="0" y="8995"/>
                  </a:lnTo>
                  <a:lnTo>
                    <a:pt x="0" y="40"/>
                  </a:lnTo>
                  <a:lnTo>
                    <a:pt x="197" y="0"/>
                  </a:lnTo>
                  <a:close/>
                </a:path>
              </a:pathLst>
            </a:custGeom>
            <a:solidFill>
              <a:srgbClr val="005368"/>
            </a:solidFill>
            <a:ln w="0" cap="flat">
              <a:noFill/>
              <a:miter lim="127000"/>
            </a:ln>
            <a:effectLst/>
          </p:spPr>
          <p:txBody>
            <a:bodyPr anchor="ctr"/>
            <a:lstStyle/>
            <a:p>
              <a:pPr algn="ctr"/>
              <a:endParaRPr lang="en-US"/>
            </a:p>
          </p:txBody>
        </p:sp>
        <p:sp>
          <p:nvSpPr>
            <p:cNvPr id="46" name="Shape 2994">
              <a:extLst>
                <a:ext uri="{FF2B5EF4-FFF2-40B4-BE49-F238E27FC236}">
                  <a16:creationId xmlns:a16="http://schemas.microsoft.com/office/drawing/2014/main" id="{1772BC9C-3D57-4AE3-9EF0-955A66CCE81D}"/>
                </a:ext>
              </a:extLst>
            </p:cNvPr>
            <p:cNvSpPr/>
            <p:nvPr/>
          </p:nvSpPr>
          <p:spPr>
            <a:xfrm>
              <a:off x="295624" y="786951"/>
              <a:ext cx="51022" cy="103935"/>
            </a:xfrm>
            <a:custGeom>
              <a:avLst/>
              <a:gdLst/>
              <a:ahLst/>
              <a:cxnLst/>
              <a:rect l="0" t="0" r="0" b="0"/>
              <a:pathLst>
                <a:path w="51022" h="103935">
                  <a:moveTo>
                    <a:pt x="51022" y="0"/>
                  </a:moveTo>
                  <a:lnTo>
                    <a:pt x="51022" y="8954"/>
                  </a:lnTo>
                  <a:lnTo>
                    <a:pt x="50825" y="8913"/>
                  </a:lnTo>
                  <a:cubicBezTo>
                    <a:pt x="27267" y="8913"/>
                    <a:pt x="10325" y="28179"/>
                    <a:pt x="10325" y="51547"/>
                  </a:cubicBezTo>
                  <a:lnTo>
                    <a:pt x="10325" y="51941"/>
                  </a:lnTo>
                  <a:cubicBezTo>
                    <a:pt x="10325" y="69905"/>
                    <a:pt x="20405" y="85126"/>
                    <a:pt x="35137" y="91614"/>
                  </a:cubicBezTo>
                  <a:lnTo>
                    <a:pt x="51022" y="94927"/>
                  </a:lnTo>
                  <a:lnTo>
                    <a:pt x="51022" y="103894"/>
                  </a:lnTo>
                  <a:lnTo>
                    <a:pt x="50825" y="103935"/>
                  </a:lnTo>
                  <a:cubicBezTo>
                    <a:pt x="21425" y="103935"/>
                    <a:pt x="0" y="80173"/>
                    <a:pt x="0" y="52334"/>
                  </a:cubicBezTo>
                  <a:lnTo>
                    <a:pt x="0" y="51941"/>
                  </a:lnTo>
                  <a:cubicBezTo>
                    <a:pt x="0" y="31062"/>
                    <a:pt x="12166" y="12262"/>
                    <a:pt x="30732" y="4167"/>
                  </a:cubicBezTo>
                  <a:lnTo>
                    <a:pt x="51022" y="0"/>
                  </a:lnTo>
                  <a:close/>
                </a:path>
              </a:pathLst>
            </a:custGeom>
            <a:solidFill>
              <a:srgbClr val="005368"/>
            </a:solidFill>
            <a:ln w="0" cap="flat">
              <a:noFill/>
              <a:miter lim="127000"/>
            </a:ln>
            <a:effectLst/>
          </p:spPr>
          <p:txBody>
            <a:bodyPr anchor="ctr"/>
            <a:lstStyle/>
            <a:p>
              <a:pPr algn="ctr"/>
              <a:endParaRPr lang="en-US"/>
            </a:p>
          </p:txBody>
        </p:sp>
        <p:sp>
          <p:nvSpPr>
            <p:cNvPr id="47" name="Shape 2995">
              <a:extLst>
                <a:ext uri="{FF2B5EF4-FFF2-40B4-BE49-F238E27FC236}">
                  <a16:creationId xmlns:a16="http://schemas.microsoft.com/office/drawing/2014/main" id="{ACD790B5-F447-405E-9E47-217E1EE2DE58}"/>
                </a:ext>
              </a:extLst>
            </p:cNvPr>
            <p:cNvSpPr/>
            <p:nvPr/>
          </p:nvSpPr>
          <p:spPr>
            <a:xfrm>
              <a:off x="346646" y="786911"/>
              <a:ext cx="51022" cy="103935"/>
            </a:xfrm>
            <a:custGeom>
              <a:avLst/>
              <a:gdLst/>
              <a:ahLst/>
              <a:cxnLst/>
              <a:rect l="0" t="0" r="0" b="0"/>
              <a:pathLst>
                <a:path w="51022" h="103935">
                  <a:moveTo>
                    <a:pt x="197" y="0"/>
                  </a:moveTo>
                  <a:cubicBezTo>
                    <a:pt x="29597" y="0"/>
                    <a:pt x="51022" y="23749"/>
                    <a:pt x="51022" y="51587"/>
                  </a:cubicBezTo>
                  <a:lnTo>
                    <a:pt x="51022" y="51981"/>
                  </a:lnTo>
                  <a:cubicBezTo>
                    <a:pt x="51022" y="72860"/>
                    <a:pt x="38856" y="91667"/>
                    <a:pt x="20290" y="99766"/>
                  </a:cubicBezTo>
                  <a:lnTo>
                    <a:pt x="0" y="103935"/>
                  </a:lnTo>
                  <a:lnTo>
                    <a:pt x="0" y="94968"/>
                  </a:lnTo>
                  <a:lnTo>
                    <a:pt x="197" y="95009"/>
                  </a:lnTo>
                  <a:cubicBezTo>
                    <a:pt x="23755" y="95009"/>
                    <a:pt x="40697" y="75730"/>
                    <a:pt x="40697" y="52375"/>
                  </a:cubicBezTo>
                  <a:lnTo>
                    <a:pt x="40697" y="51981"/>
                  </a:lnTo>
                  <a:cubicBezTo>
                    <a:pt x="40697" y="34017"/>
                    <a:pt x="30617" y="18796"/>
                    <a:pt x="15885" y="12308"/>
                  </a:cubicBezTo>
                  <a:lnTo>
                    <a:pt x="0" y="8995"/>
                  </a:lnTo>
                  <a:lnTo>
                    <a:pt x="0" y="40"/>
                  </a:lnTo>
                  <a:lnTo>
                    <a:pt x="197" y="0"/>
                  </a:lnTo>
                  <a:close/>
                </a:path>
              </a:pathLst>
            </a:custGeom>
            <a:solidFill>
              <a:srgbClr val="005368"/>
            </a:solidFill>
            <a:ln w="0" cap="flat">
              <a:noFill/>
              <a:miter lim="127000"/>
            </a:ln>
            <a:effectLst/>
          </p:spPr>
          <p:txBody>
            <a:bodyPr anchor="ctr"/>
            <a:lstStyle/>
            <a:p>
              <a:pPr algn="ctr"/>
              <a:endParaRPr lang="en-US"/>
            </a:p>
          </p:txBody>
        </p:sp>
        <p:sp>
          <p:nvSpPr>
            <p:cNvPr id="48" name="Shape 2996">
              <a:extLst>
                <a:ext uri="{FF2B5EF4-FFF2-40B4-BE49-F238E27FC236}">
                  <a16:creationId xmlns:a16="http://schemas.microsoft.com/office/drawing/2014/main" id="{F1783BDB-75D5-4525-8DA9-CB5FB6DDE9A2}"/>
                </a:ext>
              </a:extLst>
            </p:cNvPr>
            <p:cNvSpPr/>
            <p:nvPr/>
          </p:nvSpPr>
          <p:spPr>
            <a:xfrm>
              <a:off x="420075" y="786907"/>
              <a:ext cx="50044" cy="103975"/>
            </a:xfrm>
            <a:custGeom>
              <a:avLst/>
              <a:gdLst/>
              <a:ahLst/>
              <a:cxnLst/>
              <a:rect l="0" t="0" r="0" b="0"/>
              <a:pathLst>
                <a:path w="50044" h="103975">
                  <a:moveTo>
                    <a:pt x="48298" y="0"/>
                  </a:moveTo>
                  <a:lnTo>
                    <a:pt x="50044" y="507"/>
                  </a:lnTo>
                  <a:lnTo>
                    <a:pt x="50044" y="9314"/>
                  </a:lnTo>
                  <a:lnTo>
                    <a:pt x="49276" y="9157"/>
                  </a:lnTo>
                  <a:cubicBezTo>
                    <a:pt x="27648" y="9157"/>
                    <a:pt x="10325" y="24930"/>
                    <a:pt x="10325" y="51600"/>
                  </a:cubicBezTo>
                  <a:lnTo>
                    <a:pt x="10325" y="51994"/>
                  </a:lnTo>
                  <a:cubicBezTo>
                    <a:pt x="10325" y="78080"/>
                    <a:pt x="28435" y="94818"/>
                    <a:pt x="49276" y="94818"/>
                  </a:cubicBezTo>
                  <a:lnTo>
                    <a:pt x="50044" y="94660"/>
                  </a:lnTo>
                  <a:lnTo>
                    <a:pt x="50044" y="103451"/>
                  </a:lnTo>
                  <a:lnTo>
                    <a:pt x="48298" y="103975"/>
                  </a:lnTo>
                  <a:cubicBezTo>
                    <a:pt x="24346" y="103975"/>
                    <a:pt x="0" y="84696"/>
                    <a:pt x="0" y="52375"/>
                  </a:cubicBezTo>
                  <a:lnTo>
                    <a:pt x="0" y="51994"/>
                  </a:lnTo>
                  <a:cubicBezTo>
                    <a:pt x="0" y="19672"/>
                    <a:pt x="24346" y="0"/>
                    <a:pt x="48298" y="0"/>
                  </a:cubicBezTo>
                  <a:close/>
                </a:path>
              </a:pathLst>
            </a:custGeom>
            <a:solidFill>
              <a:srgbClr val="005368"/>
            </a:solidFill>
            <a:ln w="0" cap="flat">
              <a:noFill/>
              <a:miter lim="127000"/>
            </a:ln>
            <a:effectLst/>
          </p:spPr>
          <p:txBody>
            <a:bodyPr anchor="ctr"/>
            <a:lstStyle/>
            <a:p>
              <a:pPr algn="ctr"/>
              <a:endParaRPr lang="en-US"/>
            </a:p>
          </p:txBody>
        </p:sp>
        <p:sp>
          <p:nvSpPr>
            <p:cNvPr id="49" name="Shape 2997">
              <a:extLst>
                <a:ext uri="{FF2B5EF4-FFF2-40B4-BE49-F238E27FC236}">
                  <a16:creationId xmlns:a16="http://schemas.microsoft.com/office/drawing/2014/main" id="{051DD2B6-7F68-4F2D-ABF7-E191F1C4B2D1}"/>
                </a:ext>
              </a:extLst>
            </p:cNvPr>
            <p:cNvSpPr/>
            <p:nvPr/>
          </p:nvSpPr>
          <p:spPr>
            <a:xfrm>
              <a:off x="470120" y="746406"/>
              <a:ext cx="48685" cy="143952"/>
            </a:xfrm>
            <a:custGeom>
              <a:avLst/>
              <a:gdLst/>
              <a:ahLst/>
              <a:cxnLst/>
              <a:rect l="0" t="0" r="0" b="0"/>
              <a:pathLst>
                <a:path w="48685" h="143952">
                  <a:moveTo>
                    <a:pt x="39148" y="0"/>
                  </a:moveTo>
                  <a:lnTo>
                    <a:pt x="48685" y="0"/>
                  </a:lnTo>
                  <a:lnTo>
                    <a:pt x="48685" y="142138"/>
                  </a:lnTo>
                  <a:lnTo>
                    <a:pt x="39148" y="142138"/>
                  </a:lnTo>
                  <a:lnTo>
                    <a:pt x="39148" y="119939"/>
                  </a:lnTo>
                  <a:cubicBezTo>
                    <a:pt x="34861" y="126460"/>
                    <a:pt x="29553" y="132594"/>
                    <a:pt x="22858" y="137098"/>
                  </a:cubicBezTo>
                  <a:lnTo>
                    <a:pt x="0" y="143952"/>
                  </a:lnTo>
                  <a:lnTo>
                    <a:pt x="0" y="135160"/>
                  </a:lnTo>
                  <a:lnTo>
                    <a:pt x="14259" y="132216"/>
                  </a:lnTo>
                  <a:cubicBezTo>
                    <a:pt x="28546" y="126158"/>
                    <a:pt x="39719" y="111668"/>
                    <a:pt x="39719" y="92685"/>
                  </a:cubicBezTo>
                  <a:lnTo>
                    <a:pt x="39719" y="92291"/>
                  </a:lnTo>
                  <a:cubicBezTo>
                    <a:pt x="39719" y="73165"/>
                    <a:pt x="28546" y="58746"/>
                    <a:pt x="14259" y="52732"/>
                  </a:cubicBezTo>
                  <a:lnTo>
                    <a:pt x="0" y="49814"/>
                  </a:lnTo>
                  <a:lnTo>
                    <a:pt x="0" y="41007"/>
                  </a:lnTo>
                  <a:lnTo>
                    <a:pt x="23073" y="47703"/>
                  </a:lnTo>
                  <a:cubicBezTo>
                    <a:pt x="29791" y="52083"/>
                    <a:pt x="35052" y="58020"/>
                    <a:pt x="39148" y="64249"/>
                  </a:cubicBezTo>
                  <a:lnTo>
                    <a:pt x="39148" y="0"/>
                  </a:lnTo>
                  <a:close/>
                </a:path>
              </a:pathLst>
            </a:custGeom>
            <a:solidFill>
              <a:srgbClr val="005368"/>
            </a:solidFill>
            <a:ln w="0" cap="flat">
              <a:noFill/>
              <a:miter lim="127000"/>
            </a:ln>
            <a:effectLst/>
          </p:spPr>
          <p:txBody>
            <a:bodyPr anchor="ctr"/>
            <a:lstStyle/>
            <a:p>
              <a:pPr algn="ctr"/>
              <a:endParaRPr lang="en-US"/>
            </a:p>
          </p:txBody>
        </p:sp>
        <p:sp>
          <p:nvSpPr>
            <p:cNvPr id="50" name="Shape 2998">
              <a:extLst>
                <a:ext uri="{FF2B5EF4-FFF2-40B4-BE49-F238E27FC236}">
                  <a16:creationId xmlns:a16="http://schemas.microsoft.com/office/drawing/2014/main" id="{5B6E77FE-73B5-4D88-9C93-13C1E0A46A91}"/>
                </a:ext>
              </a:extLst>
            </p:cNvPr>
            <p:cNvSpPr/>
            <p:nvPr/>
          </p:nvSpPr>
          <p:spPr>
            <a:xfrm>
              <a:off x="614443" y="752246"/>
              <a:ext cx="90157" cy="136296"/>
            </a:xfrm>
            <a:custGeom>
              <a:avLst/>
              <a:gdLst/>
              <a:ahLst/>
              <a:cxnLst/>
              <a:rect l="0" t="0" r="0" b="0"/>
              <a:pathLst>
                <a:path w="90157" h="136296">
                  <a:moveTo>
                    <a:pt x="0" y="0"/>
                  </a:moveTo>
                  <a:lnTo>
                    <a:pt x="10122" y="0"/>
                  </a:lnTo>
                  <a:lnTo>
                    <a:pt x="10122" y="126949"/>
                  </a:lnTo>
                  <a:lnTo>
                    <a:pt x="90157" y="126949"/>
                  </a:lnTo>
                  <a:lnTo>
                    <a:pt x="90157" y="136296"/>
                  </a:lnTo>
                  <a:lnTo>
                    <a:pt x="0" y="136296"/>
                  </a:lnTo>
                  <a:lnTo>
                    <a:pt x="0" y="0"/>
                  </a:lnTo>
                  <a:close/>
                </a:path>
              </a:pathLst>
            </a:custGeom>
            <a:solidFill>
              <a:srgbClr val="005368"/>
            </a:solidFill>
            <a:ln w="0" cap="flat">
              <a:noFill/>
              <a:miter lim="127000"/>
            </a:ln>
            <a:effectLst/>
          </p:spPr>
          <p:txBody>
            <a:bodyPr anchor="ctr"/>
            <a:lstStyle/>
            <a:p>
              <a:pPr algn="ctr"/>
              <a:endParaRPr lang="en-US"/>
            </a:p>
          </p:txBody>
        </p:sp>
        <p:sp>
          <p:nvSpPr>
            <p:cNvPr id="51" name="Shape 13063">
              <a:extLst>
                <a:ext uri="{FF2B5EF4-FFF2-40B4-BE49-F238E27FC236}">
                  <a16:creationId xmlns:a16="http://schemas.microsoft.com/office/drawing/2014/main" id="{E36B5894-B669-4A91-91FA-A27965BFE7C5}"/>
                </a:ext>
              </a:extLst>
            </p:cNvPr>
            <p:cNvSpPr/>
            <p:nvPr/>
          </p:nvSpPr>
          <p:spPr>
            <a:xfrm>
              <a:off x="733636" y="789254"/>
              <a:ext cx="9538" cy="99301"/>
            </a:xfrm>
            <a:custGeom>
              <a:avLst/>
              <a:gdLst/>
              <a:ahLst/>
              <a:cxnLst/>
              <a:rect l="0" t="0" r="0" b="0"/>
              <a:pathLst>
                <a:path w="9538" h="99301">
                  <a:moveTo>
                    <a:pt x="0" y="0"/>
                  </a:moveTo>
                  <a:lnTo>
                    <a:pt x="9538" y="0"/>
                  </a:lnTo>
                  <a:lnTo>
                    <a:pt x="9538" y="99301"/>
                  </a:lnTo>
                  <a:lnTo>
                    <a:pt x="0" y="99301"/>
                  </a:lnTo>
                  <a:lnTo>
                    <a:pt x="0" y="0"/>
                  </a:lnTo>
                </a:path>
              </a:pathLst>
            </a:custGeom>
            <a:solidFill>
              <a:srgbClr val="005368"/>
            </a:solidFill>
            <a:ln w="0" cap="flat">
              <a:noFill/>
              <a:miter lim="127000"/>
            </a:ln>
            <a:effectLst/>
          </p:spPr>
          <p:txBody>
            <a:bodyPr anchor="ctr"/>
            <a:lstStyle/>
            <a:p>
              <a:pPr algn="ctr"/>
              <a:endParaRPr lang="en-US"/>
            </a:p>
          </p:txBody>
        </p:sp>
        <p:sp>
          <p:nvSpPr>
            <p:cNvPr id="52" name="Shape 13064">
              <a:extLst>
                <a:ext uri="{FF2B5EF4-FFF2-40B4-BE49-F238E27FC236}">
                  <a16:creationId xmlns:a16="http://schemas.microsoft.com/office/drawing/2014/main" id="{13EBAD45-3FA1-4E30-8E0E-04D6A4199CB0}"/>
                </a:ext>
              </a:extLst>
            </p:cNvPr>
            <p:cNvSpPr/>
            <p:nvPr/>
          </p:nvSpPr>
          <p:spPr>
            <a:xfrm>
              <a:off x="732468" y="750303"/>
              <a:ext cx="11874" cy="13043"/>
            </a:xfrm>
            <a:custGeom>
              <a:avLst/>
              <a:gdLst/>
              <a:ahLst/>
              <a:cxnLst/>
              <a:rect l="0" t="0" r="0" b="0"/>
              <a:pathLst>
                <a:path w="11874" h="13043">
                  <a:moveTo>
                    <a:pt x="0" y="0"/>
                  </a:moveTo>
                  <a:lnTo>
                    <a:pt x="11874" y="0"/>
                  </a:lnTo>
                  <a:lnTo>
                    <a:pt x="11874" y="13043"/>
                  </a:lnTo>
                  <a:lnTo>
                    <a:pt x="0" y="13043"/>
                  </a:lnTo>
                  <a:lnTo>
                    <a:pt x="0" y="0"/>
                  </a:lnTo>
                </a:path>
              </a:pathLst>
            </a:custGeom>
            <a:solidFill>
              <a:srgbClr val="005368"/>
            </a:solidFill>
            <a:ln w="0" cap="flat">
              <a:noFill/>
              <a:miter lim="127000"/>
            </a:ln>
            <a:effectLst/>
          </p:spPr>
          <p:txBody>
            <a:bodyPr anchor="ctr"/>
            <a:lstStyle/>
            <a:p>
              <a:pPr algn="ctr"/>
              <a:endParaRPr lang="en-US"/>
            </a:p>
          </p:txBody>
        </p:sp>
        <p:sp>
          <p:nvSpPr>
            <p:cNvPr id="53" name="Shape 3001">
              <a:extLst>
                <a:ext uri="{FF2B5EF4-FFF2-40B4-BE49-F238E27FC236}">
                  <a16:creationId xmlns:a16="http://schemas.microsoft.com/office/drawing/2014/main" id="{F7CE163C-35EA-4855-93B2-6B50B97F7A3C}"/>
                </a:ext>
              </a:extLst>
            </p:cNvPr>
            <p:cNvSpPr/>
            <p:nvPr/>
          </p:nvSpPr>
          <p:spPr>
            <a:xfrm>
              <a:off x="771616" y="745819"/>
              <a:ext cx="58801" cy="142723"/>
            </a:xfrm>
            <a:custGeom>
              <a:avLst/>
              <a:gdLst/>
              <a:ahLst/>
              <a:cxnLst/>
              <a:rect l="0" t="0" r="0" b="0"/>
              <a:pathLst>
                <a:path w="58801" h="142723">
                  <a:moveTo>
                    <a:pt x="44006" y="0"/>
                  </a:moveTo>
                  <a:cubicBezTo>
                    <a:pt x="50038" y="0"/>
                    <a:pt x="54318" y="787"/>
                    <a:pt x="58801" y="2337"/>
                  </a:cubicBezTo>
                  <a:lnTo>
                    <a:pt x="58801" y="11290"/>
                  </a:lnTo>
                  <a:cubicBezTo>
                    <a:pt x="53150" y="9538"/>
                    <a:pt x="49060" y="8763"/>
                    <a:pt x="44006" y="8763"/>
                  </a:cubicBezTo>
                  <a:cubicBezTo>
                    <a:pt x="30378" y="8763"/>
                    <a:pt x="23952" y="16942"/>
                    <a:pt x="23952" y="33884"/>
                  </a:cubicBezTo>
                  <a:lnTo>
                    <a:pt x="23952" y="43421"/>
                  </a:lnTo>
                  <a:lnTo>
                    <a:pt x="58611" y="43421"/>
                  </a:lnTo>
                  <a:lnTo>
                    <a:pt x="58611" y="52184"/>
                  </a:lnTo>
                  <a:lnTo>
                    <a:pt x="23952" y="52184"/>
                  </a:lnTo>
                  <a:lnTo>
                    <a:pt x="23952" y="142723"/>
                  </a:lnTo>
                  <a:lnTo>
                    <a:pt x="14402" y="142723"/>
                  </a:lnTo>
                  <a:lnTo>
                    <a:pt x="14402" y="52184"/>
                  </a:lnTo>
                  <a:lnTo>
                    <a:pt x="0" y="52184"/>
                  </a:lnTo>
                  <a:lnTo>
                    <a:pt x="0" y="43421"/>
                  </a:lnTo>
                  <a:lnTo>
                    <a:pt x="14402" y="43421"/>
                  </a:lnTo>
                  <a:lnTo>
                    <a:pt x="14402" y="33680"/>
                  </a:lnTo>
                  <a:cubicBezTo>
                    <a:pt x="14402" y="22390"/>
                    <a:pt x="17513" y="13437"/>
                    <a:pt x="23165" y="7798"/>
                  </a:cubicBezTo>
                  <a:cubicBezTo>
                    <a:pt x="28232" y="2731"/>
                    <a:pt x="35243" y="0"/>
                    <a:pt x="44006" y="0"/>
                  </a:cubicBezTo>
                  <a:close/>
                </a:path>
              </a:pathLst>
            </a:custGeom>
            <a:solidFill>
              <a:srgbClr val="005368"/>
            </a:solidFill>
            <a:ln w="0" cap="flat">
              <a:noFill/>
              <a:miter lim="127000"/>
            </a:ln>
            <a:effectLst/>
          </p:spPr>
          <p:txBody>
            <a:bodyPr anchor="ctr"/>
            <a:lstStyle/>
            <a:p>
              <a:pPr algn="ctr"/>
              <a:endParaRPr lang="en-US"/>
            </a:p>
          </p:txBody>
        </p:sp>
        <p:sp>
          <p:nvSpPr>
            <p:cNvPr id="54" name="Shape 3002">
              <a:extLst>
                <a:ext uri="{FF2B5EF4-FFF2-40B4-BE49-F238E27FC236}">
                  <a16:creationId xmlns:a16="http://schemas.microsoft.com/office/drawing/2014/main" id="{507093E4-B2EA-4F5B-80FE-50B849B78400}"/>
                </a:ext>
              </a:extLst>
            </p:cNvPr>
            <p:cNvSpPr/>
            <p:nvPr/>
          </p:nvSpPr>
          <p:spPr>
            <a:xfrm>
              <a:off x="841329" y="787108"/>
              <a:ext cx="46241" cy="103278"/>
            </a:xfrm>
            <a:custGeom>
              <a:avLst/>
              <a:gdLst/>
              <a:ahLst/>
              <a:cxnLst/>
              <a:rect l="0" t="0" r="0" b="0"/>
              <a:pathLst>
                <a:path w="46241" h="103278">
                  <a:moveTo>
                    <a:pt x="46241" y="0"/>
                  </a:moveTo>
                  <a:lnTo>
                    <a:pt x="46241" y="8664"/>
                  </a:lnTo>
                  <a:lnTo>
                    <a:pt x="32969" y="11488"/>
                  </a:lnTo>
                  <a:cubicBezTo>
                    <a:pt x="20321" y="17174"/>
                    <a:pt x="11446" y="30609"/>
                    <a:pt x="10122" y="47116"/>
                  </a:cubicBezTo>
                  <a:lnTo>
                    <a:pt x="46241" y="47116"/>
                  </a:lnTo>
                  <a:lnTo>
                    <a:pt x="46241" y="55675"/>
                  </a:lnTo>
                  <a:lnTo>
                    <a:pt x="10122" y="55675"/>
                  </a:lnTo>
                  <a:cubicBezTo>
                    <a:pt x="11446" y="74221"/>
                    <a:pt x="21742" y="86965"/>
                    <a:pt x="35021" y="92178"/>
                  </a:cubicBezTo>
                  <a:lnTo>
                    <a:pt x="46241" y="94285"/>
                  </a:lnTo>
                  <a:lnTo>
                    <a:pt x="46241" y="103278"/>
                  </a:lnTo>
                  <a:lnTo>
                    <a:pt x="30073" y="100032"/>
                  </a:lnTo>
                  <a:cubicBezTo>
                    <a:pt x="12709" y="92723"/>
                    <a:pt x="0" y="75202"/>
                    <a:pt x="0" y="51980"/>
                  </a:cubicBezTo>
                  <a:lnTo>
                    <a:pt x="0" y="51599"/>
                  </a:lnTo>
                  <a:cubicBezTo>
                    <a:pt x="0" y="29977"/>
                    <a:pt x="11394" y="11656"/>
                    <a:pt x="28429" y="3846"/>
                  </a:cubicBezTo>
                  <a:lnTo>
                    <a:pt x="46241" y="0"/>
                  </a:lnTo>
                  <a:close/>
                </a:path>
              </a:pathLst>
            </a:custGeom>
            <a:solidFill>
              <a:srgbClr val="005368"/>
            </a:solidFill>
            <a:ln w="0" cap="flat">
              <a:noFill/>
              <a:miter lim="127000"/>
            </a:ln>
            <a:effectLst/>
          </p:spPr>
          <p:txBody>
            <a:bodyPr anchor="ctr"/>
            <a:lstStyle/>
            <a:p>
              <a:pPr algn="ctr"/>
              <a:endParaRPr lang="en-US"/>
            </a:p>
          </p:txBody>
        </p:sp>
        <p:sp>
          <p:nvSpPr>
            <p:cNvPr id="55" name="Shape 3003">
              <a:extLst>
                <a:ext uri="{FF2B5EF4-FFF2-40B4-BE49-F238E27FC236}">
                  <a16:creationId xmlns:a16="http://schemas.microsoft.com/office/drawing/2014/main" id="{C66E2C51-BEAB-42C9-8F7B-3FCCD0190387}"/>
                </a:ext>
              </a:extLst>
            </p:cNvPr>
            <p:cNvSpPr/>
            <p:nvPr/>
          </p:nvSpPr>
          <p:spPr>
            <a:xfrm>
              <a:off x="887570" y="866354"/>
              <a:ext cx="43523" cy="24524"/>
            </a:xfrm>
            <a:custGeom>
              <a:avLst/>
              <a:gdLst/>
              <a:ahLst/>
              <a:cxnLst/>
              <a:rect l="0" t="0" r="0" b="0"/>
              <a:pathLst>
                <a:path w="43523" h="24524">
                  <a:moveTo>
                    <a:pt x="36906" y="0"/>
                  </a:moveTo>
                  <a:lnTo>
                    <a:pt x="43523" y="5829"/>
                  </a:lnTo>
                  <a:cubicBezTo>
                    <a:pt x="33401" y="16739"/>
                    <a:pt x="21514" y="24524"/>
                    <a:pt x="2451" y="24524"/>
                  </a:cubicBezTo>
                  <a:lnTo>
                    <a:pt x="0" y="24032"/>
                  </a:lnTo>
                  <a:lnTo>
                    <a:pt x="0" y="15038"/>
                  </a:lnTo>
                  <a:lnTo>
                    <a:pt x="2832" y="15570"/>
                  </a:lnTo>
                  <a:cubicBezTo>
                    <a:pt x="18212" y="15570"/>
                    <a:pt x="28727" y="8750"/>
                    <a:pt x="36906" y="0"/>
                  </a:cubicBezTo>
                  <a:close/>
                </a:path>
              </a:pathLst>
            </a:custGeom>
            <a:solidFill>
              <a:srgbClr val="005368"/>
            </a:solidFill>
            <a:ln w="0" cap="flat">
              <a:noFill/>
              <a:miter lim="127000"/>
            </a:ln>
            <a:effectLst/>
          </p:spPr>
          <p:txBody>
            <a:bodyPr anchor="ctr"/>
            <a:lstStyle/>
            <a:p>
              <a:pPr algn="ctr"/>
              <a:endParaRPr lang="en-US"/>
            </a:p>
          </p:txBody>
        </p:sp>
        <p:sp>
          <p:nvSpPr>
            <p:cNvPr id="56" name="Shape 3004">
              <a:extLst>
                <a:ext uri="{FF2B5EF4-FFF2-40B4-BE49-F238E27FC236}">
                  <a16:creationId xmlns:a16="http://schemas.microsoft.com/office/drawing/2014/main" id="{6265AF9A-F609-4120-8C2A-E8D91E4011E3}"/>
                </a:ext>
              </a:extLst>
            </p:cNvPr>
            <p:cNvSpPr/>
            <p:nvPr/>
          </p:nvSpPr>
          <p:spPr>
            <a:xfrm>
              <a:off x="887570" y="786916"/>
              <a:ext cx="46444" cy="55867"/>
            </a:xfrm>
            <a:custGeom>
              <a:avLst/>
              <a:gdLst/>
              <a:ahLst/>
              <a:cxnLst/>
              <a:rect l="0" t="0" r="0" b="0"/>
              <a:pathLst>
                <a:path w="46444" h="55867">
                  <a:moveTo>
                    <a:pt x="889" y="0"/>
                  </a:moveTo>
                  <a:cubicBezTo>
                    <a:pt x="28727" y="0"/>
                    <a:pt x="46444" y="22568"/>
                    <a:pt x="46444" y="51981"/>
                  </a:cubicBezTo>
                  <a:cubicBezTo>
                    <a:pt x="46444" y="53734"/>
                    <a:pt x="46444" y="54318"/>
                    <a:pt x="46253" y="55867"/>
                  </a:cubicBezTo>
                  <a:lnTo>
                    <a:pt x="0" y="55867"/>
                  </a:lnTo>
                  <a:lnTo>
                    <a:pt x="0" y="47307"/>
                  </a:lnTo>
                  <a:lnTo>
                    <a:pt x="36119" y="47307"/>
                  </a:lnTo>
                  <a:cubicBezTo>
                    <a:pt x="34773" y="27254"/>
                    <a:pt x="23279" y="8750"/>
                    <a:pt x="495" y="8750"/>
                  </a:cubicBezTo>
                  <a:lnTo>
                    <a:pt x="0" y="8856"/>
                  </a:lnTo>
                  <a:lnTo>
                    <a:pt x="0" y="192"/>
                  </a:lnTo>
                  <a:lnTo>
                    <a:pt x="889" y="0"/>
                  </a:lnTo>
                  <a:close/>
                </a:path>
              </a:pathLst>
            </a:custGeom>
            <a:solidFill>
              <a:srgbClr val="005368"/>
            </a:solidFill>
            <a:ln w="0" cap="flat">
              <a:noFill/>
              <a:miter lim="127000"/>
            </a:ln>
            <a:effectLst/>
          </p:spPr>
          <p:txBody>
            <a:bodyPr anchor="ctr"/>
            <a:lstStyle/>
            <a:p>
              <a:pPr algn="ctr"/>
              <a:endParaRPr lang="en-US"/>
            </a:p>
          </p:txBody>
        </p:sp>
        <p:sp>
          <p:nvSpPr>
            <p:cNvPr id="57" name="Shape 13065">
              <a:extLst>
                <a:ext uri="{FF2B5EF4-FFF2-40B4-BE49-F238E27FC236}">
                  <a16:creationId xmlns:a16="http://schemas.microsoft.com/office/drawing/2014/main" id="{F7121112-F64B-4C1A-A03F-8C2B444F467B}"/>
                </a:ext>
              </a:extLst>
            </p:cNvPr>
            <p:cNvSpPr/>
            <p:nvPr/>
          </p:nvSpPr>
          <p:spPr>
            <a:xfrm>
              <a:off x="957232" y="871994"/>
              <a:ext cx="12840" cy="16561"/>
            </a:xfrm>
            <a:custGeom>
              <a:avLst/>
              <a:gdLst/>
              <a:ahLst/>
              <a:cxnLst/>
              <a:rect l="0" t="0" r="0" b="0"/>
              <a:pathLst>
                <a:path w="12840" h="16561">
                  <a:moveTo>
                    <a:pt x="0" y="0"/>
                  </a:moveTo>
                  <a:lnTo>
                    <a:pt x="12840" y="0"/>
                  </a:lnTo>
                  <a:lnTo>
                    <a:pt x="12840" y="16561"/>
                  </a:lnTo>
                  <a:lnTo>
                    <a:pt x="0" y="16561"/>
                  </a:lnTo>
                  <a:lnTo>
                    <a:pt x="0" y="0"/>
                  </a:lnTo>
                </a:path>
              </a:pathLst>
            </a:custGeom>
            <a:solidFill>
              <a:srgbClr val="005368"/>
            </a:solidFill>
            <a:ln w="0" cap="flat">
              <a:noFill/>
              <a:miter lim="127000"/>
            </a:ln>
            <a:effectLst/>
          </p:spPr>
          <p:txBody>
            <a:bodyPr anchor="ctr"/>
            <a:lstStyle/>
            <a:p>
              <a:pPr algn="ctr"/>
              <a:endParaRPr lang="en-US"/>
            </a:p>
          </p:txBody>
        </p:sp>
        <p:sp>
          <p:nvSpPr>
            <p:cNvPr id="58" name="Shape 3006">
              <a:extLst>
                <a:ext uri="{FF2B5EF4-FFF2-40B4-BE49-F238E27FC236}">
                  <a16:creationId xmlns:a16="http://schemas.microsoft.com/office/drawing/2014/main" id="{7F4DD9AA-BC74-4EA8-9FCE-A4CF8425C225}"/>
                </a:ext>
              </a:extLst>
            </p:cNvPr>
            <p:cNvSpPr/>
            <p:nvPr/>
          </p:nvSpPr>
          <p:spPr>
            <a:xfrm>
              <a:off x="1057516" y="749907"/>
              <a:ext cx="122085" cy="140970"/>
            </a:xfrm>
            <a:custGeom>
              <a:avLst/>
              <a:gdLst/>
              <a:ahLst/>
              <a:cxnLst/>
              <a:rect l="0" t="0" r="0" b="0"/>
              <a:pathLst>
                <a:path w="122085" h="140970">
                  <a:moveTo>
                    <a:pt x="67373" y="0"/>
                  </a:moveTo>
                  <a:cubicBezTo>
                    <a:pt x="89560" y="0"/>
                    <a:pt x="103581" y="6629"/>
                    <a:pt x="117208" y="17920"/>
                  </a:cubicBezTo>
                  <a:lnTo>
                    <a:pt x="110592" y="25514"/>
                  </a:lnTo>
                  <a:cubicBezTo>
                    <a:pt x="99886" y="16167"/>
                    <a:pt x="87427" y="9157"/>
                    <a:pt x="66789" y="9157"/>
                  </a:cubicBezTo>
                  <a:cubicBezTo>
                    <a:pt x="33693" y="9157"/>
                    <a:pt x="10516" y="37186"/>
                    <a:pt x="10516" y="70091"/>
                  </a:cubicBezTo>
                  <a:lnTo>
                    <a:pt x="10516" y="70485"/>
                  </a:lnTo>
                  <a:cubicBezTo>
                    <a:pt x="10516" y="105728"/>
                    <a:pt x="32512" y="132017"/>
                    <a:pt x="68936" y="132017"/>
                  </a:cubicBezTo>
                  <a:cubicBezTo>
                    <a:pt x="86258" y="132017"/>
                    <a:pt x="102413" y="124816"/>
                    <a:pt x="112344" y="116446"/>
                  </a:cubicBezTo>
                  <a:lnTo>
                    <a:pt x="112344" y="77305"/>
                  </a:lnTo>
                  <a:lnTo>
                    <a:pt x="66789" y="77305"/>
                  </a:lnTo>
                  <a:lnTo>
                    <a:pt x="66789" y="67958"/>
                  </a:lnTo>
                  <a:lnTo>
                    <a:pt x="122085" y="67958"/>
                  </a:lnTo>
                  <a:lnTo>
                    <a:pt x="122085" y="120523"/>
                  </a:lnTo>
                  <a:cubicBezTo>
                    <a:pt x="109817" y="131432"/>
                    <a:pt x="90742" y="140970"/>
                    <a:pt x="68542" y="140970"/>
                  </a:cubicBezTo>
                  <a:cubicBezTo>
                    <a:pt x="25514" y="140970"/>
                    <a:pt x="0" y="109233"/>
                    <a:pt x="0" y="70879"/>
                  </a:cubicBezTo>
                  <a:lnTo>
                    <a:pt x="0" y="70485"/>
                  </a:lnTo>
                  <a:cubicBezTo>
                    <a:pt x="0" y="33693"/>
                    <a:pt x="26683" y="0"/>
                    <a:pt x="67373" y="0"/>
                  </a:cubicBezTo>
                  <a:close/>
                </a:path>
              </a:pathLst>
            </a:custGeom>
            <a:solidFill>
              <a:srgbClr val="005368"/>
            </a:solidFill>
            <a:ln w="0" cap="flat">
              <a:noFill/>
              <a:miter lim="127000"/>
            </a:ln>
            <a:effectLst/>
          </p:spPr>
          <p:txBody>
            <a:bodyPr anchor="ctr"/>
            <a:lstStyle/>
            <a:p>
              <a:pPr algn="ctr"/>
              <a:endParaRPr lang="en-US"/>
            </a:p>
          </p:txBody>
        </p:sp>
        <p:sp>
          <p:nvSpPr>
            <p:cNvPr id="59" name="Shape 3007">
              <a:extLst>
                <a:ext uri="{FF2B5EF4-FFF2-40B4-BE49-F238E27FC236}">
                  <a16:creationId xmlns:a16="http://schemas.microsoft.com/office/drawing/2014/main" id="{D1BC59D7-B920-4159-B827-82F331014DB0}"/>
                </a:ext>
              </a:extLst>
            </p:cNvPr>
            <p:cNvSpPr/>
            <p:nvPr/>
          </p:nvSpPr>
          <p:spPr>
            <a:xfrm>
              <a:off x="1213521" y="786908"/>
              <a:ext cx="53543" cy="101638"/>
            </a:xfrm>
            <a:custGeom>
              <a:avLst/>
              <a:gdLst/>
              <a:ahLst/>
              <a:cxnLst/>
              <a:rect l="0" t="0" r="0" b="0"/>
              <a:pathLst>
                <a:path w="53543" h="101638">
                  <a:moveTo>
                    <a:pt x="53543" y="775"/>
                  </a:moveTo>
                  <a:lnTo>
                    <a:pt x="53543" y="11290"/>
                  </a:lnTo>
                  <a:lnTo>
                    <a:pt x="52565" y="11290"/>
                  </a:lnTo>
                  <a:cubicBezTo>
                    <a:pt x="29591" y="11290"/>
                    <a:pt x="9538" y="28613"/>
                    <a:pt x="9538" y="60935"/>
                  </a:cubicBezTo>
                  <a:lnTo>
                    <a:pt x="9538" y="101638"/>
                  </a:lnTo>
                  <a:lnTo>
                    <a:pt x="0" y="101638"/>
                  </a:lnTo>
                  <a:lnTo>
                    <a:pt x="0" y="2337"/>
                  </a:lnTo>
                  <a:lnTo>
                    <a:pt x="9538" y="2337"/>
                  </a:lnTo>
                  <a:lnTo>
                    <a:pt x="9538" y="30569"/>
                  </a:lnTo>
                  <a:cubicBezTo>
                    <a:pt x="17323" y="12840"/>
                    <a:pt x="33871" y="0"/>
                    <a:pt x="53543" y="775"/>
                  </a:cubicBezTo>
                  <a:close/>
                </a:path>
              </a:pathLst>
            </a:custGeom>
            <a:solidFill>
              <a:srgbClr val="005368"/>
            </a:solidFill>
            <a:ln w="0" cap="flat">
              <a:noFill/>
              <a:miter lim="127000"/>
            </a:ln>
            <a:effectLst/>
          </p:spPr>
          <p:txBody>
            <a:bodyPr anchor="ctr"/>
            <a:lstStyle/>
            <a:p>
              <a:pPr algn="ctr"/>
              <a:endParaRPr lang="en-US"/>
            </a:p>
          </p:txBody>
        </p:sp>
        <p:sp>
          <p:nvSpPr>
            <p:cNvPr id="60" name="Shape 3008">
              <a:extLst>
                <a:ext uri="{FF2B5EF4-FFF2-40B4-BE49-F238E27FC236}">
                  <a16:creationId xmlns:a16="http://schemas.microsoft.com/office/drawing/2014/main" id="{789B68B9-A51A-4B41-B9B1-966DC8E0A46A}"/>
                </a:ext>
              </a:extLst>
            </p:cNvPr>
            <p:cNvSpPr/>
            <p:nvPr/>
          </p:nvSpPr>
          <p:spPr>
            <a:xfrm>
              <a:off x="1279149" y="787107"/>
              <a:ext cx="46241" cy="103281"/>
            </a:xfrm>
            <a:custGeom>
              <a:avLst/>
              <a:gdLst/>
              <a:ahLst/>
              <a:cxnLst/>
              <a:rect l="0" t="0" r="0" b="0"/>
              <a:pathLst>
                <a:path w="46241" h="103281">
                  <a:moveTo>
                    <a:pt x="46241" y="0"/>
                  </a:moveTo>
                  <a:lnTo>
                    <a:pt x="46241" y="8664"/>
                  </a:lnTo>
                  <a:lnTo>
                    <a:pt x="32964" y="11488"/>
                  </a:lnTo>
                  <a:cubicBezTo>
                    <a:pt x="20314" y="17174"/>
                    <a:pt x="11446" y="30609"/>
                    <a:pt x="10122" y="47116"/>
                  </a:cubicBezTo>
                  <a:lnTo>
                    <a:pt x="46241" y="47116"/>
                  </a:lnTo>
                  <a:lnTo>
                    <a:pt x="46241" y="55675"/>
                  </a:lnTo>
                  <a:lnTo>
                    <a:pt x="10122" y="55675"/>
                  </a:lnTo>
                  <a:cubicBezTo>
                    <a:pt x="11446" y="74221"/>
                    <a:pt x="21742" y="86965"/>
                    <a:pt x="35021" y="92178"/>
                  </a:cubicBezTo>
                  <a:lnTo>
                    <a:pt x="46241" y="94285"/>
                  </a:lnTo>
                  <a:lnTo>
                    <a:pt x="46241" y="103281"/>
                  </a:lnTo>
                  <a:lnTo>
                    <a:pt x="30063" y="100032"/>
                  </a:lnTo>
                  <a:cubicBezTo>
                    <a:pt x="12702" y="92723"/>
                    <a:pt x="0" y="75202"/>
                    <a:pt x="0" y="51980"/>
                  </a:cubicBezTo>
                  <a:lnTo>
                    <a:pt x="0" y="51599"/>
                  </a:lnTo>
                  <a:cubicBezTo>
                    <a:pt x="0" y="29977"/>
                    <a:pt x="11387" y="11656"/>
                    <a:pt x="28423" y="3846"/>
                  </a:cubicBezTo>
                  <a:lnTo>
                    <a:pt x="46241" y="0"/>
                  </a:lnTo>
                  <a:close/>
                </a:path>
              </a:pathLst>
            </a:custGeom>
            <a:solidFill>
              <a:srgbClr val="005368"/>
            </a:solidFill>
            <a:ln w="0" cap="flat">
              <a:noFill/>
              <a:miter lim="127000"/>
            </a:ln>
            <a:effectLst/>
          </p:spPr>
          <p:txBody>
            <a:bodyPr anchor="ctr"/>
            <a:lstStyle/>
            <a:p>
              <a:pPr algn="ctr"/>
              <a:endParaRPr lang="en-US"/>
            </a:p>
          </p:txBody>
        </p:sp>
        <p:sp>
          <p:nvSpPr>
            <p:cNvPr id="61" name="Shape 3009">
              <a:extLst>
                <a:ext uri="{FF2B5EF4-FFF2-40B4-BE49-F238E27FC236}">
                  <a16:creationId xmlns:a16="http://schemas.microsoft.com/office/drawing/2014/main" id="{2F874A60-2C79-4A74-9F6E-75C30A75390C}"/>
                </a:ext>
              </a:extLst>
            </p:cNvPr>
            <p:cNvSpPr/>
            <p:nvPr/>
          </p:nvSpPr>
          <p:spPr>
            <a:xfrm>
              <a:off x="1325390" y="866353"/>
              <a:ext cx="43523" cy="24524"/>
            </a:xfrm>
            <a:custGeom>
              <a:avLst/>
              <a:gdLst/>
              <a:ahLst/>
              <a:cxnLst/>
              <a:rect l="0" t="0" r="0" b="0"/>
              <a:pathLst>
                <a:path w="43523" h="24524">
                  <a:moveTo>
                    <a:pt x="36906" y="0"/>
                  </a:moveTo>
                  <a:lnTo>
                    <a:pt x="43523" y="5829"/>
                  </a:lnTo>
                  <a:cubicBezTo>
                    <a:pt x="33401" y="16739"/>
                    <a:pt x="21514" y="24524"/>
                    <a:pt x="2438" y="24524"/>
                  </a:cubicBezTo>
                  <a:lnTo>
                    <a:pt x="0" y="24034"/>
                  </a:lnTo>
                  <a:lnTo>
                    <a:pt x="0" y="15038"/>
                  </a:lnTo>
                  <a:lnTo>
                    <a:pt x="2832" y="15570"/>
                  </a:lnTo>
                  <a:cubicBezTo>
                    <a:pt x="18212" y="15570"/>
                    <a:pt x="28715" y="8750"/>
                    <a:pt x="36906" y="0"/>
                  </a:cubicBezTo>
                  <a:close/>
                </a:path>
              </a:pathLst>
            </a:custGeom>
            <a:solidFill>
              <a:srgbClr val="005368"/>
            </a:solidFill>
            <a:ln w="0" cap="flat">
              <a:noFill/>
              <a:miter lim="127000"/>
            </a:ln>
            <a:effectLst/>
          </p:spPr>
          <p:txBody>
            <a:bodyPr anchor="ctr"/>
            <a:lstStyle/>
            <a:p>
              <a:pPr algn="ctr"/>
              <a:endParaRPr lang="en-US"/>
            </a:p>
          </p:txBody>
        </p:sp>
        <p:sp>
          <p:nvSpPr>
            <p:cNvPr id="62" name="Shape 3010">
              <a:extLst>
                <a:ext uri="{FF2B5EF4-FFF2-40B4-BE49-F238E27FC236}">
                  <a16:creationId xmlns:a16="http://schemas.microsoft.com/office/drawing/2014/main" id="{05ACA0B8-CDF0-4BA6-98DD-8EB150839D34}"/>
                </a:ext>
              </a:extLst>
            </p:cNvPr>
            <p:cNvSpPr/>
            <p:nvPr/>
          </p:nvSpPr>
          <p:spPr>
            <a:xfrm>
              <a:off x="1325390" y="786915"/>
              <a:ext cx="46444" cy="55867"/>
            </a:xfrm>
            <a:custGeom>
              <a:avLst/>
              <a:gdLst/>
              <a:ahLst/>
              <a:cxnLst/>
              <a:rect l="0" t="0" r="0" b="0"/>
              <a:pathLst>
                <a:path w="46444" h="55867">
                  <a:moveTo>
                    <a:pt x="889" y="0"/>
                  </a:moveTo>
                  <a:cubicBezTo>
                    <a:pt x="28715" y="0"/>
                    <a:pt x="46444" y="22568"/>
                    <a:pt x="46444" y="51981"/>
                  </a:cubicBezTo>
                  <a:cubicBezTo>
                    <a:pt x="46444" y="53734"/>
                    <a:pt x="46444" y="54318"/>
                    <a:pt x="46241" y="55867"/>
                  </a:cubicBezTo>
                  <a:lnTo>
                    <a:pt x="0" y="55867"/>
                  </a:lnTo>
                  <a:lnTo>
                    <a:pt x="0" y="47307"/>
                  </a:lnTo>
                  <a:lnTo>
                    <a:pt x="36119" y="47307"/>
                  </a:lnTo>
                  <a:cubicBezTo>
                    <a:pt x="34760" y="27254"/>
                    <a:pt x="23279" y="8750"/>
                    <a:pt x="495" y="8750"/>
                  </a:cubicBezTo>
                  <a:lnTo>
                    <a:pt x="0" y="8856"/>
                  </a:lnTo>
                  <a:lnTo>
                    <a:pt x="0" y="192"/>
                  </a:lnTo>
                  <a:lnTo>
                    <a:pt x="889" y="0"/>
                  </a:lnTo>
                  <a:close/>
                </a:path>
              </a:pathLst>
            </a:custGeom>
            <a:solidFill>
              <a:srgbClr val="005368"/>
            </a:solidFill>
            <a:ln w="0" cap="flat">
              <a:noFill/>
              <a:miter lim="127000"/>
            </a:ln>
            <a:effectLst/>
          </p:spPr>
          <p:txBody>
            <a:bodyPr anchor="ctr"/>
            <a:lstStyle/>
            <a:p>
              <a:pPr algn="ctr"/>
              <a:endParaRPr lang="en-US"/>
            </a:p>
          </p:txBody>
        </p:sp>
        <p:sp>
          <p:nvSpPr>
            <p:cNvPr id="63" name="Shape 3011">
              <a:extLst>
                <a:ext uri="{FF2B5EF4-FFF2-40B4-BE49-F238E27FC236}">
                  <a16:creationId xmlns:a16="http://schemas.microsoft.com/office/drawing/2014/main" id="{705BE77A-30DD-4CA7-8C3F-2B09F3425B86}"/>
                </a:ext>
              </a:extLst>
            </p:cNvPr>
            <p:cNvSpPr/>
            <p:nvPr/>
          </p:nvSpPr>
          <p:spPr>
            <a:xfrm>
              <a:off x="1390945" y="827025"/>
              <a:ext cx="43320" cy="63854"/>
            </a:xfrm>
            <a:custGeom>
              <a:avLst/>
              <a:gdLst/>
              <a:ahLst/>
              <a:cxnLst/>
              <a:rect l="0" t="0" r="0" b="0"/>
              <a:pathLst>
                <a:path w="43320" h="63854">
                  <a:moveTo>
                    <a:pt x="43320" y="0"/>
                  </a:moveTo>
                  <a:lnTo>
                    <a:pt x="43320" y="8623"/>
                  </a:lnTo>
                  <a:lnTo>
                    <a:pt x="42837" y="8559"/>
                  </a:lnTo>
                  <a:cubicBezTo>
                    <a:pt x="21806" y="8559"/>
                    <a:pt x="10122" y="17906"/>
                    <a:pt x="10122" y="31736"/>
                  </a:cubicBezTo>
                  <a:lnTo>
                    <a:pt x="10122" y="32117"/>
                  </a:lnTo>
                  <a:cubicBezTo>
                    <a:pt x="10122" y="46532"/>
                    <a:pt x="23762" y="54901"/>
                    <a:pt x="38938" y="54901"/>
                  </a:cubicBezTo>
                  <a:lnTo>
                    <a:pt x="43320" y="53490"/>
                  </a:lnTo>
                  <a:lnTo>
                    <a:pt x="43320" y="62618"/>
                  </a:lnTo>
                  <a:lnTo>
                    <a:pt x="38367" y="63854"/>
                  </a:lnTo>
                  <a:cubicBezTo>
                    <a:pt x="19863" y="63854"/>
                    <a:pt x="0" y="53339"/>
                    <a:pt x="0" y="32701"/>
                  </a:cubicBezTo>
                  <a:lnTo>
                    <a:pt x="0" y="32308"/>
                  </a:lnTo>
                  <a:cubicBezTo>
                    <a:pt x="0" y="16829"/>
                    <a:pt x="9973" y="6388"/>
                    <a:pt x="25803" y="2134"/>
                  </a:cubicBezTo>
                  <a:lnTo>
                    <a:pt x="43320" y="0"/>
                  </a:lnTo>
                  <a:close/>
                </a:path>
              </a:pathLst>
            </a:custGeom>
            <a:solidFill>
              <a:srgbClr val="005368"/>
            </a:solidFill>
            <a:ln w="0" cap="flat">
              <a:noFill/>
              <a:miter lim="127000"/>
            </a:ln>
            <a:effectLst/>
          </p:spPr>
          <p:txBody>
            <a:bodyPr anchor="ctr"/>
            <a:lstStyle/>
            <a:p>
              <a:pPr algn="ctr"/>
              <a:endParaRPr lang="en-US"/>
            </a:p>
          </p:txBody>
        </p:sp>
        <p:sp>
          <p:nvSpPr>
            <p:cNvPr id="64" name="Shape 3012">
              <a:extLst>
                <a:ext uri="{FF2B5EF4-FFF2-40B4-BE49-F238E27FC236}">
                  <a16:creationId xmlns:a16="http://schemas.microsoft.com/office/drawing/2014/main" id="{651583DC-D3DB-4100-B593-904F0E21B888}"/>
                </a:ext>
              </a:extLst>
            </p:cNvPr>
            <p:cNvSpPr/>
            <p:nvPr/>
          </p:nvSpPr>
          <p:spPr>
            <a:xfrm>
              <a:off x="1399898" y="787791"/>
              <a:ext cx="34366" cy="16829"/>
            </a:xfrm>
            <a:custGeom>
              <a:avLst/>
              <a:gdLst/>
              <a:ahLst/>
              <a:cxnLst/>
              <a:rect l="0" t="0" r="0" b="0"/>
              <a:pathLst>
                <a:path w="34366" h="16829">
                  <a:moveTo>
                    <a:pt x="34366" y="0"/>
                  </a:moveTo>
                  <a:lnTo>
                    <a:pt x="34366" y="8895"/>
                  </a:lnTo>
                  <a:lnTo>
                    <a:pt x="17988" y="11089"/>
                  </a:lnTo>
                  <a:cubicBezTo>
                    <a:pt x="12853" y="12499"/>
                    <a:pt x="8084" y="14493"/>
                    <a:pt x="3505" y="16829"/>
                  </a:cubicBezTo>
                  <a:lnTo>
                    <a:pt x="0" y="8460"/>
                  </a:lnTo>
                  <a:cubicBezTo>
                    <a:pt x="5455" y="5933"/>
                    <a:pt x="10859" y="3790"/>
                    <a:pt x="16602" y="2278"/>
                  </a:cubicBezTo>
                  <a:lnTo>
                    <a:pt x="34366" y="0"/>
                  </a:lnTo>
                  <a:close/>
                </a:path>
              </a:pathLst>
            </a:custGeom>
            <a:solidFill>
              <a:srgbClr val="005368"/>
            </a:solidFill>
            <a:ln w="0" cap="flat">
              <a:noFill/>
              <a:miter lim="127000"/>
            </a:ln>
            <a:effectLst/>
          </p:spPr>
          <p:txBody>
            <a:bodyPr anchor="ctr"/>
            <a:lstStyle/>
            <a:p>
              <a:pPr algn="ctr"/>
              <a:endParaRPr lang="en-US"/>
            </a:p>
          </p:txBody>
        </p:sp>
        <p:sp>
          <p:nvSpPr>
            <p:cNvPr id="65" name="Shape 3013">
              <a:extLst>
                <a:ext uri="{FF2B5EF4-FFF2-40B4-BE49-F238E27FC236}">
                  <a16:creationId xmlns:a16="http://schemas.microsoft.com/office/drawing/2014/main" id="{108022FA-7971-4DF8-8D3E-23E8D505F356}"/>
                </a:ext>
              </a:extLst>
            </p:cNvPr>
            <p:cNvSpPr/>
            <p:nvPr/>
          </p:nvSpPr>
          <p:spPr>
            <a:xfrm>
              <a:off x="1434264" y="787679"/>
              <a:ext cx="42354" cy="101964"/>
            </a:xfrm>
            <a:custGeom>
              <a:avLst/>
              <a:gdLst/>
              <a:ahLst/>
              <a:cxnLst/>
              <a:rect l="0" t="0" r="0" b="0"/>
              <a:pathLst>
                <a:path w="42354" h="101964">
                  <a:moveTo>
                    <a:pt x="876" y="0"/>
                  </a:moveTo>
                  <a:cubicBezTo>
                    <a:pt x="14313" y="0"/>
                    <a:pt x="25032" y="3708"/>
                    <a:pt x="32233" y="10909"/>
                  </a:cubicBezTo>
                  <a:cubicBezTo>
                    <a:pt x="38849" y="17526"/>
                    <a:pt x="42354" y="26683"/>
                    <a:pt x="42354" y="38951"/>
                  </a:cubicBezTo>
                  <a:lnTo>
                    <a:pt x="42354" y="100863"/>
                  </a:lnTo>
                  <a:lnTo>
                    <a:pt x="33007" y="100863"/>
                  </a:lnTo>
                  <a:lnTo>
                    <a:pt x="33007" y="84315"/>
                  </a:lnTo>
                  <a:cubicBezTo>
                    <a:pt x="29597" y="89084"/>
                    <a:pt x="24825" y="93805"/>
                    <a:pt x="18547" y="97334"/>
                  </a:cubicBezTo>
                  <a:lnTo>
                    <a:pt x="0" y="101964"/>
                  </a:lnTo>
                  <a:lnTo>
                    <a:pt x="0" y="92836"/>
                  </a:lnTo>
                  <a:lnTo>
                    <a:pt x="22004" y="85749"/>
                  </a:lnTo>
                  <a:cubicBezTo>
                    <a:pt x="28867" y="80369"/>
                    <a:pt x="33198" y="72727"/>
                    <a:pt x="33198" y="63678"/>
                  </a:cubicBezTo>
                  <a:lnTo>
                    <a:pt x="33198" y="52375"/>
                  </a:lnTo>
                  <a:lnTo>
                    <a:pt x="0" y="47968"/>
                  </a:lnTo>
                  <a:lnTo>
                    <a:pt x="0" y="39346"/>
                  </a:lnTo>
                  <a:lnTo>
                    <a:pt x="114" y="39332"/>
                  </a:lnTo>
                  <a:cubicBezTo>
                    <a:pt x="13919" y="39332"/>
                    <a:pt x="23457" y="41085"/>
                    <a:pt x="33007" y="43624"/>
                  </a:cubicBezTo>
                  <a:lnTo>
                    <a:pt x="33007" y="39332"/>
                  </a:lnTo>
                  <a:cubicBezTo>
                    <a:pt x="33007" y="19279"/>
                    <a:pt x="20739" y="8966"/>
                    <a:pt x="305" y="8966"/>
                  </a:cubicBezTo>
                  <a:lnTo>
                    <a:pt x="0" y="9007"/>
                  </a:lnTo>
                  <a:lnTo>
                    <a:pt x="0" y="112"/>
                  </a:lnTo>
                  <a:lnTo>
                    <a:pt x="876" y="0"/>
                  </a:lnTo>
                  <a:close/>
                </a:path>
              </a:pathLst>
            </a:custGeom>
            <a:solidFill>
              <a:srgbClr val="005368"/>
            </a:solidFill>
            <a:ln w="0" cap="flat">
              <a:noFill/>
              <a:miter lim="127000"/>
            </a:ln>
            <a:effectLst/>
          </p:spPr>
          <p:txBody>
            <a:bodyPr anchor="ctr"/>
            <a:lstStyle/>
            <a:p>
              <a:pPr algn="ctr"/>
              <a:endParaRPr lang="en-US"/>
            </a:p>
          </p:txBody>
        </p:sp>
        <p:sp>
          <p:nvSpPr>
            <p:cNvPr id="66" name="Shape 3014">
              <a:extLst>
                <a:ext uri="{FF2B5EF4-FFF2-40B4-BE49-F238E27FC236}">
                  <a16:creationId xmlns:a16="http://schemas.microsoft.com/office/drawing/2014/main" id="{D4524238-BB36-4B20-B7CF-8399F5CAE60B}"/>
                </a:ext>
              </a:extLst>
            </p:cNvPr>
            <p:cNvSpPr/>
            <p:nvPr/>
          </p:nvSpPr>
          <p:spPr>
            <a:xfrm>
              <a:off x="1500202" y="757499"/>
              <a:ext cx="58814" cy="132791"/>
            </a:xfrm>
            <a:custGeom>
              <a:avLst/>
              <a:gdLst/>
              <a:ahLst/>
              <a:cxnLst/>
              <a:rect l="0" t="0" r="0" b="0"/>
              <a:pathLst>
                <a:path w="58814" h="132791">
                  <a:moveTo>
                    <a:pt x="14414" y="0"/>
                  </a:moveTo>
                  <a:lnTo>
                    <a:pt x="23952" y="0"/>
                  </a:lnTo>
                  <a:lnTo>
                    <a:pt x="23952" y="31750"/>
                  </a:lnTo>
                  <a:lnTo>
                    <a:pt x="58814" y="31750"/>
                  </a:lnTo>
                  <a:lnTo>
                    <a:pt x="58814" y="40500"/>
                  </a:lnTo>
                  <a:lnTo>
                    <a:pt x="23952" y="40500"/>
                  </a:lnTo>
                  <a:lnTo>
                    <a:pt x="23952" y="104559"/>
                  </a:lnTo>
                  <a:cubicBezTo>
                    <a:pt x="23952" y="118783"/>
                    <a:pt x="32321" y="123838"/>
                    <a:pt x="43815" y="123838"/>
                  </a:cubicBezTo>
                  <a:cubicBezTo>
                    <a:pt x="48679" y="123838"/>
                    <a:pt x="52768" y="122872"/>
                    <a:pt x="58420" y="120332"/>
                  </a:cubicBezTo>
                  <a:lnTo>
                    <a:pt x="58420" y="129286"/>
                  </a:lnTo>
                  <a:cubicBezTo>
                    <a:pt x="53353" y="131635"/>
                    <a:pt x="48489" y="132791"/>
                    <a:pt x="42253" y="132791"/>
                  </a:cubicBezTo>
                  <a:cubicBezTo>
                    <a:pt x="26873" y="132791"/>
                    <a:pt x="14414" y="124422"/>
                    <a:pt x="14414" y="105537"/>
                  </a:cubicBezTo>
                  <a:lnTo>
                    <a:pt x="14414" y="40500"/>
                  </a:lnTo>
                  <a:lnTo>
                    <a:pt x="0" y="40500"/>
                  </a:lnTo>
                  <a:lnTo>
                    <a:pt x="0" y="31750"/>
                  </a:lnTo>
                  <a:lnTo>
                    <a:pt x="14414" y="31750"/>
                  </a:lnTo>
                  <a:lnTo>
                    <a:pt x="14414" y="0"/>
                  </a:lnTo>
                  <a:close/>
                </a:path>
              </a:pathLst>
            </a:custGeom>
            <a:solidFill>
              <a:srgbClr val="005368"/>
            </a:solidFill>
            <a:ln w="0" cap="flat">
              <a:noFill/>
              <a:miter lim="127000"/>
            </a:ln>
            <a:effectLst/>
          </p:spPr>
          <p:txBody>
            <a:bodyPr anchor="ctr"/>
            <a:lstStyle/>
            <a:p>
              <a:pPr algn="ctr"/>
              <a:endParaRPr lang="en-US"/>
            </a:p>
          </p:txBody>
        </p:sp>
        <p:sp>
          <p:nvSpPr>
            <p:cNvPr id="67" name="Shape 3015">
              <a:extLst>
                <a:ext uri="{FF2B5EF4-FFF2-40B4-BE49-F238E27FC236}">
                  <a16:creationId xmlns:a16="http://schemas.microsoft.com/office/drawing/2014/main" id="{7014EED7-AEC2-40B2-A2DA-BBAC93DA394F}"/>
                </a:ext>
              </a:extLst>
            </p:cNvPr>
            <p:cNvSpPr/>
            <p:nvPr/>
          </p:nvSpPr>
          <p:spPr>
            <a:xfrm>
              <a:off x="1618411" y="750296"/>
              <a:ext cx="100076" cy="140195"/>
            </a:xfrm>
            <a:custGeom>
              <a:avLst/>
              <a:gdLst/>
              <a:ahLst/>
              <a:cxnLst/>
              <a:rect l="0" t="0" r="0" b="0"/>
              <a:pathLst>
                <a:path w="100076" h="140195">
                  <a:moveTo>
                    <a:pt x="49276" y="0"/>
                  </a:moveTo>
                  <a:cubicBezTo>
                    <a:pt x="69126" y="0"/>
                    <a:pt x="82169" y="5461"/>
                    <a:pt x="95999" y="16561"/>
                  </a:cubicBezTo>
                  <a:lnTo>
                    <a:pt x="89573" y="24536"/>
                  </a:lnTo>
                  <a:cubicBezTo>
                    <a:pt x="76721" y="13437"/>
                    <a:pt x="63868" y="9157"/>
                    <a:pt x="48882" y="9157"/>
                  </a:cubicBezTo>
                  <a:cubicBezTo>
                    <a:pt x="28829" y="9157"/>
                    <a:pt x="15583" y="20650"/>
                    <a:pt x="15583" y="34861"/>
                  </a:cubicBezTo>
                  <a:lnTo>
                    <a:pt x="15583" y="35243"/>
                  </a:lnTo>
                  <a:cubicBezTo>
                    <a:pt x="15583" y="49657"/>
                    <a:pt x="22974" y="58420"/>
                    <a:pt x="55296" y="65037"/>
                  </a:cubicBezTo>
                  <a:cubicBezTo>
                    <a:pt x="86855" y="71463"/>
                    <a:pt x="100076" y="82753"/>
                    <a:pt x="100076" y="102616"/>
                  </a:cubicBezTo>
                  <a:lnTo>
                    <a:pt x="100076" y="103010"/>
                  </a:lnTo>
                  <a:cubicBezTo>
                    <a:pt x="100076" y="125006"/>
                    <a:pt x="81204" y="140195"/>
                    <a:pt x="54915" y="140195"/>
                  </a:cubicBezTo>
                  <a:cubicBezTo>
                    <a:pt x="33109" y="140195"/>
                    <a:pt x="16358" y="132994"/>
                    <a:pt x="0" y="118389"/>
                  </a:cubicBezTo>
                  <a:lnTo>
                    <a:pt x="6629" y="110795"/>
                  </a:lnTo>
                  <a:cubicBezTo>
                    <a:pt x="21628" y="124612"/>
                    <a:pt x="35446" y="131051"/>
                    <a:pt x="55499" y="131051"/>
                  </a:cubicBezTo>
                  <a:cubicBezTo>
                    <a:pt x="75946" y="131051"/>
                    <a:pt x="89967" y="119558"/>
                    <a:pt x="89967" y="103975"/>
                  </a:cubicBezTo>
                  <a:lnTo>
                    <a:pt x="89967" y="103594"/>
                  </a:lnTo>
                  <a:cubicBezTo>
                    <a:pt x="89967" y="89179"/>
                    <a:pt x="82360" y="80810"/>
                    <a:pt x="51410" y="74574"/>
                  </a:cubicBezTo>
                  <a:cubicBezTo>
                    <a:pt x="18694" y="67958"/>
                    <a:pt x="5461" y="56858"/>
                    <a:pt x="5461" y="36220"/>
                  </a:cubicBezTo>
                  <a:lnTo>
                    <a:pt x="5461" y="35827"/>
                  </a:lnTo>
                  <a:cubicBezTo>
                    <a:pt x="5461" y="15583"/>
                    <a:pt x="23965" y="0"/>
                    <a:pt x="49276" y="0"/>
                  </a:cubicBezTo>
                  <a:close/>
                </a:path>
              </a:pathLst>
            </a:custGeom>
            <a:solidFill>
              <a:srgbClr val="005368"/>
            </a:solidFill>
            <a:ln w="0" cap="flat">
              <a:noFill/>
              <a:miter lim="127000"/>
            </a:ln>
            <a:effectLst/>
          </p:spPr>
          <p:txBody>
            <a:bodyPr anchor="ctr"/>
            <a:lstStyle/>
            <a:p>
              <a:pPr algn="ctr"/>
              <a:endParaRPr lang="en-US"/>
            </a:p>
          </p:txBody>
        </p:sp>
        <p:sp>
          <p:nvSpPr>
            <p:cNvPr id="68" name="Shape 3016">
              <a:extLst>
                <a:ext uri="{FF2B5EF4-FFF2-40B4-BE49-F238E27FC236}">
                  <a16:creationId xmlns:a16="http://schemas.microsoft.com/office/drawing/2014/main" id="{9A498FC2-A569-4235-ABCC-CB6A6D4907D5}"/>
                </a:ext>
              </a:extLst>
            </p:cNvPr>
            <p:cNvSpPr/>
            <p:nvPr/>
          </p:nvSpPr>
          <p:spPr>
            <a:xfrm>
              <a:off x="1742289" y="787104"/>
              <a:ext cx="46241" cy="103283"/>
            </a:xfrm>
            <a:custGeom>
              <a:avLst/>
              <a:gdLst/>
              <a:ahLst/>
              <a:cxnLst/>
              <a:rect l="0" t="0" r="0" b="0"/>
              <a:pathLst>
                <a:path w="46241" h="103283">
                  <a:moveTo>
                    <a:pt x="46241" y="0"/>
                  </a:moveTo>
                  <a:lnTo>
                    <a:pt x="46241" y="8666"/>
                  </a:lnTo>
                  <a:lnTo>
                    <a:pt x="32968" y="11491"/>
                  </a:lnTo>
                  <a:cubicBezTo>
                    <a:pt x="20316" y="17176"/>
                    <a:pt x="11436" y="30611"/>
                    <a:pt x="10122" y="47118"/>
                  </a:cubicBezTo>
                  <a:lnTo>
                    <a:pt x="46241" y="47118"/>
                  </a:lnTo>
                  <a:lnTo>
                    <a:pt x="46241" y="55678"/>
                  </a:lnTo>
                  <a:lnTo>
                    <a:pt x="10122" y="55678"/>
                  </a:lnTo>
                  <a:cubicBezTo>
                    <a:pt x="11436" y="74223"/>
                    <a:pt x="21738" y="86968"/>
                    <a:pt x="35020" y="92181"/>
                  </a:cubicBezTo>
                  <a:lnTo>
                    <a:pt x="46241" y="94288"/>
                  </a:lnTo>
                  <a:lnTo>
                    <a:pt x="46241" y="103283"/>
                  </a:lnTo>
                  <a:lnTo>
                    <a:pt x="30063" y="100035"/>
                  </a:lnTo>
                  <a:cubicBezTo>
                    <a:pt x="12702" y="92726"/>
                    <a:pt x="0" y="75204"/>
                    <a:pt x="0" y="51982"/>
                  </a:cubicBezTo>
                  <a:lnTo>
                    <a:pt x="0" y="51601"/>
                  </a:lnTo>
                  <a:cubicBezTo>
                    <a:pt x="0" y="29980"/>
                    <a:pt x="11387" y="11658"/>
                    <a:pt x="28418" y="3849"/>
                  </a:cubicBezTo>
                  <a:lnTo>
                    <a:pt x="46241" y="0"/>
                  </a:lnTo>
                  <a:close/>
                </a:path>
              </a:pathLst>
            </a:custGeom>
            <a:solidFill>
              <a:srgbClr val="005368"/>
            </a:solidFill>
            <a:ln w="0" cap="flat">
              <a:noFill/>
              <a:miter lim="127000"/>
            </a:ln>
            <a:effectLst/>
          </p:spPr>
          <p:txBody>
            <a:bodyPr anchor="ctr"/>
            <a:lstStyle/>
            <a:p>
              <a:pPr algn="ctr"/>
              <a:endParaRPr lang="en-US"/>
            </a:p>
          </p:txBody>
        </p:sp>
        <p:sp>
          <p:nvSpPr>
            <p:cNvPr id="69" name="Shape 3017">
              <a:extLst>
                <a:ext uri="{FF2B5EF4-FFF2-40B4-BE49-F238E27FC236}">
                  <a16:creationId xmlns:a16="http://schemas.microsoft.com/office/drawing/2014/main" id="{5BCFB0E4-C272-4E92-BFFA-B0C8394809EE}"/>
                </a:ext>
              </a:extLst>
            </p:cNvPr>
            <p:cNvSpPr/>
            <p:nvPr/>
          </p:nvSpPr>
          <p:spPr>
            <a:xfrm>
              <a:off x="1788530" y="866353"/>
              <a:ext cx="43523" cy="24524"/>
            </a:xfrm>
            <a:custGeom>
              <a:avLst/>
              <a:gdLst/>
              <a:ahLst/>
              <a:cxnLst/>
              <a:rect l="0" t="0" r="0" b="0"/>
              <a:pathLst>
                <a:path w="43523" h="24524">
                  <a:moveTo>
                    <a:pt x="36893" y="0"/>
                  </a:moveTo>
                  <a:lnTo>
                    <a:pt x="43523" y="5829"/>
                  </a:lnTo>
                  <a:cubicBezTo>
                    <a:pt x="33401" y="16739"/>
                    <a:pt x="21514" y="24524"/>
                    <a:pt x="2438" y="24524"/>
                  </a:cubicBezTo>
                  <a:lnTo>
                    <a:pt x="0" y="24034"/>
                  </a:lnTo>
                  <a:lnTo>
                    <a:pt x="0" y="15038"/>
                  </a:lnTo>
                  <a:lnTo>
                    <a:pt x="2832" y="15570"/>
                  </a:lnTo>
                  <a:cubicBezTo>
                    <a:pt x="18212" y="15570"/>
                    <a:pt x="28715" y="8750"/>
                    <a:pt x="36893" y="0"/>
                  </a:cubicBezTo>
                  <a:close/>
                </a:path>
              </a:pathLst>
            </a:custGeom>
            <a:solidFill>
              <a:srgbClr val="005368"/>
            </a:solidFill>
            <a:ln w="0" cap="flat">
              <a:noFill/>
              <a:miter lim="127000"/>
            </a:ln>
            <a:effectLst/>
          </p:spPr>
          <p:txBody>
            <a:bodyPr anchor="ctr"/>
            <a:lstStyle/>
            <a:p>
              <a:pPr algn="ctr"/>
              <a:endParaRPr lang="en-US"/>
            </a:p>
          </p:txBody>
        </p:sp>
        <p:sp>
          <p:nvSpPr>
            <p:cNvPr id="70" name="Shape 3018">
              <a:extLst>
                <a:ext uri="{FF2B5EF4-FFF2-40B4-BE49-F238E27FC236}">
                  <a16:creationId xmlns:a16="http://schemas.microsoft.com/office/drawing/2014/main" id="{6D50497E-4442-4F8D-B44D-F9E00DD58EFF}"/>
                </a:ext>
              </a:extLst>
            </p:cNvPr>
            <p:cNvSpPr/>
            <p:nvPr/>
          </p:nvSpPr>
          <p:spPr>
            <a:xfrm>
              <a:off x="1788530" y="786915"/>
              <a:ext cx="46444" cy="55867"/>
            </a:xfrm>
            <a:custGeom>
              <a:avLst/>
              <a:gdLst/>
              <a:ahLst/>
              <a:cxnLst/>
              <a:rect l="0" t="0" r="0" b="0"/>
              <a:pathLst>
                <a:path w="46444" h="55867">
                  <a:moveTo>
                    <a:pt x="876" y="0"/>
                  </a:moveTo>
                  <a:cubicBezTo>
                    <a:pt x="28715" y="0"/>
                    <a:pt x="46444" y="22568"/>
                    <a:pt x="46444" y="51981"/>
                  </a:cubicBezTo>
                  <a:cubicBezTo>
                    <a:pt x="46444" y="53734"/>
                    <a:pt x="46444" y="54318"/>
                    <a:pt x="46241" y="55867"/>
                  </a:cubicBezTo>
                  <a:lnTo>
                    <a:pt x="0" y="55867"/>
                  </a:lnTo>
                  <a:lnTo>
                    <a:pt x="0" y="47307"/>
                  </a:lnTo>
                  <a:lnTo>
                    <a:pt x="36119" y="47307"/>
                  </a:lnTo>
                  <a:cubicBezTo>
                    <a:pt x="34760" y="27254"/>
                    <a:pt x="23266" y="8750"/>
                    <a:pt x="495" y="8750"/>
                  </a:cubicBezTo>
                  <a:lnTo>
                    <a:pt x="0" y="8856"/>
                  </a:lnTo>
                  <a:lnTo>
                    <a:pt x="0" y="189"/>
                  </a:lnTo>
                  <a:lnTo>
                    <a:pt x="876" y="0"/>
                  </a:lnTo>
                  <a:close/>
                </a:path>
              </a:pathLst>
            </a:custGeom>
            <a:solidFill>
              <a:srgbClr val="005368"/>
            </a:solidFill>
            <a:ln w="0" cap="flat">
              <a:noFill/>
              <a:miter lim="127000"/>
            </a:ln>
            <a:effectLst/>
          </p:spPr>
          <p:txBody>
            <a:bodyPr anchor="ctr"/>
            <a:lstStyle/>
            <a:p>
              <a:pPr algn="ctr"/>
              <a:endParaRPr lang="en-US"/>
            </a:p>
          </p:txBody>
        </p:sp>
        <p:sp>
          <p:nvSpPr>
            <p:cNvPr id="71" name="Shape 3019">
              <a:extLst>
                <a:ext uri="{FF2B5EF4-FFF2-40B4-BE49-F238E27FC236}">
                  <a16:creationId xmlns:a16="http://schemas.microsoft.com/office/drawing/2014/main" id="{975A02A7-67DB-4A8F-8127-099A10CE3CDB}"/>
                </a:ext>
              </a:extLst>
            </p:cNvPr>
            <p:cNvSpPr/>
            <p:nvPr/>
          </p:nvSpPr>
          <p:spPr>
            <a:xfrm>
              <a:off x="1862257" y="786908"/>
              <a:ext cx="53543" cy="101638"/>
            </a:xfrm>
            <a:custGeom>
              <a:avLst/>
              <a:gdLst/>
              <a:ahLst/>
              <a:cxnLst/>
              <a:rect l="0" t="0" r="0" b="0"/>
              <a:pathLst>
                <a:path w="53543" h="101638">
                  <a:moveTo>
                    <a:pt x="53543" y="775"/>
                  </a:moveTo>
                  <a:lnTo>
                    <a:pt x="53543" y="11290"/>
                  </a:lnTo>
                  <a:lnTo>
                    <a:pt x="52565" y="11290"/>
                  </a:lnTo>
                  <a:cubicBezTo>
                    <a:pt x="29591" y="11290"/>
                    <a:pt x="9538" y="28613"/>
                    <a:pt x="9538" y="60935"/>
                  </a:cubicBezTo>
                  <a:lnTo>
                    <a:pt x="9538" y="101638"/>
                  </a:lnTo>
                  <a:lnTo>
                    <a:pt x="0" y="101638"/>
                  </a:lnTo>
                  <a:lnTo>
                    <a:pt x="0" y="2337"/>
                  </a:lnTo>
                  <a:lnTo>
                    <a:pt x="9538" y="2337"/>
                  </a:lnTo>
                  <a:lnTo>
                    <a:pt x="9538" y="30569"/>
                  </a:lnTo>
                  <a:cubicBezTo>
                    <a:pt x="17323" y="12840"/>
                    <a:pt x="33871" y="0"/>
                    <a:pt x="53543" y="775"/>
                  </a:cubicBezTo>
                  <a:close/>
                </a:path>
              </a:pathLst>
            </a:custGeom>
            <a:solidFill>
              <a:srgbClr val="005368"/>
            </a:solidFill>
            <a:ln w="0" cap="flat">
              <a:noFill/>
              <a:miter lim="127000"/>
            </a:ln>
            <a:effectLst/>
          </p:spPr>
          <p:txBody>
            <a:bodyPr anchor="ctr"/>
            <a:lstStyle/>
            <a:p>
              <a:pPr algn="ctr"/>
              <a:endParaRPr lang="en-US"/>
            </a:p>
          </p:txBody>
        </p:sp>
        <p:sp>
          <p:nvSpPr>
            <p:cNvPr id="72" name="Shape 3020">
              <a:extLst>
                <a:ext uri="{FF2B5EF4-FFF2-40B4-BE49-F238E27FC236}">
                  <a16:creationId xmlns:a16="http://schemas.microsoft.com/office/drawing/2014/main" id="{74D5BB22-B848-4D42-B949-F227DADB8365}"/>
                </a:ext>
              </a:extLst>
            </p:cNvPr>
            <p:cNvSpPr/>
            <p:nvPr/>
          </p:nvSpPr>
          <p:spPr>
            <a:xfrm>
              <a:off x="1929450" y="789245"/>
              <a:ext cx="97358" cy="100076"/>
            </a:xfrm>
            <a:custGeom>
              <a:avLst/>
              <a:gdLst/>
              <a:ahLst/>
              <a:cxnLst/>
              <a:rect l="0" t="0" r="0" b="0"/>
              <a:pathLst>
                <a:path w="97358" h="100076">
                  <a:moveTo>
                    <a:pt x="0" y="0"/>
                  </a:moveTo>
                  <a:lnTo>
                    <a:pt x="11100" y="0"/>
                  </a:lnTo>
                  <a:lnTo>
                    <a:pt x="48679" y="88582"/>
                  </a:lnTo>
                  <a:lnTo>
                    <a:pt x="86639" y="0"/>
                  </a:lnTo>
                  <a:lnTo>
                    <a:pt x="97358" y="0"/>
                  </a:lnTo>
                  <a:lnTo>
                    <a:pt x="52768" y="100076"/>
                  </a:lnTo>
                  <a:lnTo>
                    <a:pt x="44590" y="100076"/>
                  </a:lnTo>
                  <a:lnTo>
                    <a:pt x="0" y="0"/>
                  </a:lnTo>
                  <a:close/>
                </a:path>
              </a:pathLst>
            </a:custGeom>
            <a:solidFill>
              <a:srgbClr val="005368"/>
            </a:solidFill>
            <a:ln w="0" cap="flat">
              <a:noFill/>
              <a:miter lim="127000"/>
            </a:ln>
            <a:effectLst/>
          </p:spPr>
          <p:txBody>
            <a:bodyPr anchor="ctr"/>
            <a:lstStyle/>
            <a:p>
              <a:pPr algn="ctr"/>
              <a:endParaRPr lang="en-US"/>
            </a:p>
          </p:txBody>
        </p:sp>
        <p:sp>
          <p:nvSpPr>
            <p:cNvPr id="73" name="Shape 13066">
              <a:extLst>
                <a:ext uri="{FF2B5EF4-FFF2-40B4-BE49-F238E27FC236}">
                  <a16:creationId xmlns:a16="http://schemas.microsoft.com/office/drawing/2014/main" id="{2829DC09-BC34-4128-A028-D8A20F5469E9}"/>
                </a:ext>
              </a:extLst>
            </p:cNvPr>
            <p:cNvSpPr/>
            <p:nvPr/>
          </p:nvSpPr>
          <p:spPr>
            <a:xfrm>
              <a:off x="2053700" y="789253"/>
              <a:ext cx="9538" cy="99301"/>
            </a:xfrm>
            <a:custGeom>
              <a:avLst/>
              <a:gdLst/>
              <a:ahLst/>
              <a:cxnLst/>
              <a:rect l="0" t="0" r="0" b="0"/>
              <a:pathLst>
                <a:path w="9538" h="99301">
                  <a:moveTo>
                    <a:pt x="0" y="0"/>
                  </a:moveTo>
                  <a:lnTo>
                    <a:pt x="9538" y="0"/>
                  </a:lnTo>
                  <a:lnTo>
                    <a:pt x="9538" y="99301"/>
                  </a:lnTo>
                  <a:lnTo>
                    <a:pt x="0" y="99301"/>
                  </a:lnTo>
                  <a:lnTo>
                    <a:pt x="0" y="0"/>
                  </a:lnTo>
                </a:path>
              </a:pathLst>
            </a:custGeom>
            <a:solidFill>
              <a:srgbClr val="005368"/>
            </a:solidFill>
            <a:ln w="0" cap="flat">
              <a:noFill/>
              <a:miter lim="127000"/>
            </a:ln>
            <a:effectLst/>
          </p:spPr>
          <p:txBody>
            <a:bodyPr anchor="ctr"/>
            <a:lstStyle/>
            <a:p>
              <a:pPr algn="ctr"/>
              <a:endParaRPr lang="en-US"/>
            </a:p>
          </p:txBody>
        </p:sp>
        <p:sp>
          <p:nvSpPr>
            <p:cNvPr id="74" name="Shape 13067">
              <a:extLst>
                <a:ext uri="{FF2B5EF4-FFF2-40B4-BE49-F238E27FC236}">
                  <a16:creationId xmlns:a16="http://schemas.microsoft.com/office/drawing/2014/main" id="{27E4C7C6-FFA7-4C54-B1D0-5C0EF54843E3}"/>
                </a:ext>
              </a:extLst>
            </p:cNvPr>
            <p:cNvSpPr/>
            <p:nvPr/>
          </p:nvSpPr>
          <p:spPr>
            <a:xfrm>
              <a:off x="2052531" y="750302"/>
              <a:ext cx="11874" cy="13043"/>
            </a:xfrm>
            <a:custGeom>
              <a:avLst/>
              <a:gdLst/>
              <a:ahLst/>
              <a:cxnLst/>
              <a:rect l="0" t="0" r="0" b="0"/>
              <a:pathLst>
                <a:path w="11874" h="13043">
                  <a:moveTo>
                    <a:pt x="0" y="0"/>
                  </a:moveTo>
                  <a:lnTo>
                    <a:pt x="11874" y="0"/>
                  </a:lnTo>
                  <a:lnTo>
                    <a:pt x="11874" y="13043"/>
                  </a:lnTo>
                  <a:lnTo>
                    <a:pt x="0" y="13043"/>
                  </a:lnTo>
                  <a:lnTo>
                    <a:pt x="0" y="0"/>
                  </a:lnTo>
                </a:path>
              </a:pathLst>
            </a:custGeom>
            <a:solidFill>
              <a:srgbClr val="005368"/>
            </a:solidFill>
            <a:ln w="0" cap="flat">
              <a:noFill/>
              <a:miter lim="127000"/>
            </a:ln>
            <a:effectLst/>
          </p:spPr>
          <p:txBody>
            <a:bodyPr anchor="ctr"/>
            <a:lstStyle/>
            <a:p>
              <a:pPr algn="ctr"/>
              <a:endParaRPr lang="en-US"/>
            </a:p>
          </p:txBody>
        </p:sp>
        <p:sp>
          <p:nvSpPr>
            <p:cNvPr id="75" name="Shape 3023">
              <a:extLst>
                <a:ext uri="{FF2B5EF4-FFF2-40B4-BE49-F238E27FC236}">
                  <a16:creationId xmlns:a16="http://schemas.microsoft.com/office/drawing/2014/main" id="{AEF4F47F-CDAC-49B6-AA60-EE789DED1C1E}"/>
                </a:ext>
              </a:extLst>
            </p:cNvPr>
            <p:cNvSpPr/>
            <p:nvPr/>
          </p:nvSpPr>
          <p:spPr>
            <a:xfrm>
              <a:off x="2093422" y="786912"/>
              <a:ext cx="91135" cy="103975"/>
            </a:xfrm>
            <a:custGeom>
              <a:avLst/>
              <a:gdLst/>
              <a:ahLst/>
              <a:cxnLst/>
              <a:rect l="0" t="0" r="0" b="0"/>
              <a:pathLst>
                <a:path w="91135" h="103975">
                  <a:moveTo>
                    <a:pt x="50635" y="0"/>
                  </a:moveTo>
                  <a:cubicBezTo>
                    <a:pt x="69317" y="0"/>
                    <a:pt x="81001" y="8560"/>
                    <a:pt x="90348" y="18301"/>
                  </a:cubicBezTo>
                  <a:lnTo>
                    <a:pt x="83541" y="25298"/>
                  </a:lnTo>
                  <a:cubicBezTo>
                    <a:pt x="74968" y="16548"/>
                    <a:pt x="65240" y="8954"/>
                    <a:pt x="50432" y="8954"/>
                  </a:cubicBezTo>
                  <a:cubicBezTo>
                    <a:pt x="27851" y="8954"/>
                    <a:pt x="10325" y="27838"/>
                    <a:pt x="10325" y="51587"/>
                  </a:cubicBezTo>
                  <a:lnTo>
                    <a:pt x="10325" y="51981"/>
                  </a:lnTo>
                  <a:cubicBezTo>
                    <a:pt x="10325" y="75933"/>
                    <a:pt x="28435" y="95009"/>
                    <a:pt x="51219" y="95009"/>
                  </a:cubicBezTo>
                  <a:cubicBezTo>
                    <a:pt x="65240" y="95009"/>
                    <a:pt x="76136" y="87808"/>
                    <a:pt x="84518" y="78461"/>
                  </a:cubicBezTo>
                  <a:lnTo>
                    <a:pt x="91135" y="84303"/>
                  </a:lnTo>
                  <a:cubicBezTo>
                    <a:pt x="81001" y="95796"/>
                    <a:pt x="68936" y="103975"/>
                    <a:pt x="50635" y="103975"/>
                  </a:cubicBezTo>
                  <a:cubicBezTo>
                    <a:pt x="22009" y="103975"/>
                    <a:pt x="0" y="80213"/>
                    <a:pt x="0" y="52375"/>
                  </a:cubicBezTo>
                  <a:lnTo>
                    <a:pt x="0" y="51981"/>
                  </a:lnTo>
                  <a:cubicBezTo>
                    <a:pt x="0" y="24143"/>
                    <a:pt x="22212" y="0"/>
                    <a:pt x="50635" y="0"/>
                  </a:cubicBezTo>
                  <a:close/>
                </a:path>
              </a:pathLst>
            </a:custGeom>
            <a:solidFill>
              <a:srgbClr val="005368"/>
            </a:solidFill>
            <a:ln w="0" cap="flat">
              <a:noFill/>
              <a:miter lim="127000"/>
            </a:ln>
            <a:effectLst/>
          </p:spPr>
          <p:txBody>
            <a:bodyPr anchor="ctr"/>
            <a:lstStyle/>
            <a:p>
              <a:pPr algn="ctr"/>
              <a:endParaRPr lang="en-US"/>
            </a:p>
          </p:txBody>
        </p:sp>
        <p:sp>
          <p:nvSpPr>
            <p:cNvPr id="76" name="Shape 3024">
              <a:extLst>
                <a:ext uri="{FF2B5EF4-FFF2-40B4-BE49-F238E27FC236}">
                  <a16:creationId xmlns:a16="http://schemas.microsoft.com/office/drawing/2014/main" id="{7D4FA18E-1B7E-45CC-8718-092B4A5601E0}"/>
                </a:ext>
              </a:extLst>
            </p:cNvPr>
            <p:cNvSpPr/>
            <p:nvPr/>
          </p:nvSpPr>
          <p:spPr>
            <a:xfrm>
              <a:off x="2201132" y="787108"/>
              <a:ext cx="46241" cy="103280"/>
            </a:xfrm>
            <a:custGeom>
              <a:avLst/>
              <a:gdLst/>
              <a:ahLst/>
              <a:cxnLst/>
              <a:rect l="0" t="0" r="0" b="0"/>
              <a:pathLst>
                <a:path w="46241" h="103280">
                  <a:moveTo>
                    <a:pt x="46241" y="0"/>
                  </a:moveTo>
                  <a:lnTo>
                    <a:pt x="46241" y="8664"/>
                  </a:lnTo>
                  <a:lnTo>
                    <a:pt x="32970" y="11488"/>
                  </a:lnTo>
                  <a:cubicBezTo>
                    <a:pt x="20321" y="17174"/>
                    <a:pt x="11446" y="30609"/>
                    <a:pt x="10122" y="47116"/>
                  </a:cubicBezTo>
                  <a:lnTo>
                    <a:pt x="46241" y="47116"/>
                  </a:lnTo>
                  <a:lnTo>
                    <a:pt x="46241" y="55675"/>
                  </a:lnTo>
                  <a:lnTo>
                    <a:pt x="10122" y="55675"/>
                  </a:lnTo>
                  <a:cubicBezTo>
                    <a:pt x="11446" y="74221"/>
                    <a:pt x="21742" y="86965"/>
                    <a:pt x="35021" y="92178"/>
                  </a:cubicBezTo>
                  <a:lnTo>
                    <a:pt x="46241" y="94285"/>
                  </a:lnTo>
                  <a:lnTo>
                    <a:pt x="46241" y="103280"/>
                  </a:lnTo>
                  <a:lnTo>
                    <a:pt x="30068" y="100032"/>
                  </a:lnTo>
                  <a:cubicBezTo>
                    <a:pt x="12709" y="92723"/>
                    <a:pt x="0" y="75202"/>
                    <a:pt x="0" y="51980"/>
                  </a:cubicBezTo>
                  <a:lnTo>
                    <a:pt x="0" y="51599"/>
                  </a:lnTo>
                  <a:cubicBezTo>
                    <a:pt x="0" y="29977"/>
                    <a:pt x="11394" y="11656"/>
                    <a:pt x="28428" y="3846"/>
                  </a:cubicBezTo>
                  <a:lnTo>
                    <a:pt x="46241" y="0"/>
                  </a:lnTo>
                  <a:close/>
                </a:path>
              </a:pathLst>
            </a:custGeom>
            <a:solidFill>
              <a:srgbClr val="005368"/>
            </a:solidFill>
            <a:ln w="0" cap="flat">
              <a:noFill/>
              <a:miter lim="127000"/>
            </a:ln>
            <a:effectLst/>
          </p:spPr>
          <p:txBody>
            <a:bodyPr anchor="ctr"/>
            <a:lstStyle/>
            <a:p>
              <a:pPr algn="ctr"/>
              <a:endParaRPr lang="en-US"/>
            </a:p>
          </p:txBody>
        </p:sp>
        <p:sp>
          <p:nvSpPr>
            <p:cNvPr id="77" name="Shape 3025">
              <a:extLst>
                <a:ext uri="{FF2B5EF4-FFF2-40B4-BE49-F238E27FC236}">
                  <a16:creationId xmlns:a16="http://schemas.microsoft.com/office/drawing/2014/main" id="{92FF46BF-ED64-4758-916D-3D4828CBA230}"/>
                </a:ext>
              </a:extLst>
            </p:cNvPr>
            <p:cNvSpPr/>
            <p:nvPr/>
          </p:nvSpPr>
          <p:spPr>
            <a:xfrm>
              <a:off x="2247373" y="866355"/>
              <a:ext cx="43523" cy="24524"/>
            </a:xfrm>
            <a:custGeom>
              <a:avLst/>
              <a:gdLst/>
              <a:ahLst/>
              <a:cxnLst/>
              <a:rect l="0" t="0" r="0" b="0"/>
              <a:pathLst>
                <a:path w="43523" h="24524">
                  <a:moveTo>
                    <a:pt x="36906" y="0"/>
                  </a:moveTo>
                  <a:lnTo>
                    <a:pt x="43523" y="5829"/>
                  </a:lnTo>
                  <a:cubicBezTo>
                    <a:pt x="33401" y="16739"/>
                    <a:pt x="21514" y="24524"/>
                    <a:pt x="2438" y="24524"/>
                  </a:cubicBezTo>
                  <a:lnTo>
                    <a:pt x="0" y="24034"/>
                  </a:lnTo>
                  <a:lnTo>
                    <a:pt x="0" y="15038"/>
                  </a:lnTo>
                  <a:lnTo>
                    <a:pt x="2832" y="15570"/>
                  </a:lnTo>
                  <a:cubicBezTo>
                    <a:pt x="18212" y="15570"/>
                    <a:pt x="28715" y="8750"/>
                    <a:pt x="36906" y="0"/>
                  </a:cubicBezTo>
                  <a:close/>
                </a:path>
              </a:pathLst>
            </a:custGeom>
            <a:solidFill>
              <a:srgbClr val="005368"/>
            </a:solidFill>
            <a:ln w="0" cap="flat">
              <a:noFill/>
              <a:miter lim="127000"/>
            </a:ln>
            <a:effectLst/>
          </p:spPr>
          <p:txBody>
            <a:bodyPr anchor="ctr"/>
            <a:lstStyle/>
            <a:p>
              <a:pPr algn="ctr"/>
              <a:endParaRPr lang="en-US"/>
            </a:p>
          </p:txBody>
        </p:sp>
        <p:sp>
          <p:nvSpPr>
            <p:cNvPr id="78" name="Shape 3026">
              <a:extLst>
                <a:ext uri="{FF2B5EF4-FFF2-40B4-BE49-F238E27FC236}">
                  <a16:creationId xmlns:a16="http://schemas.microsoft.com/office/drawing/2014/main" id="{946949B9-D7E1-41F0-87F6-411BECD390B6}"/>
                </a:ext>
              </a:extLst>
            </p:cNvPr>
            <p:cNvSpPr/>
            <p:nvPr/>
          </p:nvSpPr>
          <p:spPr>
            <a:xfrm>
              <a:off x="2247373" y="786916"/>
              <a:ext cx="46444" cy="55867"/>
            </a:xfrm>
            <a:custGeom>
              <a:avLst/>
              <a:gdLst/>
              <a:ahLst/>
              <a:cxnLst/>
              <a:rect l="0" t="0" r="0" b="0"/>
              <a:pathLst>
                <a:path w="46444" h="55867">
                  <a:moveTo>
                    <a:pt x="889" y="0"/>
                  </a:moveTo>
                  <a:cubicBezTo>
                    <a:pt x="28715" y="0"/>
                    <a:pt x="46444" y="22568"/>
                    <a:pt x="46444" y="51981"/>
                  </a:cubicBezTo>
                  <a:cubicBezTo>
                    <a:pt x="46444" y="53734"/>
                    <a:pt x="46444" y="54318"/>
                    <a:pt x="46241" y="55867"/>
                  </a:cubicBezTo>
                  <a:lnTo>
                    <a:pt x="0" y="55867"/>
                  </a:lnTo>
                  <a:lnTo>
                    <a:pt x="0" y="47307"/>
                  </a:lnTo>
                  <a:lnTo>
                    <a:pt x="36119" y="47307"/>
                  </a:lnTo>
                  <a:cubicBezTo>
                    <a:pt x="34760" y="27254"/>
                    <a:pt x="23279" y="8750"/>
                    <a:pt x="495" y="8750"/>
                  </a:cubicBezTo>
                  <a:lnTo>
                    <a:pt x="0" y="8856"/>
                  </a:lnTo>
                  <a:lnTo>
                    <a:pt x="0" y="192"/>
                  </a:lnTo>
                  <a:lnTo>
                    <a:pt x="889" y="0"/>
                  </a:lnTo>
                  <a:close/>
                </a:path>
              </a:pathLst>
            </a:custGeom>
            <a:solidFill>
              <a:srgbClr val="005368"/>
            </a:solidFill>
            <a:ln w="0" cap="flat">
              <a:noFill/>
              <a:miter lim="127000"/>
            </a:ln>
            <a:effectLst/>
          </p:spPr>
          <p:txBody>
            <a:bodyPr anchor="ctr"/>
            <a:lstStyle/>
            <a:p>
              <a:pPr algn="ctr"/>
              <a:endParaRPr lang="en-US"/>
            </a:p>
          </p:txBody>
        </p:sp>
        <p:sp>
          <p:nvSpPr>
            <p:cNvPr id="79" name="Shape 13068">
              <a:extLst>
                <a:ext uri="{FF2B5EF4-FFF2-40B4-BE49-F238E27FC236}">
                  <a16:creationId xmlns:a16="http://schemas.microsoft.com/office/drawing/2014/main" id="{71211051-CEBB-493F-9328-8434B8F0A633}"/>
                </a:ext>
              </a:extLst>
            </p:cNvPr>
            <p:cNvSpPr/>
            <p:nvPr/>
          </p:nvSpPr>
          <p:spPr>
            <a:xfrm>
              <a:off x="2317021" y="871994"/>
              <a:ext cx="12840" cy="16561"/>
            </a:xfrm>
            <a:custGeom>
              <a:avLst/>
              <a:gdLst/>
              <a:ahLst/>
              <a:cxnLst/>
              <a:rect l="0" t="0" r="0" b="0"/>
              <a:pathLst>
                <a:path w="12840" h="16561">
                  <a:moveTo>
                    <a:pt x="0" y="0"/>
                  </a:moveTo>
                  <a:lnTo>
                    <a:pt x="12840" y="0"/>
                  </a:lnTo>
                  <a:lnTo>
                    <a:pt x="12840" y="16561"/>
                  </a:lnTo>
                  <a:lnTo>
                    <a:pt x="0" y="16561"/>
                  </a:lnTo>
                  <a:lnTo>
                    <a:pt x="0" y="0"/>
                  </a:lnTo>
                </a:path>
              </a:pathLst>
            </a:custGeom>
            <a:solidFill>
              <a:srgbClr val="005368"/>
            </a:solidFill>
            <a:ln w="0" cap="flat">
              <a:noFill/>
              <a:miter lim="127000"/>
            </a:ln>
            <a:effectLst/>
          </p:spPr>
          <p:txBody>
            <a:bodyPr anchor="ctr"/>
            <a:lstStyle/>
            <a:p>
              <a:pPr algn="ctr"/>
              <a:endParaRPr lang="en-US"/>
            </a:p>
          </p:txBody>
        </p:sp>
        <p:sp>
          <p:nvSpPr>
            <p:cNvPr id="80" name="Shape 3028">
              <a:extLst>
                <a:ext uri="{FF2B5EF4-FFF2-40B4-BE49-F238E27FC236}">
                  <a16:creationId xmlns:a16="http://schemas.microsoft.com/office/drawing/2014/main" id="{6079DAB5-4749-4A0B-9DD0-FF6874396E2E}"/>
                </a:ext>
              </a:extLst>
            </p:cNvPr>
            <p:cNvSpPr/>
            <p:nvPr/>
          </p:nvSpPr>
          <p:spPr>
            <a:xfrm>
              <a:off x="0" y="396955"/>
              <a:ext cx="2421509" cy="218700"/>
            </a:xfrm>
            <a:custGeom>
              <a:avLst/>
              <a:gdLst/>
              <a:ahLst/>
              <a:cxnLst/>
              <a:rect l="0" t="0" r="0" b="0"/>
              <a:pathLst>
                <a:path w="2421509" h="218700">
                  <a:moveTo>
                    <a:pt x="1875909" y="1268"/>
                  </a:moveTo>
                  <a:cubicBezTo>
                    <a:pt x="2136506" y="5074"/>
                    <a:pt x="2325608" y="34696"/>
                    <a:pt x="2420392" y="87865"/>
                  </a:cubicBezTo>
                  <a:cubicBezTo>
                    <a:pt x="2421204" y="88297"/>
                    <a:pt x="2421509" y="89313"/>
                    <a:pt x="2421116" y="90126"/>
                  </a:cubicBezTo>
                  <a:cubicBezTo>
                    <a:pt x="2420709" y="90951"/>
                    <a:pt x="2419706" y="91332"/>
                    <a:pt x="2418880" y="90976"/>
                  </a:cubicBezTo>
                  <a:cubicBezTo>
                    <a:pt x="2246719" y="19260"/>
                    <a:pt x="1858302" y="9227"/>
                    <a:pt x="1264463" y="61170"/>
                  </a:cubicBezTo>
                  <a:cubicBezTo>
                    <a:pt x="739305" y="107118"/>
                    <a:pt x="184455" y="191091"/>
                    <a:pt x="2121" y="218688"/>
                  </a:cubicBezTo>
                  <a:cubicBezTo>
                    <a:pt x="2032" y="218700"/>
                    <a:pt x="1956" y="218700"/>
                    <a:pt x="1867" y="218700"/>
                  </a:cubicBezTo>
                  <a:cubicBezTo>
                    <a:pt x="1041" y="218700"/>
                    <a:pt x="292" y="218116"/>
                    <a:pt x="140" y="217265"/>
                  </a:cubicBezTo>
                  <a:cubicBezTo>
                    <a:pt x="0" y="216338"/>
                    <a:pt x="597" y="215449"/>
                    <a:pt x="1537" y="215259"/>
                  </a:cubicBezTo>
                  <a:cubicBezTo>
                    <a:pt x="602259" y="98088"/>
                    <a:pt x="1152347" y="25800"/>
                    <a:pt x="1592326" y="6153"/>
                  </a:cubicBezTo>
                  <a:cubicBezTo>
                    <a:pt x="1694234" y="1600"/>
                    <a:pt x="1789043" y="0"/>
                    <a:pt x="1875909" y="1268"/>
                  </a:cubicBezTo>
                  <a:close/>
                </a:path>
              </a:pathLst>
            </a:custGeom>
            <a:solidFill>
              <a:srgbClr val="FDC855"/>
            </a:solidFill>
            <a:ln w="0" cap="flat">
              <a:noFill/>
              <a:miter lim="127000"/>
            </a:ln>
            <a:effectLst/>
          </p:spPr>
          <p:txBody>
            <a:bodyPr anchor="ctr"/>
            <a:lstStyle/>
            <a:p>
              <a:pPr algn="ctr"/>
              <a:endParaRPr lang="en-US"/>
            </a:p>
          </p:txBody>
        </p:sp>
        <p:sp>
          <p:nvSpPr>
            <p:cNvPr id="81" name="Shape 3029">
              <a:extLst>
                <a:ext uri="{FF2B5EF4-FFF2-40B4-BE49-F238E27FC236}">
                  <a16:creationId xmlns:a16="http://schemas.microsoft.com/office/drawing/2014/main" id="{C3F5B09E-F363-49D3-8124-5B626A783680}"/>
                </a:ext>
              </a:extLst>
            </p:cNvPr>
            <p:cNvSpPr/>
            <p:nvPr/>
          </p:nvSpPr>
          <p:spPr>
            <a:xfrm>
              <a:off x="1221714" y="255962"/>
              <a:ext cx="169850" cy="173672"/>
            </a:xfrm>
            <a:custGeom>
              <a:avLst/>
              <a:gdLst/>
              <a:ahLst/>
              <a:cxnLst/>
              <a:rect l="0" t="0" r="0" b="0"/>
              <a:pathLst>
                <a:path w="169850" h="173672">
                  <a:moveTo>
                    <a:pt x="73978" y="0"/>
                  </a:moveTo>
                  <a:lnTo>
                    <a:pt x="102007" y="0"/>
                  </a:lnTo>
                  <a:lnTo>
                    <a:pt x="169850" y="159296"/>
                  </a:lnTo>
                  <a:cubicBezTo>
                    <a:pt x="158953" y="160109"/>
                    <a:pt x="148031" y="160922"/>
                    <a:pt x="137020" y="161785"/>
                  </a:cubicBezTo>
                  <a:lnTo>
                    <a:pt x="87617" y="43967"/>
                  </a:lnTo>
                  <a:lnTo>
                    <a:pt x="33871" y="170497"/>
                  </a:lnTo>
                  <a:cubicBezTo>
                    <a:pt x="22644" y="171514"/>
                    <a:pt x="11316" y="172593"/>
                    <a:pt x="0" y="173672"/>
                  </a:cubicBezTo>
                  <a:lnTo>
                    <a:pt x="73978" y="0"/>
                  </a:lnTo>
                  <a:close/>
                </a:path>
              </a:pathLst>
            </a:custGeom>
            <a:solidFill>
              <a:srgbClr val="005368"/>
            </a:solidFill>
            <a:ln w="0" cap="flat">
              <a:noFill/>
              <a:miter lim="127000"/>
            </a:ln>
            <a:effectLst/>
          </p:spPr>
          <p:txBody>
            <a:bodyPr anchor="ctr"/>
            <a:lstStyle/>
            <a:p>
              <a:pPr algn="ctr"/>
              <a:endParaRPr lang="en-US"/>
            </a:p>
          </p:txBody>
        </p:sp>
        <p:sp>
          <p:nvSpPr>
            <p:cNvPr id="82" name="Shape 3030">
              <a:extLst>
                <a:ext uri="{FF2B5EF4-FFF2-40B4-BE49-F238E27FC236}">
                  <a16:creationId xmlns:a16="http://schemas.microsoft.com/office/drawing/2014/main" id="{A9408625-8E98-4F77-A3C8-6235B6DD375D}"/>
                </a:ext>
              </a:extLst>
            </p:cNvPr>
            <p:cNvSpPr/>
            <p:nvPr/>
          </p:nvSpPr>
          <p:spPr>
            <a:xfrm>
              <a:off x="1174893" y="460212"/>
              <a:ext cx="66358" cy="79350"/>
            </a:xfrm>
            <a:custGeom>
              <a:avLst/>
              <a:gdLst/>
              <a:ahLst/>
              <a:cxnLst/>
              <a:rect l="0" t="0" r="0" b="0"/>
              <a:pathLst>
                <a:path w="66358" h="79350">
                  <a:moveTo>
                    <a:pt x="66358" y="0"/>
                  </a:moveTo>
                  <a:lnTo>
                    <a:pt x="32652" y="79350"/>
                  </a:lnTo>
                  <a:lnTo>
                    <a:pt x="0" y="79350"/>
                  </a:lnTo>
                  <a:lnTo>
                    <a:pt x="32499" y="3061"/>
                  </a:lnTo>
                  <a:cubicBezTo>
                    <a:pt x="43790" y="2019"/>
                    <a:pt x="55080" y="1003"/>
                    <a:pt x="66358" y="0"/>
                  </a:cubicBezTo>
                  <a:close/>
                </a:path>
              </a:pathLst>
            </a:custGeom>
            <a:solidFill>
              <a:srgbClr val="005368"/>
            </a:solidFill>
            <a:ln w="0" cap="flat">
              <a:noFill/>
              <a:miter lim="127000"/>
            </a:ln>
            <a:effectLst/>
          </p:spPr>
          <p:txBody>
            <a:bodyPr anchor="ctr"/>
            <a:lstStyle/>
            <a:p>
              <a:pPr algn="ctr"/>
              <a:endParaRPr lang="en-US"/>
            </a:p>
          </p:txBody>
        </p:sp>
        <p:sp>
          <p:nvSpPr>
            <p:cNvPr id="83" name="Shape 3031">
              <a:extLst>
                <a:ext uri="{FF2B5EF4-FFF2-40B4-BE49-F238E27FC236}">
                  <a16:creationId xmlns:a16="http://schemas.microsoft.com/office/drawing/2014/main" id="{69C0105F-78E8-46C8-82A6-51BDB2F69816}"/>
                </a:ext>
              </a:extLst>
            </p:cNvPr>
            <p:cNvSpPr/>
            <p:nvPr/>
          </p:nvSpPr>
          <p:spPr>
            <a:xfrm>
              <a:off x="1371940" y="446743"/>
              <a:ext cx="72580" cy="92824"/>
            </a:xfrm>
            <a:custGeom>
              <a:avLst/>
              <a:gdLst/>
              <a:ahLst/>
              <a:cxnLst/>
              <a:rect l="0" t="0" r="0" b="0"/>
              <a:pathLst>
                <a:path w="72580" h="92824">
                  <a:moveTo>
                    <a:pt x="33045" y="0"/>
                  </a:moveTo>
                  <a:lnTo>
                    <a:pt x="72580" y="92824"/>
                  </a:lnTo>
                  <a:lnTo>
                    <a:pt x="37884" y="92824"/>
                  </a:lnTo>
                  <a:lnTo>
                    <a:pt x="0" y="2489"/>
                  </a:lnTo>
                  <a:cubicBezTo>
                    <a:pt x="11138" y="1626"/>
                    <a:pt x="22060" y="813"/>
                    <a:pt x="33045" y="0"/>
                  </a:cubicBezTo>
                  <a:close/>
                </a:path>
              </a:pathLst>
            </a:custGeom>
            <a:solidFill>
              <a:srgbClr val="005368"/>
            </a:solidFill>
            <a:ln w="0" cap="flat">
              <a:noFill/>
              <a:miter lim="127000"/>
            </a:ln>
            <a:effectLst/>
          </p:spPr>
          <p:txBody>
            <a:bodyPr anchor="ctr"/>
            <a:lstStyle/>
            <a:p>
              <a:pPr algn="ctr"/>
              <a:endParaRPr lang="en-US"/>
            </a:p>
          </p:txBody>
        </p:sp>
        <p:sp>
          <p:nvSpPr>
            <p:cNvPr id="84" name="Shape 3032">
              <a:extLst>
                <a:ext uri="{FF2B5EF4-FFF2-40B4-BE49-F238E27FC236}">
                  <a16:creationId xmlns:a16="http://schemas.microsoft.com/office/drawing/2014/main" id="{646D3F10-147C-48BA-B70A-95ABC56D3022}"/>
                </a:ext>
              </a:extLst>
            </p:cNvPr>
            <p:cNvSpPr/>
            <p:nvPr/>
          </p:nvSpPr>
          <p:spPr>
            <a:xfrm>
              <a:off x="2068424" y="255967"/>
              <a:ext cx="165049" cy="170917"/>
            </a:xfrm>
            <a:custGeom>
              <a:avLst/>
              <a:gdLst/>
              <a:ahLst/>
              <a:cxnLst/>
              <a:rect l="0" t="0" r="0" b="0"/>
              <a:pathLst>
                <a:path w="165049" h="170917">
                  <a:moveTo>
                    <a:pt x="64224" y="0"/>
                  </a:moveTo>
                  <a:lnTo>
                    <a:pt x="92253" y="0"/>
                  </a:lnTo>
                  <a:lnTo>
                    <a:pt x="165049" y="170917"/>
                  </a:lnTo>
                  <a:cubicBezTo>
                    <a:pt x="153314" y="168846"/>
                    <a:pt x="141110" y="166903"/>
                    <a:pt x="128638" y="165049"/>
                  </a:cubicBezTo>
                  <a:lnTo>
                    <a:pt x="77851" y="43955"/>
                  </a:lnTo>
                  <a:lnTo>
                    <a:pt x="31344" y="153467"/>
                  </a:lnTo>
                  <a:cubicBezTo>
                    <a:pt x="21082" y="152514"/>
                    <a:pt x="10630" y="151613"/>
                    <a:pt x="0" y="150774"/>
                  </a:cubicBezTo>
                  <a:lnTo>
                    <a:pt x="64224" y="0"/>
                  </a:lnTo>
                  <a:close/>
                </a:path>
              </a:pathLst>
            </a:custGeom>
            <a:solidFill>
              <a:srgbClr val="005368"/>
            </a:solidFill>
            <a:ln w="0" cap="flat">
              <a:noFill/>
              <a:miter lim="127000"/>
            </a:ln>
            <a:effectLst/>
          </p:spPr>
          <p:txBody>
            <a:bodyPr anchor="ctr"/>
            <a:lstStyle/>
            <a:p>
              <a:pPr algn="ctr"/>
              <a:endParaRPr lang="en-US"/>
            </a:p>
          </p:txBody>
        </p:sp>
        <p:sp>
          <p:nvSpPr>
            <p:cNvPr id="85" name="Shape 3033">
              <a:extLst>
                <a:ext uri="{FF2B5EF4-FFF2-40B4-BE49-F238E27FC236}">
                  <a16:creationId xmlns:a16="http://schemas.microsoft.com/office/drawing/2014/main" id="{52F066C3-E239-4BDC-B188-A45683732E24}"/>
                </a:ext>
              </a:extLst>
            </p:cNvPr>
            <p:cNvSpPr/>
            <p:nvPr/>
          </p:nvSpPr>
          <p:spPr>
            <a:xfrm>
              <a:off x="2011849" y="428790"/>
              <a:ext cx="79007" cy="110769"/>
            </a:xfrm>
            <a:custGeom>
              <a:avLst/>
              <a:gdLst/>
              <a:ahLst/>
              <a:cxnLst/>
              <a:rect l="0" t="0" r="0" b="0"/>
              <a:pathLst>
                <a:path w="79007" h="110769">
                  <a:moveTo>
                    <a:pt x="47180" y="0"/>
                  </a:moveTo>
                  <a:cubicBezTo>
                    <a:pt x="57976" y="495"/>
                    <a:pt x="68580" y="1041"/>
                    <a:pt x="79007" y="1638"/>
                  </a:cubicBezTo>
                  <a:lnTo>
                    <a:pt x="32639" y="110769"/>
                  </a:lnTo>
                  <a:lnTo>
                    <a:pt x="0" y="110769"/>
                  </a:lnTo>
                  <a:lnTo>
                    <a:pt x="47180" y="0"/>
                  </a:lnTo>
                  <a:close/>
                </a:path>
              </a:pathLst>
            </a:custGeom>
            <a:solidFill>
              <a:srgbClr val="005368"/>
            </a:solidFill>
            <a:ln w="0" cap="flat">
              <a:noFill/>
              <a:miter lim="127000"/>
            </a:ln>
            <a:effectLst/>
          </p:spPr>
          <p:txBody>
            <a:bodyPr anchor="ctr"/>
            <a:lstStyle/>
            <a:p>
              <a:pPr algn="ctr"/>
              <a:endParaRPr lang="en-US"/>
            </a:p>
          </p:txBody>
        </p:sp>
        <p:sp>
          <p:nvSpPr>
            <p:cNvPr id="86" name="Shape 3034">
              <a:extLst>
                <a:ext uri="{FF2B5EF4-FFF2-40B4-BE49-F238E27FC236}">
                  <a16:creationId xmlns:a16="http://schemas.microsoft.com/office/drawing/2014/main" id="{D01899BC-9F4D-49C7-9201-F113C91E088F}"/>
                </a:ext>
              </a:extLst>
            </p:cNvPr>
            <p:cNvSpPr/>
            <p:nvPr/>
          </p:nvSpPr>
          <p:spPr>
            <a:xfrm>
              <a:off x="2205025" y="440014"/>
              <a:ext cx="76454" cy="99555"/>
            </a:xfrm>
            <a:custGeom>
              <a:avLst/>
              <a:gdLst/>
              <a:ahLst/>
              <a:cxnLst/>
              <a:rect l="0" t="0" r="0" b="0"/>
              <a:pathLst>
                <a:path w="76454" h="99555">
                  <a:moveTo>
                    <a:pt x="0" y="0"/>
                  </a:moveTo>
                  <a:cubicBezTo>
                    <a:pt x="12357" y="1422"/>
                    <a:pt x="24359" y="2934"/>
                    <a:pt x="35979" y="4559"/>
                  </a:cubicBezTo>
                  <a:lnTo>
                    <a:pt x="76454" y="99555"/>
                  </a:lnTo>
                  <a:lnTo>
                    <a:pt x="41745" y="99555"/>
                  </a:lnTo>
                  <a:lnTo>
                    <a:pt x="0" y="0"/>
                  </a:lnTo>
                  <a:close/>
                </a:path>
              </a:pathLst>
            </a:custGeom>
            <a:solidFill>
              <a:srgbClr val="005368"/>
            </a:solidFill>
            <a:ln w="0" cap="flat">
              <a:noFill/>
              <a:miter lim="127000"/>
            </a:ln>
            <a:effectLst/>
          </p:spPr>
          <p:txBody>
            <a:bodyPr anchor="ctr"/>
            <a:lstStyle/>
            <a:p>
              <a:pPr algn="ctr"/>
              <a:endParaRPr lang="en-US"/>
            </a:p>
          </p:txBody>
        </p:sp>
        <p:sp>
          <p:nvSpPr>
            <p:cNvPr id="87" name="Shape 3035">
              <a:extLst>
                <a:ext uri="{FF2B5EF4-FFF2-40B4-BE49-F238E27FC236}">
                  <a16:creationId xmlns:a16="http://schemas.microsoft.com/office/drawing/2014/main" id="{4106FA12-B237-4F60-980C-2A6C044D102A}"/>
                </a:ext>
              </a:extLst>
            </p:cNvPr>
            <p:cNvSpPr/>
            <p:nvPr/>
          </p:nvSpPr>
          <p:spPr>
            <a:xfrm>
              <a:off x="1478799" y="253954"/>
              <a:ext cx="211188" cy="289636"/>
            </a:xfrm>
            <a:custGeom>
              <a:avLst/>
              <a:gdLst/>
              <a:ahLst/>
              <a:cxnLst/>
              <a:rect l="0" t="0" r="0" b="0"/>
              <a:pathLst>
                <a:path w="211188" h="289636">
                  <a:moveTo>
                    <a:pt x="103784" y="0"/>
                  </a:moveTo>
                  <a:cubicBezTo>
                    <a:pt x="144818" y="0"/>
                    <a:pt x="174193" y="11671"/>
                    <a:pt x="202755" y="34595"/>
                  </a:cubicBezTo>
                  <a:lnTo>
                    <a:pt x="184239" y="59131"/>
                  </a:lnTo>
                  <a:cubicBezTo>
                    <a:pt x="158102" y="37808"/>
                    <a:pt x="131953" y="28562"/>
                    <a:pt x="102984" y="28562"/>
                  </a:cubicBezTo>
                  <a:cubicBezTo>
                    <a:pt x="66383" y="28562"/>
                    <a:pt x="43053" y="48679"/>
                    <a:pt x="43053" y="74016"/>
                  </a:cubicBezTo>
                  <a:lnTo>
                    <a:pt x="43053" y="74816"/>
                  </a:lnTo>
                  <a:cubicBezTo>
                    <a:pt x="43053" y="101371"/>
                    <a:pt x="57531" y="116256"/>
                    <a:pt x="119482" y="129527"/>
                  </a:cubicBezTo>
                  <a:cubicBezTo>
                    <a:pt x="182232" y="143205"/>
                    <a:pt x="211188" y="166141"/>
                    <a:pt x="211188" y="209182"/>
                  </a:cubicBezTo>
                  <a:lnTo>
                    <a:pt x="211188" y="209982"/>
                  </a:lnTo>
                  <a:cubicBezTo>
                    <a:pt x="211188" y="258255"/>
                    <a:pt x="170967" y="289636"/>
                    <a:pt x="115049" y="289636"/>
                  </a:cubicBezTo>
                  <a:cubicBezTo>
                    <a:pt x="70396" y="289636"/>
                    <a:pt x="33795" y="274752"/>
                    <a:pt x="0" y="244577"/>
                  </a:cubicBezTo>
                  <a:lnTo>
                    <a:pt x="19723" y="221247"/>
                  </a:lnTo>
                  <a:cubicBezTo>
                    <a:pt x="49086" y="247790"/>
                    <a:pt x="77229" y="261074"/>
                    <a:pt x="116256" y="261074"/>
                  </a:cubicBezTo>
                  <a:cubicBezTo>
                    <a:pt x="154076" y="261074"/>
                    <a:pt x="179007" y="240957"/>
                    <a:pt x="179007" y="213208"/>
                  </a:cubicBezTo>
                  <a:lnTo>
                    <a:pt x="179007" y="212395"/>
                  </a:lnTo>
                  <a:cubicBezTo>
                    <a:pt x="179007" y="186246"/>
                    <a:pt x="164935" y="171361"/>
                    <a:pt x="105804" y="158890"/>
                  </a:cubicBezTo>
                  <a:cubicBezTo>
                    <a:pt x="41034" y="144818"/>
                    <a:pt x="11265" y="123901"/>
                    <a:pt x="11265" y="77635"/>
                  </a:cubicBezTo>
                  <a:lnTo>
                    <a:pt x="11265" y="76835"/>
                  </a:lnTo>
                  <a:cubicBezTo>
                    <a:pt x="11265" y="32588"/>
                    <a:pt x="50279" y="0"/>
                    <a:pt x="103784" y="0"/>
                  </a:cubicBezTo>
                  <a:close/>
                </a:path>
              </a:pathLst>
            </a:custGeom>
            <a:solidFill>
              <a:srgbClr val="005368"/>
            </a:solidFill>
            <a:ln w="0" cap="flat">
              <a:noFill/>
              <a:miter lim="127000"/>
            </a:ln>
            <a:effectLst/>
          </p:spPr>
          <p:txBody>
            <a:bodyPr anchor="ctr"/>
            <a:lstStyle/>
            <a:p>
              <a:pPr algn="ctr"/>
              <a:endParaRPr lang="en-US"/>
            </a:p>
          </p:txBody>
        </p:sp>
        <p:sp>
          <p:nvSpPr>
            <p:cNvPr id="88" name="Shape 3036">
              <a:extLst>
                <a:ext uri="{FF2B5EF4-FFF2-40B4-BE49-F238E27FC236}">
                  <a16:creationId xmlns:a16="http://schemas.microsoft.com/office/drawing/2014/main" id="{C49CED5B-905F-4626-8AAD-A5C05B9D5FA9}"/>
                </a:ext>
              </a:extLst>
            </p:cNvPr>
            <p:cNvSpPr/>
            <p:nvPr/>
          </p:nvSpPr>
          <p:spPr>
            <a:xfrm>
              <a:off x="30366" y="257974"/>
              <a:ext cx="238150" cy="281597"/>
            </a:xfrm>
            <a:custGeom>
              <a:avLst/>
              <a:gdLst/>
              <a:ahLst/>
              <a:cxnLst/>
              <a:rect l="0" t="0" r="0" b="0"/>
              <a:pathLst>
                <a:path w="238150" h="281597">
                  <a:moveTo>
                    <a:pt x="0" y="0"/>
                  </a:moveTo>
                  <a:lnTo>
                    <a:pt x="29769" y="0"/>
                  </a:lnTo>
                  <a:lnTo>
                    <a:pt x="207162" y="225679"/>
                  </a:lnTo>
                  <a:lnTo>
                    <a:pt x="207162" y="0"/>
                  </a:lnTo>
                  <a:lnTo>
                    <a:pt x="238150" y="0"/>
                  </a:lnTo>
                  <a:lnTo>
                    <a:pt x="238150" y="281597"/>
                  </a:lnTo>
                  <a:lnTo>
                    <a:pt x="212801" y="281597"/>
                  </a:lnTo>
                  <a:lnTo>
                    <a:pt x="30975" y="50686"/>
                  </a:lnTo>
                  <a:lnTo>
                    <a:pt x="30975" y="281597"/>
                  </a:lnTo>
                  <a:lnTo>
                    <a:pt x="0" y="281597"/>
                  </a:lnTo>
                  <a:lnTo>
                    <a:pt x="0" y="0"/>
                  </a:lnTo>
                  <a:close/>
                </a:path>
              </a:pathLst>
            </a:custGeom>
            <a:solidFill>
              <a:srgbClr val="005368"/>
            </a:solidFill>
            <a:ln w="0" cap="flat">
              <a:noFill/>
              <a:miter lim="127000"/>
            </a:ln>
            <a:effectLst/>
          </p:spPr>
          <p:txBody>
            <a:bodyPr anchor="ctr"/>
            <a:lstStyle/>
            <a:p>
              <a:pPr algn="ctr"/>
              <a:endParaRPr lang="en-US"/>
            </a:p>
          </p:txBody>
        </p:sp>
        <p:sp>
          <p:nvSpPr>
            <p:cNvPr id="89" name="Shape 3037">
              <a:extLst>
                <a:ext uri="{FF2B5EF4-FFF2-40B4-BE49-F238E27FC236}">
                  <a16:creationId xmlns:a16="http://schemas.microsoft.com/office/drawing/2014/main" id="{56AD4ACB-7CE6-4120-A83B-8388CEFB6D40}"/>
                </a:ext>
              </a:extLst>
            </p:cNvPr>
            <p:cNvSpPr/>
            <p:nvPr/>
          </p:nvSpPr>
          <p:spPr>
            <a:xfrm>
              <a:off x="617722" y="514898"/>
              <a:ext cx="105391" cy="24667"/>
            </a:xfrm>
            <a:custGeom>
              <a:avLst/>
              <a:gdLst/>
              <a:ahLst/>
              <a:cxnLst/>
              <a:rect l="0" t="0" r="0" b="0"/>
              <a:pathLst>
                <a:path w="105391" h="24667">
                  <a:moveTo>
                    <a:pt x="105391" y="0"/>
                  </a:moveTo>
                  <a:lnTo>
                    <a:pt x="105391" y="24667"/>
                  </a:lnTo>
                  <a:lnTo>
                    <a:pt x="0" y="24667"/>
                  </a:lnTo>
                  <a:lnTo>
                    <a:pt x="0" y="14126"/>
                  </a:lnTo>
                  <a:lnTo>
                    <a:pt x="105391" y="0"/>
                  </a:lnTo>
                  <a:close/>
                </a:path>
              </a:pathLst>
            </a:custGeom>
            <a:solidFill>
              <a:srgbClr val="005368"/>
            </a:solidFill>
            <a:ln w="0" cap="flat">
              <a:noFill/>
              <a:miter lim="127000"/>
            </a:ln>
            <a:effectLst/>
          </p:spPr>
          <p:txBody>
            <a:bodyPr anchor="ctr"/>
            <a:lstStyle/>
            <a:p>
              <a:pPr algn="ctr"/>
              <a:endParaRPr lang="en-US"/>
            </a:p>
          </p:txBody>
        </p:sp>
        <p:sp>
          <p:nvSpPr>
            <p:cNvPr id="90" name="Shape 3038">
              <a:extLst>
                <a:ext uri="{FF2B5EF4-FFF2-40B4-BE49-F238E27FC236}">
                  <a16:creationId xmlns:a16="http://schemas.microsoft.com/office/drawing/2014/main" id="{140F67FB-A8A2-4DCC-98C7-C754641F0933}"/>
                </a:ext>
              </a:extLst>
            </p:cNvPr>
            <p:cNvSpPr/>
            <p:nvPr/>
          </p:nvSpPr>
          <p:spPr>
            <a:xfrm>
              <a:off x="617722" y="257968"/>
              <a:ext cx="105391" cy="247117"/>
            </a:xfrm>
            <a:custGeom>
              <a:avLst/>
              <a:gdLst/>
              <a:ahLst/>
              <a:cxnLst/>
              <a:rect l="0" t="0" r="0" b="0"/>
              <a:pathLst>
                <a:path w="105391" h="247117">
                  <a:moveTo>
                    <a:pt x="0" y="0"/>
                  </a:moveTo>
                  <a:lnTo>
                    <a:pt x="105391" y="0"/>
                  </a:lnTo>
                  <a:lnTo>
                    <a:pt x="105391" y="28575"/>
                  </a:lnTo>
                  <a:lnTo>
                    <a:pt x="31369" y="28575"/>
                  </a:lnTo>
                  <a:lnTo>
                    <a:pt x="31369" y="125514"/>
                  </a:lnTo>
                  <a:lnTo>
                    <a:pt x="105391" y="125514"/>
                  </a:lnTo>
                  <a:lnTo>
                    <a:pt x="105391" y="153670"/>
                  </a:lnTo>
                  <a:lnTo>
                    <a:pt x="31369" y="153670"/>
                  </a:lnTo>
                  <a:lnTo>
                    <a:pt x="31369" y="242430"/>
                  </a:lnTo>
                  <a:cubicBezTo>
                    <a:pt x="20917" y="243992"/>
                    <a:pt x="10490" y="245529"/>
                    <a:pt x="0" y="247117"/>
                  </a:cubicBezTo>
                  <a:lnTo>
                    <a:pt x="0" y="0"/>
                  </a:lnTo>
                  <a:close/>
                </a:path>
              </a:pathLst>
            </a:custGeom>
            <a:solidFill>
              <a:srgbClr val="005368"/>
            </a:solidFill>
            <a:ln w="0" cap="flat">
              <a:noFill/>
              <a:miter lim="127000"/>
            </a:ln>
            <a:effectLst/>
          </p:spPr>
          <p:txBody>
            <a:bodyPr anchor="ctr"/>
            <a:lstStyle/>
            <a:p>
              <a:pPr algn="ctr"/>
              <a:endParaRPr lang="en-US"/>
            </a:p>
          </p:txBody>
        </p:sp>
        <p:sp>
          <p:nvSpPr>
            <p:cNvPr id="91" name="Shape 3039">
              <a:extLst>
                <a:ext uri="{FF2B5EF4-FFF2-40B4-BE49-F238E27FC236}">
                  <a16:creationId xmlns:a16="http://schemas.microsoft.com/office/drawing/2014/main" id="{83BA4B8B-6EA9-4590-AB43-E1C225BC4980}"/>
                </a:ext>
              </a:extLst>
            </p:cNvPr>
            <p:cNvSpPr/>
            <p:nvPr/>
          </p:nvSpPr>
          <p:spPr>
            <a:xfrm>
              <a:off x="723112" y="257968"/>
              <a:ext cx="121888" cy="281597"/>
            </a:xfrm>
            <a:custGeom>
              <a:avLst/>
              <a:gdLst/>
              <a:ahLst/>
              <a:cxnLst/>
              <a:rect l="0" t="0" r="0" b="0"/>
              <a:pathLst>
                <a:path w="121888" h="281597">
                  <a:moveTo>
                    <a:pt x="0" y="0"/>
                  </a:moveTo>
                  <a:lnTo>
                    <a:pt x="14484" y="0"/>
                  </a:lnTo>
                  <a:cubicBezTo>
                    <a:pt x="46666" y="0"/>
                    <a:pt x="72003" y="9258"/>
                    <a:pt x="88094" y="24943"/>
                  </a:cubicBezTo>
                  <a:cubicBezTo>
                    <a:pt x="99765" y="37008"/>
                    <a:pt x="106204" y="51892"/>
                    <a:pt x="106204" y="70002"/>
                  </a:cubicBezTo>
                  <a:lnTo>
                    <a:pt x="106204" y="70803"/>
                  </a:lnTo>
                  <a:cubicBezTo>
                    <a:pt x="106204" y="107417"/>
                    <a:pt x="83674" y="126327"/>
                    <a:pt x="61551" y="135979"/>
                  </a:cubicBezTo>
                  <a:cubicBezTo>
                    <a:pt x="94939" y="146037"/>
                    <a:pt x="121888" y="165341"/>
                    <a:pt x="121888" y="203962"/>
                  </a:cubicBezTo>
                  <a:lnTo>
                    <a:pt x="121888" y="204762"/>
                  </a:lnTo>
                  <a:cubicBezTo>
                    <a:pt x="121888" y="253035"/>
                    <a:pt x="81261" y="281597"/>
                    <a:pt x="19717" y="281597"/>
                  </a:cubicBezTo>
                  <a:lnTo>
                    <a:pt x="0" y="281597"/>
                  </a:lnTo>
                  <a:lnTo>
                    <a:pt x="0" y="256930"/>
                  </a:lnTo>
                  <a:lnTo>
                    <a:pt x="35503" y="252171"/>
                  </a:lnTo>
                  <a:cubicBezTo>
                    <a:pt x="35681" y="252146"/>
                    <a:pt x="35846" y="252120"/>
                    <a:pt x="36024" y="252108"/>
                  </a:cubicBezTo>
                  <a:cubicBezTo>
                    <a:pt x="37103" y="251968"/>
                    <a:pt x="38144" y="251816"/>
                    <a:pt x="39249" y="251676"/>
                  </a:cubicBezTo>
                  <a:cubicBezTo>
                    <a:pt x="39249" y="251676"/>
                    <a:pt x="39440" y="251485"/>
                    <a:pt x="39491" y="251447"/>
                  </a:cubicBezTo>
                  <a:cubicBezTo>
                    <a:pt x="70783" y="246520"/>
                    <a:pt x="89706" y="229121"/>
                    <a:pt x="89706" y="202756"/>
                  </a:cubicBezTo>
                  <a:lnTo>
                    <a:pt x="89706" y="201943"/>
                  </a:lnTo>
                  <a:cubicBezTo>
                    <a:pt x="89706" y="171374"/>
                    <a:pt x="63964" y="153670"/>
                    <a:pt x="14878" y="153670"/>
                  </a:cubicBezTo>
                  <a:lnTo>
                    <a:pt x="0" y="153670"/>
                  </a:lnTo>
                  <a:lnTo>
                    <a:pt x="0" y="125514"/>
                  </a:lnTo>
                  <a:lnTo>
                    <a:pt x="9252" y="125514"/>
                  </a:lnTo>
                  <a:cubicBezTo>
                    <a:pt x="47466" y="125514"/>
                    <a:pt x="74022" y="108217"/>
                    <a:pt x="74022" y="75235"/>
                  </a:cubicBezTo>
                  <a:lnTo>
                    <a:pt x="74022" y="74422"/>
                  </a:lnTo>
                  <a:cubicBezTo>
                    <a:pt x="74022" y="46672"/>
                    <a:pt x="51899" y="28575"/>
                    <a:pt x="11665" y="28575"/>
                  </a:cubicBezTo>
                  <a:lnTo>
                    <a:pt x="0" y="28575"/>
                  </a:lnTo>
                  <a:lnTo>
                    <a:pt x="0" y="0"/>
                  </a:lnTo>
                  <a:close/>
                </a:path>
              </a:pathLst>
            </a:custGeom>
            <a:solidFill>
              <a:srgbClr val="005368"/>
            </a:solidFill>
            <a:ln w="0" cap="flat">
              <a:noFill/>
              <a:miter lim="127000"/>
            </a:ln>
            <a:effectLst/>
          </p:spPr>
          <p:txBody>
            <a:bodyPr anchor="ctr"/>
            <a:lstStyle/>
            <a:p>
              <a:pPr algn="ctr"/>
              <a:endParaRPr lang="en-US"/>
            </a:p>
          </p:txBody>
        </p:sp>
        <p:sp>
          <p:nvSpPr>
            <p:cNvPr id="92" name="Shape 3040">
              <a:extLst>
                <a:ext uri="{FF2B5EF4-FFF2-40B4-BE49-F238E27FC236}">
                  <a16:creationId xmlns:a16="http://schemas.microsoft.com/office/drawing/2014/main" id="{D18644AF-7830-4267-927C-796F0755C437}"/>
                </a:ext>
              </a:extLst>
            </p:cNvPr>
            <p:cNvSpPr/>
            <p:nvPr/>
          </p:nvSpPr>
          <p:spPr>
            <a:xfrm>
              <a:off x="1754768" y="257980"/>
              <a:ext cx="234531" cy="281584"/>
            </a:xfrm>
            <a:custGeom>
              <a:avLst/>
              <a:gdLst/>
              <a:ahLst/>
              <a:cxnLst/>
              <a:rect l="0" t="0" r="0" b="0"/>
              <a:pathLst>
                <a:path w="234531" h="281584">
                  <a:moveTo>
                    <a:pt x="0" y="0"/>
                  </a:moveTo>
                  <a:lnTo>
                    <a:pt x="31788" y="0"/>
                  </a:lnTo>
                  <a:lnTo>
                    <a:pt x="31788" y="168148"/>
                  </a:lnTo>
                  <a:lnTo>
                    <a:pt x="193497" y="0"/>
                  </a:lnTo>
                  <a:lnTo>
                    <a:pt x="234531" y="0"/>
                  </a:lnTo>
                  <a:lnTo>
                    <a:pt x="113855" y="123088"/>
                  </a:lnTo>
                  <a:lnTo>
                    <a:pt x="127521" y="140297"/>
                  </a:lnTo>
                  <a:cubicBezTo>
                    <a:pt x="116649" y="140094"/>
                    <a:pt x="107429" y="140399"/>
                    <a:pt x="96266" y="140284"/>
                  </a:cubicBezTo>
                  <a:lnTo>
                    <a:pt x="91732" y="145212"/>
                  </a:lnTo>
                  <a:lnTo>
                    <a:pt x="31788" y="205956"/>
                  </a:lnTo>
                  <a:lnTo>
                    <a:pt x="31788" y="281584"/>
                  </a:lnTo>
                  <a:lnTo>
                    <a:pt x="0" y="281584"/>
                  </a:lnTo>
                  <a:lnTo>
                    <a:pt x="0" y="0"/>
                  </a:lnTo>
                  <a:close/>
                </a:path>
              </a:pathLst>
            </a:custGeom>
            <a:solidFill>
              <a:srgbClr val="005368"/>
            </a:solidFill>
            <a:ln w="0" cap="flat">
              <a:noFill/>
              <a:miter lim="127000"/>
            </a:ln>
            <a:effectLst/>
          </p:spPr>
          <p:txBody>
            <a:bodyPr anchor="ctr"/>
            <a:lstStyle/>
            <a:p>
              <a:pPr algn="ctr"/>
              <a:endParaRPr lang="en-US"/>
            </a:p>
          </p:txBody>
        </p:sp>
        <p:sp>
          <p:nvSpPr>
            <p:cNvPr id="93" name="Shape 3041">
              <a:extLst>
                <a:ext uri="{FF2B5EF4-FFF2-40B4-BE49-F238E27FC236}">
                  <a16:creationId xmlns:a16="http://schemas.microsoft.com/office/drawing/2014/main" id="{EBD4F4DF-8B24-47BC-95A4-A5DE60588D35}"/>
                </a:ext>
              </a:extLst>
            </p:cNvPr>
            <p:cNvSpPr/>
            <p:nvPr/>
          </p:nvSpPr>
          <p:spPr>
            <a:xfrm>
              <a:off x="1864176" y="425436"/>
              <a:ext cx="130353" cy="114132"/>
            </a:xfrm>
            <a:custGeom>
              <a:avLst/>
              <a:gdLst/>
              <a:ahLst/>
              <a:cxnLst/>
              <a:rect l="0" t="0" r="0" b="0"/>
              <a:pathLst>
                <a:path w="130353" h="114132">
                  <a:moveTo>
                    <a:pt x="18340" y="10"/>
                  </a:moveTo>
                  <a:cubicBezTo>
                    <a:pt x="25400" y="19"/>
                    <a:pt x="32969" y="41"/>
                    <a:pt x="39738" y="60"/>
                  </a:cubicBezTo>
                  <a:lnTo>
                    <a:pt x="130353" y="114132"/>
                  </a:lnTo>
                  <a:lnTo>
                    <a:pt x="90525" y="114132"/>
                  </a:lnTo>
                  <a:lnTo>
                    <a:pt x="0" y="35"/>
                  </a:lnTo>
                  <a:cubicBezTo>
                    <a:pt x="4731" y="3"/>
                    <a:pt x="11281" y="0"/>
                    <a:pt x="18340" y="10"/>
                  </a:cubicBezTo>
                  <a:close/>
                </a:path>
              </a:pathLst>
            </a:custGeom>
            <a:solidFill>
              <a:srgbClr val="005368"/>
            </a:solidFill>
            <a:ln w="0" cap="flat">
              <a:noFill/>
              <a:miter lim="127000"/>
            </a:ln>
            <a:effectLst/>
          </p:spPr>
          <p:txBody>
            <a:bodyPr anchor="ctr"/>
            <a:lstStyle/>
            <a:p>
              <a:pPr algn="ctr"/>
              <a:endParaRPr lang="en-US"/>
            </a:p>
          </p:txBody>
        </p:sp>
        <p:sp>
          <p:nvSpPr>
            <p:cNvPr id="94" name="Shape 3042">
              <a:extLst>
                <a:ext uri="{FF2B5EF4-FFF2-40B4-BE49-F238E27FC236}">
                  <a16:creationId xmlns:a16="http://schemas.microsoft.com/office/drawing/2014/main" id="{735D79F3-8BC2-48B6-8A33-B5AFF0D40CDD}"/>
                </a:ext>
              </a:extLst>
            </p:cNvPr>
            <p:cNvSpPr/>
            <p:nvPr/>
          </p:nvSpPr>
          <p:spPr>
            <a:xfrm>
              <a:off x="1056246" y="474471"/>
              <a:ext cx="84836" cy="65100"/>
            </a:xfrm>
            <a:custGeom>
              <a:avLst/>
              <a:gdLst/>
              <a:ahLst/>
              <a:cxnLst/>
              <a:rect l="0" t="0" r="0" b="0"/>
              <a:pathLst>
                <a:path w="84836" h="65100">
                  <a:moveTo>
                    <a:pt x="35903" y="0"/>
                  </a:moveTo>
                  <a:lnTo>
                    <a:pt x="84836" y="65100"/>
                  </a:lnTo>
                  <a:lnTo>
                    <a:pt x="45809" y="65100"/>
                  </a:lnTo>
                  <a:lnTo>
                    <a:pt x="0" y="3708"/>
                  </a:lnTo>
                  <a:cubicBezTo>
                    <a:pt x="11976" y="2476"/>
                    <a:pt x="23914" y="1207"/>
                    <a:pt x="35903" y="0"/>
                  </a:cubicBezTo>
                  <a:close/>
                </a:path>
              </a:pathLst>
            </a:custGeom>
            <a:solidFill>
              <a:srgbClr val="005368"/>
            </a:solidFill>
            <a:ln w="0" cap="flat">
              <a:noFill/>
              <a:miter lim="127000"/>
            </a:ln>
            <a:effectLst/>
          </p:spPr>
          <p:txBody>
            <a:bodyPr anchor="ctr"/>
            <a:lstStyle/>
            <a:p>
              <a:pPr algn="ctr"/>
              <a:endParaRPr lang="en-US"/>
            </a:p>
          </p:txBody>
        </p:sp>
        <p:sp>
          <p:nvSpPr>
            <p:cNvPr id="95" name="Shape 3043">
              <a:extLst>
                <a:ext uri="{FF2B5EF4-FFF2-40B4-BE49-F238E27FC236}">
                  <a16:creationId xmlns:a16="http://schemas.microsoft.com/office/drawing/2014/main" id="{0C90254E-3C34-4699-B1F0-83DA6956DCA2}"/>
                </a:ext>
              </a:extLst>
            </p:cNvPr>
            <p:cNvSpPr/>
            <p:nvPr/>
          </p:nvSpPr>
          <p:spPr>
            <a:xfrm>
              <a:off x="908165" y="257976"/>
              <a:ext cx="111233" cy="281584"/>
            </a:xfrm>
            <a:custGeom>
              <a:avLst/>
              <a:gdLst/>
              <a:ahLst/>
              <a:cxnLst/>
              <a:rect l="0" t="0" r="0" b="0"/>
              <a:pathLst>
                <a:path w="111233" h="281584">
                  <a:moveTo>
                    <a:pt x="0" y="0"/>
                  </a:moveTo>
                  <a:lnTo>
                    <a:pt x="111233" y="0"/>
                  </a:lnTo>
                  <a:lnTo>
                    <a:pt x="111233" y="29362"/>
                  </a:lnTo>
                  <a:lnTo>
                    <a:pt x="31788" y="29362"/>
                  </a:lnTo>
                  <a:lnTo>
                    <a:pt x="31788" y="143612"/>
                  </a:lnTo>
                  <a:lnTo>
                    <a:pt x="111233" y="143612"/>
                  </a:lnTo>
                  <a:lnTo>
                    <a:pt x="111233" y="172174"/>
                  </a:lnTo>
                  <a:lnTo>
                    <a:pt x="31788" y="172174"/>
                  </a:lnTo>
                  <a:lnTo>
                    <a:pt x="31788" y="281584"/>
                  </a:lnTo>
                  <a:lnTo>
                    <a:pt x="0" y="281584"/>
                  </a:lnTo>
                  <a:lnTo>
                    <a:pt x="0" y="0"/>
                  </a:lnTo>
                  <a:close/>
                </a:path>
              </a:pathLst>
            </a:custGeom>
            <a:solidFill>
              <a:srgbClr val="005368"/>
            </a:solidFill>
            <a:ln w="0" cap="flat">
              <a:noFill/>
              <a:miter lim="127000"/>
            </a:ln>
            <a:effectLst/>
          </p:spPr>
          <p:txBody>
            <a:bodyPr anchor="ctr"/>
            <a:lstStyle/>
            <a:p>
              <a:pPr algn="ctr"/>
              <a:endParaRPr lang="en-US"/>
            </a:p>
          </p:txBody>
        </p:sp>
        <p:sp>
          <p:nvSpPr>
            <p:cNvPr id="96" name="Shape 3044">
              <a:extLst>
                <a:ext uri="{FF2B5EF4-FFF2-40B4-BE49-F238E27FC236}">
                  <a16:creationId xmlns:a16="http://schemas.microsoft.com/office/drawing/2014/main" id="{30290D64-C101-43BB-B8BF-CC373E2A4635}"/>
                </a:ext>
              </a:extLst>
            </p:cNvPr>
            <p:cNvSpPr/>
            <p:nvPr/>
          </p:nvSpPr>
          <p:spPr>
            <a:xfrm>
              <a:off x="1019398" y="257976"/>
              <a:ext cx="111627" cy="191478"/>
            </a:xfrm>
            <a:custGeom>
              <a:avLst/>
              <a:gdLst/>
              <a:ahLst/>
              <a:cxnLst/>
              <a:rect l="0" t="0" r="0" b="0"/>
              <a:pathLst>
                <a:path w="111627" h="191478">
                  <a:moveTo>
                    <a:pt x="0" y="0"/>
                  </a:moveTo>
                  <a:lnTo>
                    <a:pt x="9849" y="0"/>
                  </a:lnTo>
                  <a:cubicBezTo>
                    <a:pt x="44444" y="0"/>
                    <a:pt x="72206" y="10465"/>
                    <a:pt x="89910" y="28156"/>
                  </a:cubicBezTo>
                  <a:cubicBezTo>
                    <a:pt x="103587" y="41834"/>
                    <a:pt x="111627" y="61544"/>
                    <a:pt x="111627" y="83668"/>
                  </a:cubicBezTo>
                  <a:lnTo>
                    <a:pt x="111627" y="84480"/>
                  </a:lnTo>
                  <a:cubicBezTo>
                    <a:pt x="111627" y="131140"/>
                    <a:pt x="79445" y="158496"/>
                    <a:pt x="35198" y="166535"/>
                  </a:cubicBezTo>
                  <a:lnTo>
                    <a:pt x="50946" y="187477"/>
                  </a:lnTo>
                  <a:cubicBezTo>
                    <a:pt x="39135" y="188798"/>
                    <a:pt x="27324" y="190106"/>
                    <a:pt x="15411" y="191478"/>
                  </a:cubicBezTo>
                  <a:lnTo>
                    <a:pt x="1010" y="172174"/>
                  </a:lnTo>
                  <a:lnTo>
                    <a:pt x="0" y="172174"/>
                  </a:lnTo>
                  <a:lnTo>
                    <a:pt x="0" y="143612"/>
                  </a:lnTo>
                  <a:lnTo>
                    <a:pt x="7042" y="143612"/>
                  </a:lnTo>
                  <a:cubicBezTo>
                    <a:pt x="49282" y="143612"/>
                    <a:pt x="79445" y="121895"/>
                    <a:pt x="79445" y="85687"/>
                  </a:cubicBezTo>
                  <a:lnTo>
                    <a:pt x="79445" y="84874"/>
                  </a:lnTo>
                  <a:cubicBezTo>
                    <a:pt x="79445" y="50279"/>
                    <a:pt x="52902" y="29362"/>
                    <a:pt x="7448" y="29362"/>
                  </a:cubicBezTo>
                  <a:lnTo>
                    <a:pt x="0" y="29362"/>
                  </a:lnTo>
                  <a:lnTo>
                    <a:pt x="0" y="0"/>
                  </a:lnTo>
                  <a:close/>
                </a:path>
              </a:pathLst>
            </a:custGeom>
            <a:solidFill>
              <a:srgbClr val="005368"/>
            </a:solidFill>
            <a:ln w="0" cap="flat">
              <a:noFill/>
              <a:miter lim="127000"/>
            </a:ln>
            <a:effectLst/>
          </p:spPr>
          <p:txBody>
            <a:bodyPr anchor="ctr"/>
            <a:lstStyle/>
            <a:p>
              <a:pPr algn="ctr"/>
              <a:endParaRPr lang="en-US"/>
            </a:p>
          </p:txBody>
        </p:sp>
        <p:sp>
          <p:nvSpPr>
            <p:cNvPr id="97" name="Shape 3045">
              <a:extLst>
                <a:ext uri="{FF2B5EF4-FFF2-40B4-BE49-F238E27FC236}">
                  <a16:creationId xmlns:a16="http://schemas.microsoft.com/office/drawing/2014/main" id="{DD2EBA1D-4FC5-4B79-B57A-B67F6F5C16A9}"/>
                </a:ext>
              </a:extLst>
            </p:cNvPr>
            <p:cNvSpPr/>
            <p:nvPr/>
          </p:nvSpPr>
          <p:spPr>
            <a:xfrm>
              <a:off x="342543" y="257976"/>
              <a:ext cx="205562" cy="281584"/>
            </a:xfrm>
            <a:custGeom>
              <a:avLst/>
              <a:gdLst/>
              <a:ahLst/>
              <a:cxnLst/>
              <a:rect l="0" t="0" r="0" b="0"/>
              <a:pathLst>
                <a:path w="205562" h="281584">
                  <a:moveTo>
                    <a:pt x="0" y="0"/>
                  </a:moveTo>
                  <a:lnTo>
                    <a:pt x="203543" y="0"/>
                  </a:lnTo>
                  <a:lnTo>
                    <a:pt x="203543" y="28956"/>
                  </a:lnTo>
                  <a:lnTo>
                    <a:pt x="31775" y="28956"/>
                  </a:lnTo>
                  <a:lnTo>
                    <a:pt x="31775" y="125108"/>
                  </a:lnTo>
                  <a:lnTo>
                    <a:pt x="185445" y="125108"/>
                  </a:lnTo>
                  <a:lnTo>
                    <a:pt x="185445" y="154064"/>
                  </a:lnTo>
                  <a:lnTo>
                    <a:pt x="31775" y="154064"/>
                  </a:lnTo>
                  <a:lnTo>
                    <a:pt x="31775" y="252628"/>
                  </a:lnTo>
                  <a:lnTo>
                    <a:pt x="205562" y="252628"/>
                  </a:lnTo>
                  <a:lnTo>
                    <a:pt x="205562" y="257772"/>
                  </a:lnTo>
                  <a:cubicBezTo>
                    <a:pt x="157417" y="265328"/>
                    <a:pt x="108598" y="273355"/>
                    <a:pt x="59474" y="281584"/>
                  </a:cubicBezTo>
                  <a:lnTo>
                    <a:pt x="0" y="281584"/>
                  </a:lnTo>
                  <a:lnTo>
                    <a:pt x="0" y="0"/>
                  </a:lnTo>
                  <a:close/>
                </a:path>
              </a:pathLst>
            </a:custGeom>
            <a:solidFill>
              <a:srgbClr val="005368"/>
            </a:solidFill>
            <a:ln w="0" cap="flat">
              <a:noFill/>
              <a:miter lim="127000"/>
            </a:ln>
            <a:effectLst/>
          </p:spPr>
          <p:txBody>
            <a:bodyPr anchor="ctr"/>
            <a:lstStyle/>
            <a:p>
              <a:pPr algn="ctr"/>
              <a:endParaRPr lang="en-US"/>
            </a:p>
          </p:txBody>
        </p:sp>
        <p:sp>
          <p:nvSpPr>
            <p:cNvPr id="98" name="Shape 13069">
              <a:extLst>
                <a:ext uri="{FF2B5EF4-FFF2-40B4-BE49-F238E27FC236}">
                  <a16:creationId xmlns:a16="http://schemas.microsoft.com/office/drawing/2014/main" id="{22671B92-0956-4809-B892-DD843987114A}"/>
                </a:ext>
              </a:extLst>
            </p:cNvPr>
            <p:cNvSpPr/>
            <p:nvPr/>
          </p:nvSpPr>
          <p:spPr>
            <a:xfrm>
              <a:off x="36406" y="1031417"/>
              <a:ext cx="2276970" cy="12129"/>
            </a:xfrm>
            <a:custGeom>
              <a:avLst/>
              <a:gdLst/>
              <a:ahLst/>
              <a:cxnLst/>
              <a:rect l="0" t="0" r="0" b="0"/>
              <a:pathLst>
                <a:path w="2276970" h="12129">
                  <a:moveTo>
                    <a:pt x="0" y="0"/>
                  </a:moveTo>
                  <a:lnTo>
                    <a:pt x="2276970" y="0"/>
                  </a:lnTo>
                  <a:lnTo>
                    <a:pt x="2276970" y="12129"/>
                  </a:lnTo>
                  <a:lnTo>
                    <a:pt x="0" y="12129"/>
                  </a:lnTo>
                  <a:lnTo>
                    <a:pt x="0" y="0"/>
                  </a:lnTo>
                </a:path>
              </a:pathLst>
            </a:custGeom>
            <a:solidFill>
              <a:srgbClr val="FDC855"/>
            </a:solidFill>
            <a:ln w="0" cap="flat">
              <a:noFill/>
              <a:miter lim="127000"/>
            </a:ln>
            <a:effectLst/>
          </p:spPr>
          <p:txBody>
            <a:bodyPr anchor="ctr"/>
            <a:lstStyle/>
            <a:p>
              <a:pPr algn="ctr"/>
              <a:endParaRPr lang="en-US"/>
            </a:p>
          </p:txBody>
        </p:sp>
      </p:grpSp>
    </p:spTree>
    <p:extLst>
      <p:ext uri="{BB962C8B-B14F-4D97-AF65-F5344CB8AC3E}">
        <p14:creationId xmlns:p14="http://schemas.microsoft.com/office/powerpoint/2010/main" val="2745742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Payables Accounting Policy #18</a:t>
            </a:r>
          </a:p>
        </p:txBody>
      </p:sp>
      <p:sp>
        <p:nvSpPr>
          <p:cNvPr id="3" name="Content Placeholder 2"/>
          <p:cNvSpPr>
            <a:spLocks noGrp="1"/>
          </p:cNvSpPr>
          <p:nvPr>
            <p:ph idx="1"/>
          </p:nvPr>
        </p:nvSpPr>
        <p:spPr/>
        <p:txBody>
          <a:bodyPr>
            <a:normAutofit fontScale="92500" lnSpcReduction="20000"/>
          </a:bodyPr>
          <a:lstStyle/>
          <a:p>
            <a:pPr marL="0" indent="0" algn="l">
              <a:buNone/>
            </a:pPr>
            <a:r>
              <a:rPr lang="en-US" b="0" u="sng" dirty="0">
                <a:solidFill>
                  <a:srgbClr val="333333"/>
                </a:solidFill>
                <a:effectLst/>
                <a:latin typeface="+mj-lt"/>
              </a:rPr>
              <a:t>Example</a:t>
            </a:r>
            <a:r>
              <a:rPr lang="en-US" b="0" dirty="0">
                <a:solidFill>
                  <a:srgbClr val="333333"/>
                </a:solidFill>
                <a:effectLst/>
                <a:latin typeface="+mj-lt"/>
              </a:rPr>
              <a:t>: A State reimburses local governments for certain grant expenditures. Should the State accrue a liability for reimbursements based on (a) claims submitted or (b) claims submitted and claims incurred but not reported?</a:t>
            </a:r>
          </a:p>
          <a:p>
            <a:pPr marL="0" indent="0" algn="l">
              <a:buNone/>
            </a:pPr>
            <a:r>
              <a:rPr lang="en-US" b="0" dirty="0">
                <a:solidFill>
                  <a:srgbClr val="333333"/>
                </a:solidFill>
                <a:effectLst/>
                <a:latin typeface="+mj-lt"/>
              </a:rPr>
              <a:t>For reimbursement-based (expenditure-drive) grants, providers are to recognize liabilities (or decreases in advances) when all eligibility requirements are met. </a:t>
            </a:r>
            <a:r>
              <a:rPr lang="en-US" b="0" u="sng" dirty="0">
                <a:solidFill>
                  <a:srgbClr val="333333"/>
                </a:solidFill>
                <a:effectLst/>
                <a:latin typeface="+mj-lt"/>
              </a:rPr>
              <a:t>Reimbursement eligibility requirements are met when recipients incur allowable costs, not when those costs are submitted for reimbursement.</a:t>
            </a:r>
            <a:r>
              <a:rPr lang="en-US" b="0" dirty="0">
                <a:solidFill>
                  <a:srgbClr val="333333"/>
                </a:solidFill>
                <a:effectLst/>
                <a:latin typeface="+mj-lt"/>
              </a:rPr>
              <a:t> Therefore, the State should recognize a liability for the estimated amount of allowable costs incurred by potential recipients, based on both claims submitted and estimated claims incurred but not reported, provided that all other eligibility requirements are met.</a:t>
            </a:r>
          </a:p>
          <a:p>
            <a:pPr marL="0" indent="0">
              <a:buNone/>
            </a:pPr>
            <a:endParaRPr lang="en-US" dirty="0">
              <a:latin typeface="+mj-lt"/>
            </a:endParaRPr>
          </a:p>
        </p:txBody>
      </p:sp>
    </p:spTree>
    <p:extLst>
      <p:ext uri="{BB962C8B-B14F-4D97-AF65-F5344CB8AC3E}">
        <p14:creationId xmlns:p14="http://schemas.microsoft.com/office/powerpoint/2010/main" val="4171937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Payables Accounting Policy #18</a:t>
            </a:r>
          </a:p>
        </p:txBody>
      </p:sp>
      <p:sp>
        <p:nvSpPr>
          <p:cNvPr id="3" name="Content Placeholder 2"/>
          <p:cNvSpPr>
            <a:spLocks noGrp="1"/>
          </p:cNvSpPr>
          <p:nvPr>
            <p:ph idx="1"/>
          </p:nvPr>
        </p:nvSpPr>
        <p:spPr/>
        <p:txBody>
          <a:bodyPr>
            <a:normAutofit fontScale="85000" lnSpcReduction="10000"/>
          </a:bodyPr>
          <a:lstStyle/>
          <a:p>
            <a:pPr algn="l"/>
            <a:r>
              <a:rPr lang="en-US" b="0" i="0" dirty="0">
                <a:solidFill>
                  <a:srgbClr val="333333"/>
                </a:solidFill>
                <a:effectLst/>
                <a:latin typeface="+mj-lt"/>
              </a:rPr>
              <a:t>Expenditures which have been incurred are generally offset by accounts payable (unless payment has already taken place.) Within the State’s accounting system, a State agency will identify payables by using a ‘P9’ transaction type, when the requirements are met for a fiscal year previous to the current fiscal year.</a:t>
            </a:r>
          </a:p>
          <a:p>
            <a:pPr algn="l"/>
            <a:r>
              <a:rPr lang="en-US" b="0" i="0" u="sng" dirty="0">
                <a:solidFill>
                  <a:srgbClr val="333333"/>
                </a:solidFill>
                <a:effectLst/>
                <a:latin typeface="+mj-lt"/>
              </a:rPr>
              <a:t>Please include the fiscal year the P9 is applicable to, for instance if you are recording an expense in FY24 and it relates to FY22, include FY22 in the description/remark of the payment in E1.</a:t>
            </a:r>
            <a:r>
              <a:rPr lang="en-US" b="0" i="0" dirty="0">
                <a:solidFill>
                  <a:srgbClr val="333333"/>
                </a:solidFill>
                <a:effectLst/>
                <a:latin typeface="+mj-lt"/>
              </a:rPr>
              <a:t>  This will be used by State Accounting when compiling the ACFR.</a:t>
            </a:r>
            <a:endParaRPr lang="en-US" b="0" i="0" u="sng" dirty="0">
              <a:solidFill>
                <a:srgbClr val="333333"/>
              </a:solidFill>
              <a:effectLst/>
              <a:latin typeface="+mj-lt"/>
            </a:endParaRPr>
          </a:p>
          <a:p>
            <a:pPr algn="l"/>
            <a:r>
              <a:rPr lang="en-US" b="0" i="0" dirty="0">
                <a:solidFill>
                  <a:srgbClr val="333333"/>
                </a:solidFill>
                <a:effectLst/>
                <a:latin typeface="+mj-lt"/>
              </a:rPr>
              <a:t>When estimates need to be made, as a request for payment has not yet been received, these should be reported on the accrual response form for the Annual Comprehensive Financial Report (ACFR).</a:t>
            </a:r>
          </a:p>
          <a:p>
            <a:pPr marL="0" indent="0">
              <a:buNone/>
            </a:pPr>
            <a:endParaRPr lang="en-US" dirty="0">
              <a:latin typeface="+mj-lt"/>
            </a:endParaRPr>
          </a:p>
        </p:txBody>
      </p:sp>
    </p:spTree>
    <p:extLst>
      <p:ext uri="{BB962C8B-B14F-4D97-AF65-F5344CB8AC3E}">
        <p14:creationId xmlns:p14="http://schemas.microsoft.com/office/powerpoint/2010/main" val="3240554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42787-2D6D-497F-AA22-3C9098ECC030}"/>
              </a:ext>
            </a:extLst>
          </p:cNvPr>
          <p:cNvSpPr>
            <a:spLocks noGrp="1"/>
          </p:cNvSpPr>
          <p:nvPr>
            <p:ph type="ctrTitle"/>
          </p:nvPr>
        </p:nvSpPr>
        <p:spPr/>
        <p:txBody>
          <a:bodyPr/>
          <a:lstStyle/>
          <a:p>
            <a:r>
              <a:rPr lang="en-US" dirty="0"/>
              <a:t>Payables Policy #18</a:t>
            </a:r>
          </a:p>
        </p:txBody>
      </p:sp>
      <p:sp>
        <p:nvSpPr>
          <p:cNvPr id="3" name="Subtitle 2">
            <a:extLst>
              <a:ext uri="{FF2B5EF4-FFF2-40B4-BE49-F238E27FC236}">
                <a16:creationId xmlns:a16="http://schemas.microsoft.com/office/drawing/2014/main" id="{B108B3CB-FF9A-4E33-ACFA-795432C1CF73}"/>
              </a:ext>
            </a:extLst>
          </p:cNvPr>
          <p:cNvSpPr>
            <a:spLocks noGrp="1"/>
          </p:cNvSpPr>
          <p:nvPr>
            <p:ph type="subTitle" idx="1"/>
          </p:nvPr>
        </p:nvSpPr>
        <p:spPr/>
        <p:txBody>
          <a:bodyPr>
            <a:normAutofit/>
          </a:bodyPr>
          <a:lstStyle/>
          <a:p>
            <a:r>
              <a:rPr lang="en-US" sz="5400" dirty="0"/>
              <a:t>Questions?</a:t>
            </a:r>
          </a:p>
        </p:txBody>
      </p:sp>
    </p:spTree>
    <p:extLst>
      <p:ext uri="{BB962C8B-B14F-4D97-AF65-F5344CB8AC3E}">
        <p14:creationId xmlns:p14="http://schemas.microsoft.com/office/powerpoint/2010/main" val="3594101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443789"/>
            <a:ext cx="6815669" cy="1942875"/>
          </a:xfrm>
        </p:spPr>
        <p:txBody>
          <a:bodyPr>
            <a:normAutofit/>
          </a:bodyPr>
          <a:lstStyle/>
          <a:p>
            <a:pPr algn="ctr"/>
            <a:br>
              <a:rPr lang="en-US" dirty="0"/>
            </a:br>
            <a:r>
              <a:rPr lang="en-US" dirty="0"/>
              <a:t>O Batches &amp; RNVs</a:t>
            </a:r>
          </a:p>
        </p:txBody>
      </p:sp>
      <p:sp>
        <p:nvSpPr>
          <p:cNvPr id="3" name="Subtitle 2"/>
          <p:cNvSpPr>
            <a:spLocks noGrp="1"/>
          </p:cNvSpPr>
          <p:nvPr>
            <p:ph type="subTitle" idx="1"/>
          </p:nvPr>
        </p:nvSpPr>
        <p:spPr>
          <a:xfrm>
            <a:off x="2692398" y="2903621"/>
            <a:ext cx="6815669" cy="2074778"/>
          </a:xfrm>
        </p:spPr>
        <p:txBody>
          <a:bodyPr>
            <a:normAutofit/>
          </a:bodyPr>
          <a:lstStyle/>
          <a:p>
            <a:endParaRPr lang="en-US" sz="1800" dirty="0"/>
          </a:p>
          <a:p>
            <a:endParaRPr lang="en-US" sz="1800" dirty="0"/>
          </a:p>
          <a:p>
            <a:endParaRPr lang="en-US" sz="1800" dirty="0"/>
          </a:p>
        </p:txBody>
      </p:sp>
    </p:spTree>
    <p:extLst>
      <p:ext uri="{BB962C8B-B14F-4D97-AF65-F5344CB8AC3E}">
        <p14:creationId xmlns:p14="http://schemas.microsoft.com/office/powerpoint/2010/main" val="3159691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2" y="1083077"/>
            <a:ext cx="9601196" cy="1202922"/>
          </a:xfrm>
        </p:spPr>
        <p:txBody>
          <a:bodyPr>
            <a:normAutofit fontScale="90000"/>
          </a:bodyPr>
          <a:lstStyle/>
          <a:p>
            <a:br>
              <a:rPr lang="en-US" dirty="0"/>
            </a:br>
            <a:endParaRPr lang="en-US" dirty="0"/>
          </a:p>
        </p:txBody>
      </p:sp>
      <p:sp>
        <p:nvSpPr>
          <p:cNvPr id="3" name="Content Placeholder 2"/>
          <p:cNvSpPr>
            <a:spLocks noGrp="1"/>
          </p:cNvSpPr>
          <p:nvPr>
            <p:ph idx="1"/>
          </p:nvPr>
        </p:nvSpPr>
        <p:spPr>
          <a:xfrm>
            <a:off x="1909010" y="2556932"/>
            <a:ext cx="8590547" cy="3318936"/>
          </a:xfrm>
        </p:spPr>
        <p:txBody>
          <a:bodyPr>
            <a:normAutofit/>
          </a:bodyPr>
          <a:lstStyle/>
          <a:p>
            <a:endParaRPr lang="en-US" dirty="0"/>
          </a:p>
          <a:p>
            <a:r>
              <a:rPr lang="en-US" dirty="0">
                <a:hlinkClick r:id="rId3"/>
              </a:rPr>
              <a:t>Link User Guides </a:t>
            </a:r>
            <a:r>
              <a:rPr lang="en-US" dirty="0"/>
              <a:t>– Procurement Lesson 8: Receipt Processing</a:t>
            </a:r>
            <a:br>
              <a:rPr lang="en-US" dirty="0"/>
            </a:br>
            <a:r>
              <a:rPr lang="en-US" sz="2000" i="1" dirty="0"/>
              <a:t>	</a:t>
            </a:r>
            <a:r>
              <a:rPr lang="en-US" sz="2000" dirty="0"/>
              <a:t>on </a:t>
            </a:r>
            <a:r>
              <a:rPr lang="en-US" sz="1600" dirty="0">
                <a:solidFill>
                  <a:srgbClr val="0000FF"/>
                </a:solidFill>
                <a:hlinkClick r:id="rId4">
                  <a:extLst>
                    <a:ext uri="{A12FA001-AC4F-418D-AE19-62706E023703}">
                      <ahyp:hlinkClr xmlns:ahyp="http://schemas.microsoft.com/office/drawing/2018/hyperlinkcolor" val="tx"/>
                    </a:ext>
                  </a:extLst>
                </a:hlinkClick>
              </a:rPr>
              <a:t>LINK.nebraska.gov</a:t>
            </a:r>
            <a:r>
              <a:rPr lang="en-US" sz="1600" dirty="0"/>
              <a:t>: go to </a:t>
            </a:r>
            <a:r>
              <a:rPr lang="en-US" sz="1600" i="1" dirty="0"/>
              <a:t>Resources &gt; LINK User Guides &gt; Payroll &amp; Financial Center</a:t>
            </a:r>
            <a:r>
              <a:rPr lang="en-US" sz="1600" dirty="0"/>
              <a:t>	</a:t>
            </a:r>
          </a:p>
          <a:p>
            <a:pPr marL="457200" lvl="1" indent="0">
              <a:buNone/>
            </a:pPr>
            <a:r>
              <a:rPr lang="en-US" sz="1600" i="1" dirty="0"/>
              <a:t>E1 Training Guides &gt; Procurement &gt; Lesson 8: Receipt Processing</a:t>
            </a:r>
            <a:endParaRPr lang="en-US" dirty="0"/>
          </a:p>
          <a:p>
            <a:pPr lvl="1"/>
            <a:r>
              <a:rPr lang="en-US" dirty="0">
                <a:hlinkClick r:id="rId5"/>
              </a:rPr>
              <a:t>Entering Receipts by PO</a:t>
            </a:r>
            <a:endParaRPr lang="en-US" dirty="0"/>
          </a:p>
          <a:p>
            <a:pPr lvl="1"/>
            <a:r>
              <a:rPr lang="en-US" dirty="0">
                <a:hlinkClick r:id="rId6"/>
              </a:rPr>
              <a:t>Reversing Receipts</a:t>
            </a:r>
            <a:endParaRPr lang="en-US" dirty="0"/>
          </a:p>
        </p:txBody>
      </p:sp>
      <p:sp>
        <p:nvSpPr>
          <p:cNvPr id="5" name="Title 1">
            <a:extLst>
              <a:ext uri="{FF2B5EF4-FFF2-40B4-BE49-F238E27FC236}">
                <a16:creationId xmlns:a16="http://schemas.microsoft.com/office/drawing/2014/main" id="{9684B84E-5E9C-4139-B713-046E5F555EA6}"/>
              </a:ext>
            </a:extLst>
          </p:cNvPr>
          <p:cNvSpPr txBox="1">
            <a:spLocks/>
          </p:cNvSpPr>
          <p:nvPr/>
        </p:nvSpPr>
        <p:spPr>
          <a:xfrm>
            <a:off x="2688165" y="905932"/>
            <a:ext cx="6815669" cy="1515533"/>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O Batches</a:t>
            </a:r>
          </a:p>
        </p:txBody>
      </p:sp>
      <p:pic>
        <p:nvPicPr>
          <p:cNvPr id="6" name="Picture 5">
            <a:extLst>
              <a:ext uri="{FF2B5EF4-FFF2-40B4-BE49-F238E27FC236}">
                <a16:creationId xmlns:a16="http://schemas.microsoft.com/office/drawing/2014/main" id="{AF7FFAF5-BD7A-E1C7-89A1-715771DD207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885932" y="4216400"/>
            <a:ext cx="3397058" cy="1095528"/>
          </a:xfrm>
          <a:prstGeom prst="rect">
            <a:avLst/>
          </a:prstGeom>
        </p:spPr>
      </p:pic>
    </p:spTree>
    <p:extLst>
      <p:ext uri="{BB962C8B-B14F-4D97-AF65-F5344CB8AC3E}">
        <p14:creationId xmlns:p14="http://schemas.microsoft.com/office/powerpoint/2010/main" val="2443466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2" y="1083077"/>
            <a:ext cx="9601196" cy="1202922"/>
          </a:xfrm>
        </p:spPr>
        <p:txBody>
          <a:bodyPr>
            <a:normAutofit fontScale="90000"/>
          </a:bodyPr>
          <a:lstStyle/>
          <a:p>
            <a:br>
              <a:rPr lang="en-US" dirty="0"/>
            </a:br>
            <a:endParaRPr lang="en-US" dirty="0"/>
          </a:p>
        </p:txBody>
      </p:sp>
      <p:sp>
        <p:nvSpPr>
          <p:cNvPr id="3" name="Content Placeholder 2"/>
          <p:cNvSpPr>
            <a:spLocks noGrp="1"/>
          </p:cNvSpPr>
          <p:nvPr>
            <p:ph idx="1"/>
          </p:nvPr>
        </p:nvSpPr>
        <p:spPr>
          <a:xfrm>
            <a:off x="1909010" y="2556932"/>
            <a:ext cx="8590547" cy="3318936"/>
          </a:xfrm>
        </p:spPr>
        <p:txBody>
          <a:bodyPr>
            <a:normAutofit/>
          </a:bodyPr>
          <a:lstStyle/>
          <a:p>
            <a:endParaRPr lang="en-US" dirty="0"/>
          </a:p>
          <a:p>
            <a:r>
              <a:rPr lang="en-US" dirty="0"/>
              <a:t>When Receiving on Purchase Orders:</a:t>
            </a:r>
          </a:p>
          <a:p>
            <a:pPr lvl="1"/>
            <a:r>
              <a:rPr lang="en-US" dirty="0"/>
              <a:t>Review the Quantity Open listed on the PO prior to entering a receipt</a:t>
            </a:r>
          </a:p>
          <a:p>
            <a:pPr lvl="1"/>
            <a:r>
              <a:rPr lang="en-US" dirty="0"/>
              <a:t>After entering the receipt quantity, check the Amount field for the calculated total for the line.  Is it for an appropriate amount?</a:t>
            </a:r>
          </a:p>
          <a:p>
            <a:pPr lvl="1"/>
            <a:r>
              <a:rPr lang="en-US" dirty="0"/>
              <a:t>O Batches need to POST prior to entering a Voucher</a:t>
            </a:r>
          </a:p>
        </p:txBody>
      </p:sp>
      <p:sp>
        <p:nvSpPr>
          <p:cNvPr id="5" name="Title 1">
            <a:extLst>
              <a:ext uri="{FF2B5EF4-FFF2-40B4-BE49-F238E27FC236}">
                <a16:creationId xmlns:a16="http://schemas.microsoft.com/office/drawing/2014/main" id="{9684B84E-5E9C-4139-B713-046E5F555EA6}"/>
              </a:ext>
            </a:extLst>
          </p:cNvPr>
          <p:cNvSpPr txBox="1">
            <a:spLocks/>
          </p:cNvSpPr>
          <p:nvPr/>
        </p:nvSpPr>
        <p:spPr>
          <a:xfrm>
            <a:off x="2688165" y="905932"/>
            <a:ext cx="6815669" cy="1515533"/>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O Batches - Receipts</a:t>
            </a:r>
          </a:p>
        </p:txBody>
      </p:sp>
    </p:spTree>
    <p:extLst>
      <p:ext uri="{BB962C8B-B14F-4D97-AF65-F5344CB8AC3E}">
        <p14:creationId xmlns:p14="http://schemas.microsoft.com/office/powerpoint/2010/main" val="1501690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0A735027-D1B0-47D6-A339-D275BC7833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5884" y="3525937"/>
            <a:ext cx="10536153" cy="2590032"/>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34" name="Picture 33">
            <a:extLst>
              <a:ext uri="{FF2B5EF4-FFF2-40B4-BE49-F238E27FC236}">
                <a16:creationId xmlns:a16="http://schemas.microsoft.com/office/drawing/2014/main" id="{BC414D9E-EDA5-4844-9AFA-8B82F5B5513E}"/>
              </a:ext>
            </a:extLst>
          </p:cNvPr>
          <p:cNvPicPr>
            <a:picLocks noChangeAspect="1"/>
          </p:cNvPicPr>
          <p:nvPr/>
        </p:nvPicPr>
        <p:blipFill>
          <a:blip r:embed="rId4"/>
          <a:stretch>
            <a:fillRect/>
          </a:stretch>
        </p:blipFill>
        <p:spPr>
          <a:xfrm>
            <a:off x="836697" y="731174"/>
            <a:ext cx="10536153" cy="254002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24039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2" y="1083077"/>
            <a:ext cx="9601196" cy="1202922"/>
          </a:xfrm>
        </p:spPr>
        <p:txBody>
          <a:bodyPr>
            <a:normAutofit fontScale="90000"/>
          </a:bodyPr>
          <a:lstStyle/>
          <a:p>
            <a:br>
              <a:rPr lang="en-US" dirty="0"/>
            </a:br>
            <a:endParaRPr lang="en-US" dirty="0"/>
          </a:p>
        </p:txBody>
      </p:sp>
      <p:sp>
        <p:nvSpPr>
          <p:cNvPr id="3" name="Content Placeholder 2"/>
          <p:cNvSpPr>
            <a:spLocks noGrp="1"/>
          </p:cNvSpPr>
          <p:nvPr>
            <p:ph idx="1"/>
          </p:nvPr>
        </p:nvSpPr>
        <p:spPr>
          <a:xfrm>
            <a:off x="1571625" y="2556932"/>
            <a:ext cx="8994607" cy="3318936"/>
          </a:xfrm>
        </p:spPr>
        <p:txBody>
          <a:bodyPr>
            <a:normAutofit fontScale="92500" lnSpcReduction="10000"/>
          </a:bodyPr>
          <a:lstStyle/>
          <a:p>
            <a:r>
              <a:rPr lang="en-US" dirty="0"/>
              <a:t>Unposted batches are any batches that are not in POSTED status</a:t>
            </a:r>
          </a:p>
          <a:p>
            <a:pPr lvl="1"/>
            <a:r>
              <a:rPr lang="en-US" dirty="0"/>
              <a:t>Approved – E1 default status when a new batch is created</a:t>
            </a:r>
          </a:p>
          <a:p>
            <a:pPr lvl="1"/>
            <a:r>
              <a:rPr lang="en-US" dirty="0"/>
              <a:t>Pending – manually set</a:t>
            </a:r>
          </a:p>
          <a:p>
            <a:pPr lvl="1"/>
            <a:r>
              <a:rPr lang="en-US" dirty="0"/>
              <a:t>In USE – E1 shows this batch currently being used.  If after a day has passed and the batch is still In Use, notify State Accounting</a:t>
            </a:r>
          </a:p>
          <a:p>
            <a:pPr lvl="1"/>
            <a:r>
              <a:rPr lang="en-US" dirty="0"/>
              <a:t>Error – This will need to be set back to “Pending” status by State Accounting and corrected by the agency</a:t>
            </a:r>
            <a:endParaRPr lang="en-US" sz="1600" i="1" dirty="0"/>
          </a:p>
          <a:p>
            <a:pPr lvl="1"/>
            <a:endParaRPr lang="en-US" sz="1600" i="1" dirty="0"/>
          </a:p>
          <a:p>
            <a:r>
              <a:rPr lang="en-US" dirty="0"/>
              <a:t>Do NOT reverse or voucher an unposted batch</a:t>
            </a:r>
          </a:p>
        </p:txBody>
      </p:sp>
      <p:sp>
        <p:nvSpPr>
          <p:cNvPr id="5" name="Title 1">
            <a:extLst>
              <a:ext uri="{FF2B5EF4-FFF2-40B4-BE49-F238E27FC236}">
                <a16:creationId xmlns:a16="http://schemas.microsoft.com/office/drawing/2014/main" id="{9684B84E-5E9C-4139-B713-046E5F555EA6}"/>
              </a:ext>
            </a:extLst>
          </p:cNvPr>
          <p:cNvSpPr txBox="1">
            <a:spLocks/>
          </p:cNvSpPr>
          <p:nvPr/>
        </p:nvSpPr>
        <p:spPr>
          <a:xfrm>
            <a:off x="2688165" y="905932"/>
            <a:ext cx="6815669" cy="1515533"/>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Unposted O Batches</a:t>
            </a:r>
          </a:p>
        </p:txBody>
      </p:sp>
    </p:spTree>
    <p:extLst>
      <p:ext uri="{BB962C8B-B14F-4D97-AF65-F5344CB8AC3E}">
        <p14:creationId xmlns:p14="http://schemas.microsoft.com/office/powerpoint/2010/main" val="4111427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40E4-3CA0-4D78-94B9-08CF7B65009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131D9A0-2327-4A09-9197-ED7C5D8CA52E}"/>
              </a:ext>
            </a:extLst>
          </p:cNvPr>
          <p:cNvSpPr>
            <a:spLocks noGrp="1"/>
          </p:cNvSpPr>
          <p:nvPr>
            <p:ph idx="1"/>
          </p:nvPr>
        </p:nvSpPr>
        <p:spPr/>
        <p:txBody>
          <a:bodyPr/>
          <a:lstStyle/>
          <a:p>
            <a:endParaRPr lang="en-US" dirty="0"/>
          </a:p>
        </p:txBody>
      </p:sp>
      <p:pic>
        <p:nvPicPr>
          <p:cNvPr id="7" name="Picture 6">
            <a:extLst>
              <a:ext uri="{FF2B5EF4-FFF2-40B4-BE49-F238E27FC236}">
                <a16:creationId xmlns:a16="http://schemas.microsoft.com/office/drawing/2014/main" id="{A4339E28-A81F-4BF0-BEF3-536940B91D94}"/>
              </a:ext>
            </a:extLst>
          </p:cNvPr>
          <p:cNvPicPr>
            <a:picLocks noChangeAspect="1"/>
          </p:cNvPicPr>
          <p:nvPr/>
        </p:nvPicPr>
        <p:blipFill>
          <a:blip r:embed="rId2"/>
          <a:stretch>
            <a:fillRect/>
          </a:stretch>
        </p:blipFill>
        <p:spPr>
          <a:xfrm>
            <a:off x="803482" y="790848"/>
            <a:ext cx="10612331" cy="524900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25438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2" y="1083077"/>
            <a:ext cx="9601196" cy="1202922"/>
          </a:xfrm>
        </p:spPr>
        <p:txBody>
          <a:bodyPr>
            <a:normAutofit fontScale="90000"/>
          </a:bodyPr>
          <a:lstStyle/>
          <a:p>
            <a:br>
              <a:rPr lang="en-US" dirty="0"/>
            </a:br>
            <a:endParaRPr lang="en-US" dirty="0"/>
          </a:p>
        </p:txBody>
      </p:sp>
      <p:sp>
        <p:nvSpPr>
          <p:cNvPr id="3" name="Content Placeholder 2"/>
          <p:cNvSpPr>
            <a:spLocks noGrp="1"/>
          </p:cNvSpPr>
          <p:nvPr>
            <p:ph idx="1"/>
          </p:nvPr>
        </p:nvSpPr>
        <p:spPr>
          <a:xfrm>
            <a:off x="1909010" y="2556932"/>
            <a:ext cx="8590547" cy="3318936"/>
          </a:xfrm>
        </p:spPr>
        <p:txBody>
          <a:bodyPr>
            <a:normAutofit/>
          </a:bodyPr>
          <a:lstStyle/>
          <a:p>
            <a:endParaRPr lang="en-US" dirty="0"/>
          </a:p>
          <a:p>
            <a:r>
              <a:rPr lang="en-US" dirty="0"/>
              <a:t>When Reversing an O batch:</a:t>
            </a:r>
          </a:p>
          <a:p>
            <a:pPr lvl="1"/>
            <a:r>
              <a:rPr lang="en-US" dirty="0"/>
              <a:t>Review the User Guide to determine the appropriate procedure for various scenarios</a:t>
            </a:r>
          </a:p>
          <a:p>
            <a:pPr lvl="1"/>
            <a:r>
              <a:rPr lang="en-US" dirty="0"/>
              <a:t>Allow time for the reversing receipt to POST before making any changes on the Purchase Order</a:t>
            </a:r>
          </a:p>
          <a:p>
            <a:pPr lvl="1"/>
            <a:r>
              <a:rPr lang="en-US" dirty="0"/>
              <a:t>Do NOT reverse an unposted batch</a:t>
            </a:r>
          </a:p>
          <a:p>
            <a:pPr lvl="1"/>
            <a:endParaRPr lang="en-US" dirty="0"/>
          </a:p>
        </p:txBody>
      </p:sp>
      <p:sp>
        <p:nvSpPr>
          <p:cNvPr id="5" name="Title 1">
            <a:extLst>
              <a:ext uri="{FF2B5EF4-FFF2-40B4-BE49-F238E27FC236}">
                <a16:creationId xmlns:a16="http://schemas.microsoft.com/office/drawing/2014/main" id="{9684B84E-5E9C-4139-B713-046E5F555EA6}"/>
              </a:ext>
            </a:extLst>
          </p:cNvPr>
          <p:cNvSpPr txBox="1">
            <a:spLocks/>
          </p:cNvSpPr>
          <p:nvPr/>
        </p:nvSpPr>
        <p:spPr>
          <a:xfrm>
            <a:off x="2688165" y="905932"/>
            <a:ext cx="6815669" cy="1515533"/>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O Batches – Reversing</a:t>
            </a:r>
          </a:p>
        </p:txBody>
      </p:sp>
    </p:spTree>
    <p:extLst>
      <p:ext uri="{BB962C8B-B14F-4D97-AF65-F5344CB8AC3E}">
        <p14:creationId xmlns:p14="http://schemas.microsoft.com/office/powerpoint/2010/main" val="3031425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Agenda</a:t>
            </a:r>
          </a:p>
        </p:txBody>
      </p:sp>
      <p:sp>
        <p:nvSpPr>
          <p:cNvPr id="3" name="Content Placeholder 2"/>
          <p:cNvSpPr>
            <a:spLocks noGrp="1"/>
          </p:cNvSpPr>
          <p:nvPr>
            <p:ph idx="1"/>
          </p:nvPr>
        </p:nvSpPr>
        <p:spPr/>
        <p:txBody>
          <a:bodyPr>
            <a:normAutofit/>
          </a:bodyPr>
          <a:lstStyle/>
          <a:p>
            <a:r>
              <a:rPr lang="en-US" sz="1700" b="1" dirty="0"/>
              <a:t>Welcome</a:t>
            </a:r>
            <a:endParaRPr lang="en-US" sz="1700" dirty="0"/>
          </a:p>
          <a:p>
            <a:r>
              <a:rPr lang="en-US" sz="1700" b="1" dirty="0"/>
              <a:t>Announcements</a:t>
            </a:r>
          </a:p>
          <a:p>
            <a:r>
              <a:rPr lang="en-US" sz="1700" b="1" dirty="0"/>
              <a:t>Payables Accounting Policy (#18)</a:t>
            </a:r>
          </a:p>
          <a:p>
            <a:r>
              <a:rPr lang="en-US" sz="1700" b="1" dirty="0"/>
              <a:t>O Batches &amp; Received Not Vouchered (RNV)</a:t>
            </a:r>
          </a:p>
          <a:p>
            <a:r>
              <a:rPr lang="en-US" sz="1700" b="1" dirty="0"/>
              <a:t>Fixed Assets</a:t>
            </a:r>
          </a:p>
          <a:p>
            <a:r>
              <a:rPr lang="en-US" sz="1700" b="1" dirty="0"/>
              <a:t>Business Unit Setup &amp; New/Change to Fund Requests</a:t>
            </a:r>
          </a:p>
          <a:p>
            <a:r>
              <a:rPr lang="en-US" sz="1700" b="1" dirty="0"/>
              <a:t>Month End E1 Close Process</a:t>
            </a:r>
          </a:p>
          <a:p>
            <a:r>
              <a:rPr lang="en-US" sz="1700" b="1" dirty="0"/>
              <a:t>SBITA &amp; Lease Reporting</a:t>
            </a:r>
            <a:endParaRPr lang="en-US" sz="1700" dirty="0"/>
          </a:p>
          <a:p>
            <a:endParaRPr lang="en-US" dirty="0"/>
          </a:p>
        </p:txBody>
      </p:sp>
    </p:spTree>
    <p:extLst>
      <p:ext uri="{BB962C8B-B14F-4D97-AF65-F5344CB8AC3E}">
        <p14:creationId xmlns:p14="http://schemas.microsoft.com/office/powerpoint/2010/main" val="1722508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2" y="1083077"/>
            <a:ext cx="9601196" cy="1202922"/>
          </a:xfrm>
        </p:spPr>
        <p:txBody>
          <a:bodyPr>
            <a:normAutofit fontScale="90000"/>
          </a:bodyPr>
          <a:lstStyle/>
          <a:p>
            <a:br>
              <a:rPr lang="en-US" dirty="0"/>
            </a:br>
            <a:endParaRPr lang="en-US" dirty="0"/>
          </a:p>
        </p:txBody>
      </p:sp>
      <p:sp>
        <p:nvSpPr>
          <p:cNvPr id="3" name="Content Placeholder 2"/>
          <p:cNvSpPr>
            <a:spLocks noGrp="1"/>
          </p:cNvSpPr>
          <p:nvPr>
            <p:ph idx="1"/>
          </p:nvPr>
        </p:nvSpPr>
        <p:spPr>
          <a:xfrm>
            <a:off x="1571625" y="2556932"/>
            <a:ext cx="8994607" cy="3318936"/>
          </a:xfrm>
        </p:spPr>
        <p:txBody>
          <a:bodyPr>
            <a:normAutofit fontScale="92500"/>
          </a:bodyPr>
          <a:lstStyle/>
          <a:p>
            <a:r>
              <a:rPr lang="en-US" dirty="0"/>
              <a:t>Report R5514001 ‘G/L Post Budget Failure Report’:</a:t>
            </a:r>
          </a:p>
          <a:p>
            <a:pPr lvl="1"/>
            <a:r>
              <a:rPr lang="en-US" dirty="0"/>
              <a:t>You should run this report before contacting State Accounting for assistance</a:t>
            </a:r>
          </a:p>
          <a:p>
            <a:pPr lvl="1"/>
            <a:r>
              <a:rPr lang="en-US" dirty="0"/>
              <a:t>The report provides the error code and explanation</a:t>
            </a:r>
          </a:p>
          <a:p>
            <a:pPr lvl="1"/>
            <a:r>
              <a:rPr lang="en-US" dirty="0"/>
              <a:t>E1 Menu path: Accounting &gt; Manage Journal Entry &gt; JE Review/Approve/Post</a:t>
            </a:r>
          </a:p>
          <a:p>
            <a:pPr lvl="1"/>
            <a:r>
              <a:rPr lang="en-US" dirty="0"/>
              <a:t>Review the </a:t>
            </a:r>
            <a:r>
              <a:rPr lang="en-US" dirty="0">
                <a:hlinkClick r:id="rId3"/>
              </a:rPr>
              <a:t>Budget Failure Manual</a:t>
            </a:r>
            <a:br>
              <a:rPr lang="en-US" dirty="0"/>
            </a:br>
            <a:r>
              <a:rPr lang="en-US" sz="1600" i="1" dirty="0"/>
              <a:t>E1 Training Guides &gt; Accounts Payable &gt; Lesson 4 AP reports &gt; GL Post Budget Failure Report</a:t>
            </a:r>
          </a:p>
          <a:p>
            <a:pPr lvl="1"/>
            <a:endParaRPr lang="en-US" sz="1600" i="1" dirty="0"/>
          </a:p>
          <a:p>
            <a:r>
              <a:rPr lang="en-US" dirty="0"/>
              <a:t>Monitor the report regularly.  Errors must be resolved prior to month end.</a:t>
            </a:r>
          </a:p>
        </p:txBody>
      </p:sp>
      <p:sp>
        <p:nvSpPr>
          <p:cNvPr id="5" name="Title 1">
            <a:extLst>
              <a:ext uri="{FF2B5EF4-FFF2-40B4-BE49-F238E27FC236}">
                <a16:creationId xmlns:a16="http://schemas.microsoft.com/office/drawing/2014/main" id="{9684B84E-5E9C-4139-B713-046E5F555EA6}"/>
              </a:ext>
            </a:extLst>
          </p:cNvPr>
          <p:cNvSpPr txBox="1">
            <a:spLocks/>
          </p:cNvSpPr>
          <p:nvPr/>
        </p:nvSpPr>
        <p:spPr>
          <a:xfrm>
            <a:off x="2688165" y="905932"/>
            <a:ext cx="6815669" cy="1515533"/>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Batches in ERROR status</a:t>
            </a:r>
          </a:p>
        </p:txBody>
      </p:sp>
    </p:spTree>
    <p:extLst>
      <p:ext uri="{BB962C8B-B14F-4D97-AF65-F5344CB8AC3E}">
        <p14:creationId xmlns:p14="http://schemas.microsoft.com/office/powerpoint/2010/main" val="3046945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E1208-D070-45A6-954B-1237B4A0274D}"/>
              </a:ext>
            </a:extLst>
          </p:cNvPr>
          <p:cNvSpPr>
            <a:spLocks noGrp="1"/>
          </p:cNvSpPr>
          <p:nvPr>
            <p:ph type="title"/>
          </p:nvPr>
        </p:nvSpPr>
        <p:spPr/>
        <p:txBody>
          <a:bodyPr/>
          <a:lstStyle/>
          <a:p>
            <a:r>
              <a:rPr lang="en-US" dirty="0"/>
              <a:t>p</a:t>
            </a:r>
          </a:p>
        </p:txBody>
      </p:sp>
      <p:sp>
        <p:nvSpPr>
          <p:cNvPr id="3" name="Content Placeholder 2">
            <a:extLst>
              <a:ext uri="{FF2B5EF4-FFF2-40B4-BE49-F238E27FC236}">
                <a16:creationId xmlns:a16="http://schemas.microsoft.com/office/drawing/2014/main" id="{C3377318-46C8-4732-B8E6-05E407DBEEC8}"/>
              </a:ext>
            </a:extLst>
          </p:cNvPr>
          <p:cNvSpPr>
            <a:spLocks noGrp="1"/>
          </p:cNvSpPr>
          <p:nvPr>
            <p:ph idx="1"/>
          </p:nvPr>
        </p:nvSpPr>
        <p:spPr>
          <a:xfrm>
            <a:off x="3318112" y="3985146"/>
            <a:ext cx="5555775" cy="1890722"/>
          </a:xfrm>
        </p:spPr>
        <p:txBody>
          <a:bodyPr/>
          <a:lstStyle/>
          <a:p>
            <a:r>
              <a:rPr lang="en-US" dirty="0"/>
              <a:t>Batches with an error will show the:</a:t>
            </a:r>
          </a:p>
          <a:p>
            <a:pPr lvl="1"/>
            <a:r>
              <a:rPr lang="en-US" dirty="0"/>
              <a:t>Document Number, BU/Grant #</a:t>
            </a:r>
          </a:p>
          <a:p>
            <a:pPr lvl="1"/>
            <a:r>
              <a:rPr lang="en-US" dirty="0"/>
              <a:t>Budget Failure explanation</a:t>
            </a:r>
          </a:p>
          <a:p>
            <a:pPr lvl="1"/>
            <a:r>
              <a:rPr lang="en-US" dirty="0"/>
              <a:t>Amount holding up the transaction</a:t>
            </a:r>
          </a:p>
        </p:txBody>
      </p:sp>
      <p:pic>
        <p:nvPicPr>
          <p:cNvPr id="5" name="Picture 4">
            <a:extLst>
              <a:ext uri="{FF2B5EF4-FFF2-40B4-BE49-F238E27FC236}">
                <a16:creationId xmlns:a16="http://schemas.microsoft.com/office/drawing/2014/main" id="{FED0D153-1480-4FF3-B4AB-E639DE5C51A6}"/>
              </a:ext>
            </a:extLst>
          </p:cNvPr>
          <p:cNvPicPr>
            <a:picLocks noChangeAspect="1"/>
          </p:cNvPicPr>
          <p:nvPr/>
        </p:nvPicPr>
        <p:blipFill>
          <a:blip r:embed="rId2"/>
          <a:stretch>
            <a:fillRect/>
          </a:stretch>
        </p:blipFill>
        <p:spPr>
          <a:xfrm>
            <a:off x="506134" y="982132"/>
            <a:ext cx="11179731" cy="26959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19333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2" y="1083077"/>
            <a:ext cx="9601196" cy="1202922"/>
          </a:xfrm>
        </p:spPr>
        <p:txBody>
          <a:bodyPr>
            <a:normAutofit fontScale="90000"/>
          </a:bodyPr>
          <a:lstStyle/>
          <a:p>
            <a:br>
              <a:rPr lang="en-US" dirty="0"/>
            </a:br>
            <a:endParaRPr lang="en-US" dirty="0"/>
          </a:p>
        </p:txBody>
      </p:sp>
      <p:sp>
        <p:nvSpPr>
          <p:cNvPr id="3" name="Content Placeholder 2"/>
          <p:cNvSpPr>
            <a:spLocks noGrp="1"/>
          </p:cNvSpPr>
          <p:nvPr>
            <p:ph idx="1"/>
          </p:nvPr>
        </p:nvSpPr>
        <p:spPr>
          <a:xfrm>
            <a:off x="1409700" y="2556932"/>
            <a:ext cx="9315449" cy="3318936"/>
          </a:xfrm>
        </p:spPr>
        <p:txBody>
          <a:bodyPr>
            <a:normAutofit/>
          </a:bodyPr>
          <a:lstStyle/>
          <a:p>
            <a:endParaRPr lang="en-US" dirty="0"/>
          </a:p>
          <a:p>
            <a:r>
              <a:rPr lang="en-US" dirty="0"/>
              <a:t>Always send requests through as.stateaccounting@nebraska.gov</a:t>
            </a:r>
          </a:p>
          <a:p>
            <a:pPr lvl="1"/>
            <a:r>
              <a:rPr lang="en-US" dirty="0"/>
              <a:t>Put “Reversing PO” in the email subject line</a:t>
            </a:r>
          </a:p>
          <a:p>
            <a:pPr lvl="1"/>
            <a:r>
              <a:rPr lang="en-US" dirty="0"/>
              <a:t>O Batch number must be included. </a:t>
            </a:r>
          </a:p>
          <a:p>
            <a:pPr lvl="1"/>
            <a:r>
              <a:rPr lang="en-US" dirty="0"/>
              <a:t>PO number is helpful, but not required.</a:t>
            </a:r>
          </a:p>
          <a:p>
            <a:pPr lvl="1"/>
            <a:r>
              <a:rPr lang="en-US" dirty="0"/>
              <a:t>A link to email State Accounting is on the website under “Contact Us”</a:t>
            </a:r>
          </a:p>
        </p:txBody>
      </p:sp>
      <p:sp>
        <p:nvSpPr>
          <p:cNvPr id="5" name="Title 1">
            <a:extLst>
              <a:ext uri="{FF2B5EF4-FFF2-40B4-BE49-F238E27FC236}">
                <a16:creationId xmlns:a16="http://schemas.microsoft.com/office/drawing/2014/main" id="{9684B84E-5E9C-4139-B713-046E5F555EA6}"/>
              </a:ext>
            </a:extLst>
          </p:cNvPr>
          <p:cNvSpPr txBox="1">
            <a:spLocks/>
          </p:cNvSpPr>
          <p:nvPr/>
        </p:nvSpPr>
        <p:spPr>
          <a:xfrm>
            <a:off x="2688165" y="905932"/>
            <a:ext cx="6815669" cy="1515533"/>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Requests to State Accounting</a:t>
            </a:r>
          </a:p>
        </p:txBody>
      </p:sp>
    </p:spTree>
    <p:extLst>
      <p:ext uri="{BB962C8B-B14F-4D97-AF65-F5344CB8AC3E}">
        <p14:creationId xmlns:p14="http://schemas.microsoft.com/office/powerpoint/2010/main" val="4183501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Received Not Vouchered (RNV)</a:t>
            </a:r>
          </a:p>
        </p:txBody>
      </p:sp>
      <p:sp>
        <p:nvSpPr>
          <p:cNvPr id="4" name="Content Placeholder 3">
            <a:extLst>
              <a:ext uri="{FF2B5EF4-FFF2-40B4-BE49-F238E27FC236}">
                <a16:creationId xmlns:a16="http://schemas.microsoft.com/office/drawing/2014/main" id="{9D7D779C-2E0F-4E79-A597-F7DE613F6969}"/>
              </a:ext>
            </a:extLst>
          </p:cNvPr>
          <p:cNvSpPr>
            <a:spLocks noGrp="1"/>
          </p:cNvSpPr>
          <p:nvPr>
            <p:ph sz="quarter" idx="1"/>
          </p:nvPr>
        </p:nvSpPr>
        <p:spPr>
          <a:xfrm>
            <a:off x="1295401" y="2556932"/>
            <a:ext cx="9601196" cy="3318936"/>
          </a:xfrm>
        </p:spPr>
        <p:txBody>
          <a:bodyPr>
            <a:normAutofit fontScale="92500"/>
          </a:bodyPr>
          <a:lstStyle/>
          <a:p>
            <a:r>
              <a:rPr lang="en-US" dirty="0"/>
              <a:t>When an agency </a:t>
            </a:r>
            <a:r>
              <a:rPr lang="en-US" u="sng" dirty="0"/>
              <a:t>receives</a:t>
            </a:r>
            <a:r>
              <a:rPr lang="en-US" dirty="0"/>
              <a:t> against a purchase order, the debit is to the expense account (5xxxxx), and the credit is to the RNV account 211700 (liability account)</a:t>
            </a:r>
          </a:p>
          <a:p>
            <a:r>
              <a:rPr lang="en-US" dirty="0"/>
              <a:t>When the agency </a:t>
            </a:r>
            <a:r>
              <a:rPr lang="en-US" u="sng" dirty="0"/>
              <a:t>processes</a:t>
            </a:r>
            <a:r>
              <a:rPr lang="en-US" dirty="0"/>
              <a:t> the payment voucher an automatic entry (AE) is created in E1 to debit account 211700 and the credit 211900 (Due To Vendor)</a:t>
            </a:r>
          </a:p>
          <a:p>
            <a:r>
              <a:rPr lang="en-US" dirty="0"/>
              <a:t>Problems can occur during both the receiving and payment processes within the RNV account</a:t>
            </a:r>
          </a:p>
          <a:p>
            <a:r>
              <a:rPr lang="en-US" dirty="0"/>
              <a:t>The Received Not Vouchered report is used to identify problems encountered that need to be addressed/fixed</a:t>
            </a:r>
          </a:p>
          <a:p>
            <a:endParaRPr lang="en-US" dirty="0"/>
          </a:p>
        </p:txBody>
      </p:sp>
    </p:spTree>
    <p:extLst>
      <p:ext uri="{BB962C8B-B14F-4D97-AF65-F5344CB8AC3E}">
        <p14:creationId xmlns:p14="http://schemas.microsoft.com/office/powerpoint/2010/main" val="1923942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Received Not Vouchered (RNV)</a:t>
            </a:r>
          </a:p>
        </p:txBody>
      </p:sp>
      <p:sp>
        <p:nvSpPr>
          <p:cNvPr id="6" name="Content Placeholder 3">
            <a:extLst>
              <a:ext uri="{FF2B5EF4-FFF2-40B4-BE49-F238E27FC236}">
                <a16:creationId xmlns:a16="http://schemas.microsoft.com/office/drawing/2014/main" id="{52F08662-CD64-4940-978D-EBF4824DA467}"/>
              </a:ext>
            </a:extLst>
          </p:cNvPr>
          <p:cNvSpPr txBox="1">
            <a:spLocks/>
          </p:cNvSpPr>
          <p:nvPr/>
        </p:nvSpPr>
        <p:spPr>
          <a:xfrm>
            <a:off x="1447801" y="2709332"/>
            <a:ext cx="9601196"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US" u="sng"/>
              <a:t>E1 Menu</a:t>
            </a:r>
            <a:r>
              <a:rPr lang="en-US"/>
              <a:t> :  </a:t>
            </a:r>
          </a:p>
          <a:p>
            <a:r>
              <a:rPr lang="en-US"/>
              <a:t>Accounting &gt; Inquiries &amp; Reports &gt; Accounting Reports &gt; Received-Vouchered Reports &gt; Received Not Vouchered Report</a:t>
            </a:r>
          </a:p>
          <a:p>
            <a:endParaRPr lang="en-US"/>
          </a:p>
          <a:p>
            <a:r>
              <a:rPr lang="en-US"/>
              <a:t>Purchasing – Agencies &gt; Inquiries &amp; Reports &gt; Accounts Payable Reports &gt; Received Not Vouchered Report</a:t>
            </a:r>
          </a:p>
          <a:p>
            <a:endParaRPr lang="en-US" dirty="0"/>
          </a:p>
        </p:txBody>
      </p:sp>
    </p:spTree>
    <p:extLst>
      <p:ext uri="{BB962C8B-B14F-4D97-AF65-F5344CB8AC3E}">
        <p14:creationId xmlns:p14="http://schemas.microsoft.com/office/powerpoint/2010/main" val="3663617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Received Not Vouchered (RNV)</a:t>
            </a:r>
          </a:p>
        </p:txBody>
      </p:sp>
      <p:sp>
        <p:nvSpPr>
          <p:cNvPr id="6" name="Content Placeholder 3">
            <a:extLst>
              <a:ext uri="{FF2B5EF4-FFF2-40B4-BE49-F238E27FC236}">
                <a16:creationId xmlns:a16="http://schemas.microsoft.com/office/drawing/2014/main" id="{52F08662-CD64-4940-978D-EBF4824DA467}"/>
              </a:ext>
            </a:extLst>
          </p:cNvPr>
          <p:cNvSpPr txBox="1">
            <a:spLocks/>
          </p:cNvSpPr>
          <p:nvPr/>
        </p:nvSpPr>
        <p:spPr>
          <a:xfrm>
            <a:off x="1295402" y="2436948"/>
            <a:ext cx="9978955"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US" dirty="0">
                <a:solidFill>
                  <a:srgbClr val="0000FF"/>
                </a:solidFill>
                <a:hlinkClick r:id="rId3">
                  <a:extLst>
                    <a:ext uri="{A12FA001-AC4F-418D-AE19-62706E023703}">
                      <ahyp:hlinkClr xmlns:ahyp="http://schemas.microsoft.com/office/drawing/2018/hyperlinkcolor" val="tx"/>
                    </a:ext>
                  </a:extLst>
                </a:hlinkClick>
              </a:rPr>
              <a:t>LINK</a:t>
            </a:r>
            <a:r>
              <a:rPr lang="en-US" dirty="0">
                <a:solidFill>
                  <a:srgbClr val="0000FF"/>
                </a:solidFill>
              </a:rPr>
              <a:t> </a:t>
            </a:r>
            <a:r>
              <a:rPr lang="en-US" dirty="0">
                <a:solidFill>
                  <a:srgbClr val="0000FF"/>
                </a:solidFill>
                <a:hlinkClick r:id="rId4">
                  <a:extLst>
                    <a:ext uri="{A12FA001-AC4F-418D-AE19-62706E023703}">
                      <ahyp:hlinkClr xmlns:ahyp="http://schemas.microsoft.com/office/drawing/2018/hyperlinkcolor" val="tx"/>
                    </a:ext>
                  </a:extLst>
                </a:hlinkClick>
              </a:rPr>
              <a:t>User Guide</a:t>
            </a:r>
            <a:r>
              <a:rPr lang="en-US" dirty="0"/>
              <a:t>: </a:t>
            </a:r>
          </a:p>
          <a:p>
            <a:pPr marL="0" indent="0">
              <a:buNone/>
            </a:pPr>
            <a:br>
              <a:rPr lang="en-US" dirty="0"/>
            </a:br>
            <a:r>
              <a:rPr lang="en-US" dirty="0">
                <a:hlinkClick r:id="rId5"/>
              </a:rPr>
              <a:t>Received Not Vouchered Report</a:t>
            </a:r>
            <a:br>
              <a:rPr lang="en-US" dirty="0"/>
            </a:br>
            <a:r>
              <a:rPr lang="en-US" sz="2400" i="1" dirty="0"/>
              <a:t> E1 Training Guides &gt; Accounts Payable &gt; Lesson 4 AP reports &gt; Received Not Vouchered Report</a:t>
            </a:r>
            <a:endParaRPr lang="en-US" dirty="0"/>
          </a:p>
        </p:txBody>
      </p:sp>
    </p:spTree>
    <p:extLst>
      <p:ext uri="{BB962C8B-B14F-4D97-AF65-F5344CB8AC3E}">
        <p14:creationId xmlns:p14="http://schemas.microsoft.com/office/powerpoint/2010/main" val="4274812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316389"/>
            <a:ext cx="9601196" cy="1303867"/>
          </a:xfrm>
        </p:spPr>
        <p:txBody>
          <a:bodyPr>
            <a:normAutofit/>
          </a:bodyPr>
          <a:lstStyle/>
          <a:p>
            <a:r>
              <a:rPr lang="en-US" dirty="0"/>
              <a:t>Received Not Vouchered (RNV)</a:t>
            </a:r>
          </a:p>
        </p:txBody>
      </p:sp>
      <p:pic>
        <p:nvPicPr>
          <p:cNvPr id="4" name="Picture 3">
            <a:extLst>
              <a:ext uri="{FF2B5EF4-FFF2-40B4-BE49-F238E27FC236}">
                <a16:creationId xmlns:a16="http://schemas.microsoft.com/office/drawing/2014/main" id="{D47594BE-3F02-4185-9537-D8CEDC024F20}"/>
              </a:ext>
            </a:extLst>
          </p:cNvPr>
          <p:cNvPicPr>
            <a:picLocks noChangeAspect="1"/>
          </p:cNvPicPr>
          <p:nvPr/>
        </p:nvPicPr>
        <p:blipFill rotWithShape="1">
          <a:blip r:embed="rId3"/>
          <a:srcRect b="6015"/>
          <a:stretch/>
        </p:blipFill>
        <p:spPr>
          <a:xfrm>
            <a:off x="1417954" y="1337310"/>
            <a:ext cx="9369941" cy="46443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67708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1FE78-583E-43C2-951D-658838894A3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92B1E14-C6F7-483C-BBD1-376BBC621D1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F77DD58D-D61D-4228-A826-BEF79DD7156C}"/>
              </a:ext>
            </a:extLst>
          </p:cNvPr>
          <p:cNvPicPr>
            <a:picLocks noChangeAspect="1"/>
          </p:cNvPicPr>
          <p:nvPr/>
        </p:nvPicPr>
        <p:blipFill>
          <a:blip r:embed="rId2"/>
          <a:stretch>
            <a:fillRect/>
          </a:stretch>
        </p:blipFill>
        <p:spPr>
          <a:xfrm>
            <a:off x="1295400" y="982131"/>
            <a:ext cx="9601195" cy="50335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6A94F6CB-808F-450A-B0DE-45B30B5658D5}"/>
              </a:ext>
            </a:extLst>
          </p:cNvPr>
          <p:cNvSpPr txBox="1"/>
          <p:nvPr/>
        </p:nvSpPr>
        <p:spPr>
          <a:xfrm>
            <a:off x="7101192" y="2734913"/>
            <a:ext cx="2801565" cy="175432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t>Make sure the</a:t>
            </a:r>
          </a:p>
          <a:p>
            <a:endParaRPr lang="en-US" dirty="0"/>
          </a:p>
          <a:p>
            <a:r>
              <a:rPr lang="en-US" dirty="0"/>
              <a:t>“Begin Date Range” is </a:t>
            </a:r>
          </a:p>
          <a:p>
            <a:endParaRPr lang="en-US" b="1" dirty="0"/>
          </a:p>
          <a:p>
            <a:r>
              <a:rPr lang="en-US" b="1" u="sng" dirty="0">
                <a:solidFill>
                  <a:srgbClr val="FF0000"/>
                </a:solidFill>
              </a:rPr>
              <a:t>ALWAYS</a:t>
            </a:r>
            <a:r>
              <a:rPr lang="en-US" dirty="0"/>
              <a:t>    01/01/2000</a:t>
            </a:r>
          </a:p>
          <a:p>
            <a:endParaRPr lang="en-US" dirty="0"/>
          </a:p>
        </p:txBody>
      </p:sp>
    </p:spTree>
    <p:extLst>
      <p:ext uri="{BB962C8B-B14F-4D97-AF65-F5344CB8AC3E}">
        <p14:creationId xmlns:p14="http://schemas.microsoft.com/office/powerpoint/2010/main" val="185291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Correcting RNV Issues</a:t>
            </a:r>
          </a:p>
        </p:txBody>
      </p:sp>
      <p:sp>
        <p:nvSpPr>
          <p:cNvPr id="3" name="Content Placeholder 2"/>
          <p:cNvSpPr>
            <a:spLocks noGrp="1"/>
          </p:cNvSpPr>
          <p:nvPr>
            <p:ph idx="1"/>
          </p:nvPr>
        </p:nvSpPr>
        <p:spPr>
          <a:xfrm>
            <a:off x="1295401" y="2441643"/>
            <a:ext cx="9601196" cy="3434225"/>
          </a:xfrm>
        </p:spPr>
        <p:txBody>
          <a:bodyPr>
            <a:normAutofit/>
          </a:bodyPr>
          <a:lstStyle/>
          <a:p>
            <a:r>
              <a:rPr lang="en-US" dirty="0"/>
              <a:t>Expense Valid</a:t>
            </a:r>
          </a:p>
          <a:p>
            <a:pPr lvl="1"/>
            <a:r>
              <a:rPr lang="en-US" dirty="0"/>
              <a:t>Expense valid - Use in Voucher to pay Invoice</a:t>
            </a:r>
          </a:p>
          <a:p>
            <a:r>
              <a:rPr lang="en-US" dirty="0"/>
              <a:t>Expense No Longer Valid</a:t>
            </a:r>
          </a:p>
          <a:p>
            <a:pPr lvl="1"/>
            <a:r>
              <a:rPr lang="en-US" dirty="0"/>
              <a:t>Receipt entered in same Fiscal Year – Reverse receipt, allow reversal to Post, Close PO</a:t>
            </a:r>
          </a:p>
          <a:p>
            <a:pPr lvl="1"/>
            <a:r>
              <a:rPr lang="en-US" dirty="0"/>
              <a:t>Receipt entered in Prior Fiscal Year – Reach out to State Accounting for assistance</a:t>
            </a:r>
          </a:p>
          <a:p>
            <a:pPr marL="0" indent="0">
              <a:buNone/>
            </a:pPr>
            <a:endParaRPr lang="en-US" dirty="0"/>
          </a:p>
        </p:txBody>
      </p:sp>
      <p:pic>
        <p:nvPicPr>
          <p:cNvPr id="5" name="Picture 4">
            <a:extLst>
              <a:ext uri="{FF2B5EF4-FFF2-40B4-BE49-F238E27FC236}">
                <a16:creationId xmlns:a16="http://schemas.microsoft.com/office/drawing/2014/main" id="{0438E9D1-FE2E-4B6C-A469-C763B46A2258}"/>
              </a:ext>
            </a:extLst>
          </p:cNvPr>
          <p:cNvPicPr>
            <a:picLocks noChangeAspect="1"/>
          </p:cNvPicPr>
          <p:nvPr/>
        </p:nvPicPr>
        <p:blipFill>
          <a:blip r:embed="rId3"/>
          <a:stretch>
            <a:fillRect/>
          </a:stretch>
        </p:blipFill>
        <p:spPr>
          <a:xfrm>
            <a:off x="650479" y="4926330"/>
            <a:ext cx="10838713" cy="1013742"/>
          </a:xfrm>
          <a:prstGeom prst="rect">
            <a:avLst/>
          </a:prstGeom>
        </p:spPr>
      </p:pic>
    </p:spTree>
    <p:extLst>
      <p:ext uri="{BB962C8B-B14F-4D97-AF65-F5344CB8AC3E}">
        <p14:creationId xmlns:p14="http://schemas.microsoft.com/office/powerpoint/2010/main" val="4175462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Correcting RNV Issues</a:t>
            </a:r>
          </a:p>
        </p:txBody>
      </p:sp>
      <p:sp>
        <p:nvSpPr>
          <p:cNvPr id="3" name="Content Placeholder 2"/>
          <p:cNvSpPr>
            <a:spLocks noGrp="1"/>
          </p:cNvSpPr>
          <p:nvPr>
            <p:ph idx="1"/>
          </p:nvPr>
        </p:nvSpPr>
        <p:spPr>
          <a:xfrm>
            <a:off x="1295401" y="3177540"/>
            <a:ext cx="9601196" cy="2698328"/>
          </a:xfrm>
        </p:spPr>
        <p:txBody>
          <a:bodyPr>
            <a:normAutofit/>
          </a:bodyPr>
          <a:lstStyle/>
          <a:p>
            <a:r>
              <a:rPr lang="en-US" dirty="0"/>
              <a:t>If your agency’s Received Not Vouchered report shows small variances, which are often due to rounding differences or paying a different amount than the purchase order, contact State Accounting for  assistance in the correction.</a:t>
            </a:r>
          </a:p>
          <a:p>
            <a:pPr marL="457200" lvl="1" indent="0">
              <a:buNone/>
            </a:pPr>
            <a:br>
              <a:rPr lang="en-US" dirty="0"/>
            </a:br>
            <a:r>
              <a:rPr lang="en-US" dirty="0"/>
              <a:t>For any O batch or RNV issues, email  </a:t>
            </a:r>
            <a:r>
              <a:rPr lang="en-US" b="1" dirty="0"/>
              <a:t>Subject</a:t>
            </a:r>
            <a:r>
              <a:rPr lang="en-US" dirty="0"/>
              <a:t>: Reversing PO to </a:t>
            </a:r>
            <a:r>
              <a:rPr lang="en-US" dirty="0">
                <a:hlinkClick r:id="rId3"/>
              </a:rPr>
              <a:t>AS.StateAccounting@nebraska.gov</a:t>
            </a:r>
            <a:endParaRPr lang="en-US" dirty="0"/>
          </a:p>
        </p:txBody>
      </p:sp>
      <p:pic>
        <p:nvPicPr>
          <p:cNvPr id="5" name="Picture 4">
            <a:extLst>
              <a:ext uri="{FF2B5EF4-FFF2-40B4-BE49-F238E27FC236}">
                <a16:creationId xmlns:a16="http://schemas.microsoft.com/office/drawing/2014/main" id="{1C3D5CF5-F603-4E11-A8BA-33F3FB054B1F}"/>
              </a:ext>
            </a:extLst>
          </p:cNvPr>
          <p:cNvPicPr>
            <a:picLocks noChangeAspect="1"/>
          </p:cNvPicPr>
          <p:nvPr/>
        </p:nvPicPr>
        <p:blipFill>
          <a:blip r:embed="rId4"/>
          <a:stretch>
            <a:fillRect/>
          </a:stretch>
        </p:blipFill>
        <p:spPr>
          <a:xfrm>
            <a:off x="1397837" y="2152613"/>
            <a:ext cx="9990686" cy="838273"/>
          </a:xfrm>
          <a:prstGeom prst="rect">
            <a:avLst/>
          </a:prstGeom>
        </p:spPr>
      </p:pic>
    </p:spTree>
    <p:extLst>
      <p:ext uri="{BB962C8B-B14F-4D97-AF65-F5344CB8AC3E}">
        <p14:creationId xmlns:p14="http://schemas.microsoft.com/office/powerpoint/2010/main" val="756557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p:txBody>
          <a:bodyPr>
            <a:normAutofit/>
          </a:bodyPr>
          <a:lstStyle/>
          <a:p>
            <a:r>
              <a:rPr lang="en-US" sz="2000" dirty="0"/>
              <a:t>Introduction of Accounting Staff</a:t>
            </a:r>
          </a:p>
          <a:p>
            <a:r>
              <a:rPr lang="en-US" sz="2000" dirty="0"/>
              <a:t>Online attendees enter questions in the chat</a:t>
            </a:r>
          </a:p>
          <a:p>
            <a:r>
              <a:rPr lang="en-US" sz="2000" dirty="0"/>
              <a:t>Next BUG Training – Late May</a:t>
            </a:r>
          </a:p>
          <a:p>
            <a:r>
              <a:rPr lang="en-US" sz="2000" dirty="0"/>
              <a:t>ACFR Accrual Response Package to come early July</a:t>
            </a:r>
          </a:p>
          <a:p>
            <a:r>
              <a:rPr lang="en-US" sz="2000" dirty="0"/>
              <a:t>ACFR in-person review sessions</a:t>
            </a:r>
          </a:p>
          <a:p>
            <a:r>
              <a:rPr lang="en-US" sz="2000"/>
              <a:t>Deposit Batch Changes</a:t>
            </a:r>
            <a:endParaRPr lang="en-US" sz="2000" dirty="0"/>
          </a:p>
          <a:p>
            <a:r>
              <a:rPr lang="en-US" sz="2000" dirty="0" err="1"/>
              <a:t>Mreport</a:t>
            </a:r>
            <a:r>
              <a:rPr lang="en-US" sz="2000" dirty="0"/>
              <a:t> (Open Payables, Personal Service Limitation Status, Allotment Status)</a:t>
            </a:r>
          </a:p>
          <a:p>
            <a:pPr marL="0" indent="0">
              <a:buNone/>
            </a:pPr>
            <a:endParaRPr lang="en-US" dirty="0"/>
          </a:p>
        </p:txBody>
      </p:sp>
    </p:spTree>
    <p:extLst>
      <p:ext uri="{BB962C8B-B14F-4D97-AF65-F5344CB8AC3E}">
        <p14:creationId xmlns:p14="http://schemas.microsoft.com/office/powerpoint/2010/main" val="4067276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E91C-DB4C-40D6-9204-2380F0F3C119}"/>
              </a:ext>
            </a:extLst>
          </p:cNvPr>
          <p:cNvSpPr>
            <a:spLocks noGrp="1"/>
          </p:cNvSpPr>
          <p:nvPr>
            <p:ph type="title"/>
          </p:nvPr>
        </p:nvSpPr>
        <p:spPr/>
        <p:txBody>
          <a:bodyPr/>
          <a:lstStyle/>
          <a:p>
            <a:r>
              <a:rPr lang="en-US" dirty="0"/>
              <a:t>Correcting RNV Issues</a:t>
            </a:r>
          </a:p>
        </p:txBody>
      </p:sp>
      <p:sp>
        <p:nvSpPr>
          <p:cNvPr id="3" name="Content Placeholder 2">
            <a:extLst>
              <a:ext uri="{FF2B5EF4-FFF2-40B4-BE49-F238E27FC236}">
                <a16:creationId xmlns:a16="http://schemas.microsoft.com/office/drawing/2014/main" id="{B981CB65-A992-4378-8FD3-3B314D5604C0}"/>
              </a:ext>
            </a:extLst>
          </p:cNvPr>
          <p:cNvSpPr>
            <a:spLocks noGrp="1"/>
          </p:cNvSpPr>
          <p:nvPr>
            <p:ph idx="1"/>
          </p:nvPr>
        </p:nvSpPr>
        <p:spPr/>
        <p:txBody>
          <a:bodyPr>
            <a:normAutofit/>
          </a:bodyPr>
          <a:lstStyle/>
          <a:p>
            <a:r>
              <a:rPr lang="en-US" dirty="0"/>
              <a:t>System User Guides from the </a:t>
            </a:r>
            <a:r>
              <a:rPr lang="en-US" dirty="0">
                <a:hlinkClick r:id="rId2"/>
              </a:rPr>
              <a:t>LINK</a:t>
            </a:r>
            <a:r>
              <a:rPr lang="en-US" dirty="0"/>
              <a:t> </a:t>
            </a:r>
            <a:r>
              <a:rPr lang="en-US" dirty="0">
                <a:hlinkClick r:id="rId3"/>
              </a:rPr>
              <a:t>User Guides </a:t>
            </a:r>
            <a:r>
              <a:rPr lang="en-US" dirty="0"/>
              <a:t>website</a:t>
            </a:r>
          </a:p>
          <a:p>
            <a:pPr lvl="1"/>
            <a:r>
              <a:rPr lang="en-US" dirty="0">
                <a:hlinkClick r:id="rId4"/>
              </a:rPr>
              <a:t>Reverse Receipt the Purchase Order</a:t>
            </a:r>
            <a:endParaRPr lang="en-US" dirty="0"/>
          </a:p>
          <a:p>
            <a:pPr marL="457200" lvl="1" indent="0">
              <a:buNone/>
            </a:pPr>
            <a:r>
              <a:rPr lang="en-US" sz="2000" i="1" dirty="0"/>
              <a:t>E1 Training Guides &gt; Procurement &gt; Lesson 8: Receipt Processing &gt; Revising a Procurement Document</a:t>
            </a:r>
          </a:p>
          <a:p>
            <a:pPr lvl="1"/>
            <a:endParaRPr lang="en-US" dirty="0">
              <a:hlinkClick r:id="rId5"/>
            </a:endParaRPr>
          </a:p>
          <a:p>
            <a:pPr lvl="1"/>
            <a:r>
              <a:rPr lang="en-US" dirty="0">
                <a:hlinkClick r:id="rId5"/>
              </a:rPr>
              <a:t>Cancel the Purchase order</a:t>
            </a:r>
            <a:endParaRPr lang="en-US" dirty="0"/>
          </a:p>
          <a:p>
            <a:pPr marL="457200" lvl="1" indent="0">
              <a:buNone/>
            </a:pPr>
            <a:r>
              <a:rPr lang="en-US" sz="2000" i="1" dirty="0"/>
              <a:t>E1 Training Guides &gt; Procurement &gt; Lesson 1: Standard Process for Documents &gt; Revising a Procurement Document</a:t>
            </a:r>
          </a:p>
        </p:txBody>
      </p:sp>
    </p:spTree>
    <p:extLst>
      <p:ext uri="{BB962C8B-B14F-4D97-AF65-F5344CB8AC3E}">
        <p14:creationId xmlns:p14="http://schemas.microsoft.com/office/powerpoint/2010/main" val="3211277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42787-2D6D-497F-AA22-3C9098ECC030}"/>
              </a:ext>
            </a:extLst>
          </p:cNvPr>
          <p:cNvSpPr>
            <a:spLocks noGrp="1"/>
          </p:cNvSpPr>
          <p:nvPr>
            <p:ph type="ctrTitle"/>
          </p:nvPr>
        </p:nvSpPr>
        <p:spPr/>
        <p:txBody>
          <a:bodyPr/>
          <a:lstStyle/>
          <a:p>
            <a:r>
              <a:rPr lang="en-US" dirty="0"/>
              <a:t>O Batches &amp; RNVs</a:t>
            </a:r>
          </a:p>
        </p:txBody>
      </p:sp>
      <p:sp>
        <p:nvSpPr>
          <p:cNvPr id="3" name="Subtitle 2">
            <a:extLst>
              <a:ext uri="{FF2B5EF4-FFF2-40B4-BE49-F238E27FC236}">
                <a16:creationId xmlns:a16="http://schemas.microsoft.com/office/drawing/2014/main" id="{B108B3CB-FF9A-4E33-ACFA-795432C1CF73}"/>
              </a:ext>
            </a:extLst>
          </p:cNvPr>
          <p:cNvSpPr>
            <a:spLocks noGrp="1"/>
          </p:cNvSpPr>
          <p:nvPr>
            <p:ph type="subTitle" idx="1"/>
          </p:nvPr>
        </p:nvSpPr>
        <p:spPr/>
        <p:txBody>
          <a:bodyPr>
            <a:normAutofit/>
          </a:bodyPr>
          <a:lstStyle/>
          <a:p>
            <a:r>
              <a:rPr lang="en-US" sz="5400" dirty="0"/>
              <a:t>Questions?</a:t>
            </a:r>
          </a:p>
        </p:txBody>
      </p:sp>
    </p:spTree>
    <p:extLst>
      <p:ext uri="{BB962C8B-B14F-4D97-AF65-F5344CB8AC3E}">
        <p14:creationId xmlns:p14="http://schemas.microsoft.com/office/powerpoint/2010/main" val="2363891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DCEC17-60D0-D766-35C2-E5BABF116E19}"/>
              </a:ext>
            </a:extLst>
          </p:cNvPr>
          <p:cNvPicPr>
            <a:picLocks noChangeAspect="1"/>
          </p:cNvPicPr>
          <p:nvPr/>
        </p:nvPicPr>
        <p:blipFill>
          <a:blip r:embed="rId2"/>
          <a:stretch>
            <a:fillRect/>
          </a:stretch>
        </p:blipFill>
        <p:spPr>
          <a:xfrm>
            <a:off x="2615381" y="3465870"/>
            <a:ext cx="6941574" cy="83574"/>
          </a:xfrm>
          <a:prstGeom prst="rect">
            <a:avLst/>
          </a:prstGeom>
        </p:spPr>
      </p:pic>
      <p:pic>
        <p:nvPicPr>
          <p:cNvPr id="2" name="Picture 1">
            <a:extLst>
              <a:ext uri="{FF2B5EF4-FFF2-40B4-BE49-F238E27FC236}">
                <a16:creationId xmlns:a16="http://schemas.microsoft.com/office/drawing/2014/main" id="{D712D22F-690E-7763-BDDC-CD65652F9AB6}"/>
              </a:ext>
            </a:extLst>
          </p:cNvPr>
          <p:cNvPicPr>
            <a:picLocks noChangeAspect="1"/>
          </p:cNvPicPr>
          <p:nvPr/>
        </p:nvPicPr>
        <p:blipFill rotWithShape="1">
          <a:blip r:embed="rId3"/>
          <a:srcRect b="14259"/>
          <a:stretch/>
        </p:blipFill>
        <p:spPr>
          <a:xfrm>
            <a:off x="2394994" y="1644864"/>
            <a:ext cx="4150586" cy="3558739"/>
          </a:xfrm>
          <a:prstGeom prst="rect">
            <a:avLst/>
          </a:prstGeom>
        </p:spPr>
      </p:pic>
      <p:sp>
        <p:nvSpPr>
          <p:cNvPr id="4" name="Title 3"/>
          <p:cNvSpPr>
            <a:spLocks noGrp="1"/>
          </p:cNvSpPr>
          <p:nvPr>
            <p:ph type="ctrTitle"/>
          </p:nvPr>
        </p:nvSpPr>
        <p:spPr>
          <a:xfrm>
            <a:off x="6354951" y="3156065"/>
            <a:ext cx="3202004" cy="2057071"/>
          </a:xfrm>
        </p:spPr>
        <p:txBody>
          <a:bodyPr/>
          <a:lstStyle/>
          <a:p>
            <a:r>
              <a:rPr lang="en-US" dirty="0"/>
              <a:t>FIXED</a:t>
            </a:r>
            <a:br>
              <a:rPr lang="en-US" dirty="0"/>
            </a:br>
            <a:r>
              <a:rPr lang="en-US" dirty="0"/>
              <a:t>ASSETS</a:t>
            </a:r>
          </a:p>
        </p:txBody>
      </p:sp>
    </p:spTree>
    <p:extLst>
      <p:ext uri="{BB962C8B-B14F-4D97-AF65-F5344CB8AC3E}">
        <p14:creationId xmlns:p14="http://schemas.microsoft.com/office/powerpoint/2010/main" val="2922459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05651" y="897032"/>
            <a:ext cx="5929162" cy="2414060"/>
          </a:xfrm>
        </p:spPr>
        <p:txBody>
          <a:bodyPr/>
          <a:lstStyle/>
          <a:p>
            <a:pPr algn="ctr"/>
            <a:r>
              <a:rPr lang="en-US" sz="4800" b="1" dirty="0"/>
              <a:t>FIXED ASSET</a:t>
            </a:r>
            <a:br>
              <a:rPr lang="en-US" sz="4800" b="1" dirty="0"/>
            </a:br>
            <a:r>
              <a:rPr lang="en-US" sz="4800" b="1" dirty="0"/>
              <a:t>REPORTS</a:t>
            </a:r>
            <a:endParaRPr lang="en-US" dirty="0"/>
          </a:p>
        </p:txBody>
      </p:sp>
      <p:sp>
        <p:nvSpPr>
          <p:cNvPr id="3" name="Title 1">
            <a:extLst>
              <a:ext uri="{FF2B5EF4-FFF2-40B4-BE49-F238E27FC236}">
                <a16:creationId xmlns:a16="http://schemas.microsoft.com/office/drawing/2014/main" id="{0BB1C543-A471-F95E-CC69-CB7BEBFDDD57}"/>
              </a:ext>
            </a:extLst>
          </p:cNvPr>
          <p:cNvSpPr txBox="1">
            <a:spLocks/>
          </p:cNvSpPr>
          <p:nvPr/>
        </p:nvSpPr>
        <p:spPr>
          <a:xfrm>
            <a:off x="5505651" y="3429000"/>
            <a:ext cx="6275671" cy="1757075"/>
          </a:xfrm>
          <a:prstGeom prst="rect">
            <a:avLst/>
          </a:prstGeom>
          <a:effectLst/>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buFontTx/>
              <a:buChar char="-"/>
            </a:pPr>
            <a:r>
              <a:rPr lang="en-US" sz="3200" b="1" dirty="0"/>
              <a:t>F/A No Cost Integrity</a:t>
            </a:r>
          </a:p>
          <a:p>
            <a:pPr marL="457200" indent="-457200" algn="l">
              <a:buFontTx/>
              <a:buChar char="-"/>
            </a:pPr>
            <a:r>
              <a:rPr lang="en-US" sz="3200" b="1" dirty="0"/>
              <a:t>Unposted F/As</a:t>
            </a:r>
          </a:p>
          <a:p>
            <a:pPr marL="457200" indent="-457200" algn="l">
              <a:buFontTx/>
              <a:buChar char="-"/>
            </a:pPr>
            <a:r>
              <a:rPr lang="en-US" sz="3200" b="1" dirty="0"/>
              <a:t>Item Code – Object Account Integrity</a:t>
            </a:r>
          </a:p>
          <a:p>
            <a:pPr marL="457200" indent="-457200" algn="l">
              <a:buFontTx/>
              <a:buChar char="-"/>
            </a:pPr>
            <a:r>
              <a:rPr lang="en-US" sz="3200" b="1" dirty="0"/>
              <a:t>G/L by Tag Number</a:t>
            </a:r>
          </a:p>
          <a:p>
            <a:pPr marL="571500" indent="-571500" algn="l">
              <a:buFontTx/>
              <a:buChar char="-"/>
            </a:pPr>
            <a:endParaRPr lang="en-US" dirty="0"/>
          </a:p>
        </p:txBody>
      </p:sp>
      <p:pic>
        <p:nvPicPr>
          <p:cNvPr id="1032" name="Picture 8" descr="Review Documents Icon Stock Illustrations – 616 Review Documents Icon Stock  Illustrations, Vectors &amp; Clipart - Dreamstime">
            <a:extLst>
              <a:ext uri="{FF2B5EF4-FFF2-40B4-BE49-F238E27FC236}">
                <a16:creationId xmlns:a16="http://schemas.microsoft.com/office/drawing/2014/main" id="{DA4EAB88-9B53-2A6B-852D-0708724784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322" y="1193087"/>
            <a:ext cx="4471826" cy="44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7213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4441" y="436123"/>
            <a:ext cx="10448142" cy="1209796"/>
          </a:xfrm>
        </p:spPr>
        <p:txBody>
          <a:bodyPr/>
          <a:lstStyle/>
          <a:p>
            <a:pPr algn="ctr"/>
            <a:r>
              <a:rPr lang="en-US" dirty="0"/>
              <a:t>Fixed Asset No Cost Integrity Report</a:t>
            </a:r>
          </a:p>
        </p:txBody>
      </p:sp>
      <p:sp>
        <p:nvSpPr>
          <p:cNvPr id="6" name="Content Placeholder 2">
            <a:extLst>
              <a:ext uri="{FF2B5EF4-FFF2-40B4-BE49-F238E27FC236}">
                <a16:creationId xmlns:a16="http://schemas.microsoft.com/office/drawing/2014/main" id="{F8117738-E9A6-4B6D-92A7-9E6ECA7D23E1}"/>
              </a:ext>
            </a:extLst>
          </p:cNvPr>
          <p:cNvSpPr txBox="1">
            <a:spLocks/>
          </p:cNvSpPr>
          <p:nvPr/>
        </p:nvSpPr>
        <p:spPr>
          <a:xfrm>
            <a:off x="854442" y="1645920"/>
            <a:ext cx="10448142" cy="3428351"/>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2400" dirty="0"/>
              <a:t>This report shows the asset has been added to the system, has a tag number, and is a complete asset record, but the value is $0 because costs haven’t been attached. </a:t>
            </a:r>
          </a:p>
          <a:p>
            <a:r>
              <a:rPr lang="en-US" sz="2400" dirty="0"/>
              <a:t>The goal is to have this report blank, keep as short as possible, and with only recently acquired assets </a:t>
            </a:r>
          </a:p>
          <a:p>
            <a:endParaRPr lang="en-US" sz="2400" dirty="0"/>
          </a:p>
        </p:txBody>
      </p:sp>
      <p:sp>
        <p:nvSpPr>
          <p:cNvPr id="7" name="Content Placeholder 2">
            <a:extLst>
              <a:ext uri="{FF2B5EF4-FFF2-40B4-BE49-F238E27FC236}">
                <a16:creationId xmlns:a16="http://schemas.microsoft.com/office/drawing/2014/main" id="{C8C1E82B-367F-4E59-AE58-1C49A321B00A}"/>
              </a:ext>
            </a:extLst>
          </p:cNvPr>
          <p:cNvSpPr txBox="1">
            <a:spLocks/>
          </p:cNvSpPr>
          <p:nvPr/>
        </p:nvSpPr>
        <p:spPr>
          <a:xfrm>
            <a:off x="889416" y="5775158"/>
            <a:ext cx="10419691" cy="43313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en-US" sz="1400" i="1" dirty="0"/>
              <a:t>E1 Path: State of Nebraska &gt; Fixed Assets &gt; Inquiries &amp; Reports &gt; F/A Integrity Reports &gt; F/A No Cost Integrity</a:t>
            </a:r>
          </a:p>
          <a:p>
            <a:pPr marL="0" indent="0">
              <a:buFont typeface="Arial"/>
              <a:buNone/>
            </a:pPr>
            <a:endParaRPr lang="en-US" sz="1800" dirty="0"/>
          </a:p>
          <a:p>
            <a:pPr marL="0" indent="0">
              <a:buFont typeface="Arial"/>
              <a:buNone/>
            </a:pPr>
            <a:endParaRPr lang="en-US" dirty="0"/>
          </a:p>
          <a:p>
            <a:pPr marL="0" indent="0">
              <a:buFont typeface="Arial"/>
              <a:buNone/>
            </a:pPr>
            <a:endParaRPr lang="en-US" dirty="0"/>
          </a:p>
        </p:txBody>
      </p:sp>
      <p:pic>
        <p:nvPicPr>
          <p:cNvPr id="9" name="Picture 8">
            <a:extLst>
              <a:ext uri="{FF2B5EF4-FFF2-40B4-BE49-F238E27FC236}">
                <a16:creationId xmlns:a16="http://schemas.microsoft.com/office/drawing/2014/main" id="{67E3E8D0-0DD7-4FB5-A4B5-8B73A74A378A}"/>
              </a:ext>
            </a:extLst>
          </p:cNvPr>
          <p:cNvPicPr>
            <a:picLocks noChangeAspect="1"/>
          </p:cNvPicPr>
          <p:nvPr/>
        </p:nvPicPr>
        <p:blipFill>
          <a:blip r:embed="rId3"/>
          <a:stretch>
            <a:fillRect/>
          </a:stretch>
        </p:blipFill>
        <p:spPr>
          <a:xfrm>
            <a:off x="854441" y="3448051"/>
            <a:ext cx="10448142" cy="1918930"/>
          </a:xfrm>
          <a:prstGeom prst="rect">
            <a:avLst/>
          </a:prstGeom>
          <a:ln>
            <a:solidFill>
              <a:schemeClr val="tx1"/>
            </a:solidFill>
          </a:ln>
        </p:spPr>
      </p:pic>
    </p:spTree>
    <p:extLst>
      <p:ext uri="{BB962C8B-B14F-4D97-AF65-F5344CB8AC3E}">
        <p14:creationId xmlns:p14="http://schemas.microsoft.com/office/powerpoint/2010/main" val="4902984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9990" y="635216"/>
            <a:ext cx="6680200" cy="823913"/>
          </a:xfrm>
        </p:spPr>
        <p:txBody>
          <a:bodyPr/>
          <a:lstStyle/>
          <a:p>
            <a:pPr algn="ctr"/>
            <a:r>
              <a:rPr lang="en-US" dirty="0"/>
              <a:t>Unposted Fixed Asset Report</a:t>
            </a:r>
          </a:p>
        </p:txBody>
      </p:sp>
      <p:sp>
        <p:nvSpPr>
          <p:cNvPr id="3" name="Content Placeholder 2"/>
          <p:cNvSpPr>
            <a:spLocks noGrp="1"/>
          </p:cNvSpPr>
          <p:nvPr>
            <p:ph idx="4294967295"/>
          </p:nvPr>
        </p:nvSpPr>
        <p:spPr>
          <a:xfrm>
            <a:off x="967666" y="1767840"/>
            <a:ext cx="6362524" cy="1042737"/>
          </a:xfrm>
        </p:spPr>
        <p:txBody>
          <a:bodyPr>
            <a:normAutofit/>
          </a:bodyPr>
          <a:lstStyle/>
          <a:p>
            <a:pPr marL="0" indent="0">
              <a:buNone/>
            </a:pPr>
            <a:r>
              <a:rPr lang="en-US" sz="1800" dirty="0"/>
              <a:t>This report shows expenses which have been posted to an object code beginning with “58”, but have not yet been posted to a fixed asset tag number</a:t>
            </a:r>
          </a:p>
          <a:p>
            <a:pPr marL="0" indent="0">
              <a:buNone/>
            </a:pPr>
            <a:endParaRPr lang="en-US" sz="1800" dirty="0"/>
          </a:p>
          <a:p>
            <a:pPr marL="0" indent="0">
              <a:buNone/>
            </a:pPr>
            <a:endParaRPr lang="en-US" dirty="0"/>
          </a:p>
          <a:p>
            <a:pPr marL="0" indent="0">
              <a:buNone/>
            </a:pP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 r="948"/>
          <a:stretch/>
        </p:blipFill>
        <p:spPr>
          <a:xfrm>
            <a:off x="7839206" y="858219"/>
            <a:ext cx="3876059" cy="5141562"/>
          </a:xfrm>
          <a:prstGeom prst="rect">
            <a:avLst/>
          </a:prstGeom>
        </p:spPr>
      </p:pic>
      <p:sp>
        <p:nvSpPr>
          <p:cNvPr id="12" name="Content Placeholder 2">
            <a:extLst>
              <a:ext uri="{FF2B5EF4-FFF2-40B4-BE49-F238E27FC236}">
                <a16:creationId xmlns:a16="http://schemas.microsoft.com/office/drawing/2014/main" id="{44643F2A-8107-425B-9408-8454F13E08BE}"/>
              </a:ext>
            </a:extLst>
          </p:cNvPr>
          <p:cNvSpPr txBox="1">
            <a:spLocks/>
          </p:cNvSpPr>
          <p:nvPr/>
        </p:nvSpPr>
        <p:spPr>
          <a:xfrm>
            <a:off x="549595" y="5478412"/>
            <a:ext cx="7198666" cy="1042737"/>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en-US" sz="1400" i="1" dirty="0"/>
              <a:t>E1 Path: State of Nebraska &gt; Fixed Assets &gt; Inquiries &amp; Reports &gt; F/A Integrity Reports &gt; Unposted F/As</a:t>
            </a:r>
          </a:p>
          <a:p>
            <a:pPr marL="0" indent="0">
              <a:buFont typeface="Arial"/>
              <a:buNone/>
            </a:pPr>
            <a:endParaRPr lang="en-US" sz="1800" dirty="0"/>
          </a:p>
          <a:p>
            <a:pPr marL="0" indent="0">
              <a:buFont typeface="Arial"/>
              <a:buNone/>
            </a:pPr>
            <a:endParaRPr lang="en-US" dirty="0"/>
          </a:p>
          <a:p>
            <a:pPr marL="0" indent="0">
              <a:buFont typeface="Arial"/>
              <a:buNone/>
            </a:pPr>
            <a:endParaRPr lang="en-US" dirty="0"/>
          </a:p>
        </p:txBody>
      </p:sp>
      <p:grpSp>
        <p:nvGrpSpPr>
          <p:cNvPr id="27" name="Group 26">
            <a:extLst>
              <a:ext uri="{FF2B5EF4-FFF2-40B4-BE49-F238E27FC236}">
                <a16:creationId xmlns:a16="http://schemas.microsoft.com/office/drawing/2014/main" id="{5F135A95-DE8B-49DE-9C66-D5A90D561A72}"/>
              </a:ext>
            </a:extLst>
          </p:cNvPr>
          <p:cNvGrpSpPr/>
          <p:nvPr/>
        </p:nvGrpSpPr>
        <p:grpSpPr>
          <a:xfrm>
            <a:off x="570852" y="2810577"/>
            <a:ext cx="7177409" cy="2194198"/>
            <a:chOff x="570852" y="2810577"/>
            <a:chExt cx="7177409" cy="2194198"/>
          </a:xfrm>
        </p:grpSpPr>
        <p:pic>
          <p:nvPicPr>
            <p:cNvPr id="20" name="Picture 19">
              <a:extLst>
                <a:ext uri="{FF2B5EF4-FFF2-40B4-BE49-F238E27FC236}">
                  <a16:creationId xmlns:a16="http://schemas.microsoft.com/office/drawing/2014/main" id="{0C9A73A8-B94C-413A-8169-D10A3215D330}"/>
                </a:ext>
              </a:extLst>
            </p:cNvPr>
            <p:cNvPicPr>
              <a:picLocks noChangeAspect="1"/>
            </p:cNvPicPr>
            <p:nvPr/>
          </p:nvPicPr>
          <p:blipFill>
            <a:blip r:embed="rId4"/>
            <a:stretch>
              <a:fillRect/>
            </a:stretch>
          </p:blipFill>
          <p:spPr>
            <a:xfrm>
              <a:off x="570852" y="2810577"/>
              <a:ext cx="7177409" cy="2194198"/>
            </a:xfrm>
            <a:prstGeom prst="rect">
              <a:avLst/>
            </a:prstGeom>
          </p:spPr>
        </p:pic>
        <p:sp>
          <p:nvSpPr>
            <p:cNvPr id="21" name="Rectangle 20">
              <a:extLst>
                <a:ext uri="{FF2B5EF4-FFF2-40B4-BE49-F238E27FC236}">
                  <a16:creationId xmlns:a16="http://schemas.microsoft.com/office/drawing/2014/main" id="{8E02C93D-5626-4464-80FA-3D24B7DFA7C0}"/>
                </a:ext>
              </a:extLst>
            </p:cNvPr>
            <p:cNvSpPr/>
            <p:nvPr/>
          </p:nvSpPr>
          <p:spPr>
            <a:xfrm>
              <a:off x="2300216" y="3686998"/>
              <a:ext cx="289809" cy="164703"/>
            </a:xfrm>
            <a:prstGeom prst="rect">
              <a:avLst/>
            </a:prstGeom>
            <a:solidFill>
              <a:srgbClr val="FFFF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25DB2A5-3850-4216-85FB-B28D4A2C0F2A}"/>
                </a:ext>
              </a:extLst>
            </p:cNvPr>
            <p:cNvSpPr/>
            <p:nvPr/>
          </p:nvSpPr>
          <p:spPr>
            <a:xfrm>
              <a:off x="2300216" y="4045995"/>
              <a:ext cx="289809" cy="164703"/>
            </a:xfrm>
            <a:prstGeom prst="rect">
              <a:avLst/>
            </a:prstGeom>
            <a:solidFill>
              <a:srgbClr val="FFFF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C79CD1E-ADAC-479B-AFFD-B329BA6AAD7D}"/>
                </a:ext>
              </a:extLst>
            </p:cNvPr>
            <p:cNvSpPr/>
            <p:nvPr/>
          </p:nvSpPr>
          <p:spPr>
            <a:xfrm>
              <a:off x="4988517" y="3686999"/>
              <a:ext cx="753319" cy="164703"/>
            </a:xfrm>
            <a:prstGeom prst="rect">
              <a:avLst/>
            </a:prstGeom>
            <a:solidFill>
              <a:srgbClr val="FFFF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4530E08-972C-4D58-9C6D-B2A0549794D6}"/>
                </a:ext>
              </a:extLst>
            </p:cNvPr>
            <p:cNvSpPr/>
            <p:nvPr/>
          </p:nvSpPr>
          <p:spPr>
            <a:xfrm>
              <a:off x="4988516" y="4045995"/>
              <a:ext cx="753319" cy="164703"/>
            </a:xfrm>
            <a:prstGeom prst="rect">
              <a:avLst/>
            </a:prstGeom>
            <a:solidFill>
              <a:srgbClr val="FFFF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04D91CF-3FD3-426F-B21F-BE38F2AE05A9}"/>
                </a:ext>
              </a:extLst>
            </p:cNvPr>
            <p:cNvSpPr/>
            <p:nvPr/>
          </p:nvSpPr>
          <p:spPr>
            <a:xfrm>
              <a:off x="4988517" y="4449606"/>
              <a:ext cx="753319" cy="164703"/>
            </a:xfrm>
            <a:prstGeom prst="rect">
              <a:avLst/>
            </a:prstGeom>
            <a:solidFill>
              <a:srgbClr val="FFFF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9E0673F-AA11-4BED-8393-67B918F988A1}"/>
                </a:ext>
              </a:extLst>
            </p:cNvPr>
            <p:cNvSpPr/>
            <p:nvPr/>
          </p:nvSpPr>
          <p:spPr>
            <a:xfrm>
              <a:off x="2300215" y="4449606"/>
              <a:ext cx="289809" cy="164703"/>
            </a:xfrm>
            <a:prstGeom prst="rect">
              <a:avLst/>
            </a:prstGeom>
            <a:solidFill>
              <a:srgbClr val="FFFF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39878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4441" y="436123"/>
            <a:ext cx="10448142" cy="1209796"/>
          </a:xfrm>
        </p:spPr>
        <p:txBody>
          <a:bodyPr/>
          <a:lstStyle/>
          <a:p>
            <a:pPr algn="ctr"/>
            <a:r>
              <a:rPr lang="en-US" dirty="0"/>
              <a:t>Item Code – Object Account Integrity</a:t>
            </a:r>
          </a:p>
        </p:txBody>
      </p:sp>
      <p:sp>
        <p:nvSpPr>
          <p:cNvPr id="6" name="Content Placeholder 2">
            <a:extLst>
              <a:ext uri="{FF2B5EF4-FFF2-40B4-BE49-F238E27FC236}">
                <a16:creationId xmlns:a16="http://schemas.microsoft.com/office/drawing/2014/main" id="{F8117738-E9A6-4B6D-92A7-9E6ECA7D23E1}"/>
              </a:ext>
            </a:extLst>
          </p:cNvPr>
          <p:cNvSpPr txBox="1">
            <a:spLocks/>
          </p:cNvSpPr>
          <p:nvPr/>
        </p:nvSpPr>
        <p:spPr>
          <a:xfrm>
            <a:off x="723999" y="1645919"/>
            <a:ext cx="10744000" cy="1410101"/>
          </a:xfrm>
          <a:prstGeom prst="rect">
            <a:avLst/>
          </a:prstGeom>
        </p:spPr>
        <p:txBody>
          <a:bodyPr>
            <a:normAutofit fontScale="925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2400" dirty="0"/>
              <a:t>This report shows assets with discrepancies between the item code and related object accounts.</a:t>
            </a:r>
          </a:p>
          <a:p>
            <a:r>
              <a:rPr lang="en-US" dirty="0"/>
              <a:t>To fix this, an asset transfer must be done. The E1 training guide can be found on State Accounting’s website under </a:t>
            </a:r>
            <a:r>
              <a:rPr lang="en-US" dirty="0">
                <a:hlinkClick r:id="rId3"/>
              </a:rPr>
              <a:t>“Payroll And Financial”</a:t>
            </a:r>
            <a:endParaRPr lang="en-US" sz="2400" dirty="0"/>
          </a:p>
        </p:txBody>
      </p:sp>
      <p:sp>
        <p:nvSpPr>
          <p:cNvPr id="7" name="Content Placeholder 2">
            <a:extLst>
              <a:ext uri="{FF2B5EF4-FFF2-40B4-BE49-F238E27FC236}">
                <a16:creationId xmlns:a16="http://schemas.microsoft.com/office/drawing/2014/main" id="{C8C1E82B-367F-4E59-AE58-1C49A321B00A}"/>
              </a:ext>
            </a:extLst>
          </p:cNvPr>
          <p:cNvSpPr txBox="1">
            <a:spLocks/>
          </p:cNvSpPr>
          <p:nvPr/>
        </p:nvSpPr>
        <p:spPr>
          <a:xfrm>
            <a:off x="481263" y="5775158"/>
            <a:ext cx="11232681" cy="43313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en-US" sz="1400" i="1" dirty="0"/>
              <a:t>E1 Path: State of Nebraska &gt; Fixed Assets &gt; Inquiries &amp; Reports &gt; F/A Integrity Reports &gt; Item Code – Object Account Integrity</a:t>
            </a:r>
          </a:p>
          <a:p>
            <a:pPr marL="0" indent="0">
              <a:buFont typeface="Arial"/>
              <a:buNone/>
            </a:pPr>
            <a:endParaRPr lang="en-US" sz="1800" dirty="0"/>
          </a:p>
          <a:p>
            <a:pPr marL="0" indent="0">
              <a:buFont typeface="Arial"/>
              <a:buNone/>
            </a:pPr>
            <a:endParaRPr lang="en-US" dirty="0"/>
          </a:p>
          <a:p>
            <a:pPr marL="0" indent="0">
              <a:buFont typeface="Arial"/>
              <a:buNone/>
            </a:pPr>
            <a:endParaRPr lang="en-US" dirty="0"/>
          </a:p>
        </p:txBody>
      </p:sp>
      <p:pic>
        <p:nvPicPr>
          <p:cNvPr id="11" name="Picture 10">
            <a:extLst>
              <a:ext uri="{FF2B5EF4-FFF2-40B4-BE49-F238E27FC236}">
                <a16:creationId xmlns:a16="http://schemas.microsoft.com/office/drawing/2014/main" id="{6981224D-6781-6152-BFB7-AE931E69CFCE}"/>
              </a:ext>
            </a:extLst>
          </p:cNvPr>
          <p:cNvPicPr>
            <a:picLocks noChangeAspect="1"/>
          </p:cNvPicPr>
          <p:nvPr/>
        </p:nvPicPr>
        <p:blipFill rotWithShape="1">
          <a:blip r:embed="rId4"/>
          <a:srcRect r="34947"/>
          <a:stretch/>
        </p:blipFill>
        <p:spPr>
          <a:xfrm>
            <a:off x="2130391" y="3128529"/>
            <a:ext cx="7931217" cy="2473054"/>
          </a:xfrm>
          <a:prstGeom prst="rect">
            <a:avLst/>
          </a:prstGeom>
          <a:ln w="19050">
            <a:solidFill>
              <a:schemeClr val="tx1"/>
            </a:solidFill>
          </a:ln>
        </p:spPr>
      </p:pic>
    </p:spTree>
    <p:extLst>
      <p:ext uri="{BB962C8B-B14F-4D97-AF65-F5344CB8AC3E}">
        <p14:creationId xmlns:p14="http://schemas.microsoft.com/office/powerpoint/2010/main" val="1745628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CA0003E3-B0C4-783C-D026-CD5D9C5D6BE8}"/>
              </a:ext>
            </a:extLst>
          </p:cNvPr>
          <p:cNvSpPr txBox="1">
            <a:spLocks/>
          </p:cNvSpPr>
          <p:nvPr/>
        </p:nvSpPr>
        <p:spPr>
          <a:xfrm>
            <a:off x="6958409" y="1646553"/>
            <a:ext cx="4165587" cy="2682224"/>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2400" dirty="0"/>
              <a:t>Item code 33 along with object code 583300 should not be used any longer, item code 34 should be used instead.</a:t>
            </a:r>
            <a:endParaRPr lang="en-US" dirty="0"/>
          </a:p>
          <a:p>
            <a:endParaRPr lang="en-US" sz="2400" dirty="0"/>
          </a:p>
        </p:txBody>
      </p:sp>
      <p:sp>
        <p:nvSpPr>
          <p:cNvPr id="15" name="Title 1">
            <a:extLst>
              <a:ext uri="{FF2B5EF4-FFF2-40B4-BE49-F238E27FC236}">
                <a16:creationId xmlns:a16="http://schemas.microsoft.com/office/drawing/2014/main" id="{DC31768D-ADA0-61C0-0787-2B5D0CB2484B}"/>
              </a:ext>
            </a:extLst>
          </p:cNvPr>
          <p:cNvSpPr txBox="1">
            <a:spLocks/>
          </p:cNvSpPr>
          <p:nvPr/>
        </p:nvSpPr>
        <p:spPr>
          <a:xfrm>
            <a:off x="6527800" y="463426"/>
            <a:ext cx="5220536" cy="1345052"/>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Current Item Codes</a:t>
            </a:r>
          </a:p>
        </p:txBody>
      </p:sp>
      <p:grpSp>
        <p:nvGrpSpPr>
          <p:cNvPr id="18" name="Group 17">
            <a:extLst>
              <a:ext uri="{FF2B5EF4-FFF2-40B4-BE49-F238E27FC236}">
                <a16:creationId xmlns:a16="http://schemas.microsoft.com/office/drawing/2014/main" id="{1D889CC0-51C9-661F-C912-EE121D4F7481}"/>
              </a:ext>
            </a:extLst>
          </p:cNvPr>
          <p:cNvGrpSpPr/>
          <p:nvPr/>
        </p:nvGrpSpPr>
        <p:grpSpPr>
          <a:xfrm>
            <a:off x="1068003" y="856347"/>
            <a:ext cx="9446537" cy="5158005"/>
            <a:chOff x="839403" y="856347"/>
            <a:chExt cx="9446537" cy="5158005"/>
          </a:xfrm>
        </p:grpSpPr>
        <p:pic>
          <p:nvPicPr>
            <p:cNvPr id="6" name="Picture 5">
              <a:extLst>
                <a:ext uri="{FF2B5EF4-FFF2-40B4-BE49-F238E27FC236}">
                  <a16:creationId xmlns:a16="http://schemas.microsoft.com/office/drawing/2014/main" id="{B2718DF3-1615-EDF7-492D-9B3619663AA0}"/>
                </a:ext>
              </a:extLst>
            </p:cNvPr>
            <p:cNvPicPr>
              <a:picLocks noChangeAspect="1"/>
            </p:cNvPicPr>
            <p:nvPr/>
          </p:nvPicPr>
          <p:blipFill rotWithShape="1">
            <a:blip r:embed="rId3"/>
            <a:srcRect r="448"/>
            <a:stretch/>
          </p:blipFill>
          <p:spPr>
            <a:xfrm>
              <a:off x="839403" y="856347"/>
              <a:ext cx="5459797" cy="5145306"/>
            </a:xfrm>
            <a:prstGeom prst="rect">
              <a:avLst/>
            </a:prstGeom>
          </p:spPr>
        </p:pic>
        <p:pic>
          <p:nvPicPr>
            <p:cNvPr id="8" name="Picture 7">
              <a:extLst>
                <a:ext uri="{FF2B5EF4-FFF2-40B4-BE49-F238E27FC236}">
                  <a16:creationId xmlns:a16="http://schemas.microsoft.com/office/drawing/2014/main" id="{CE9B8066-D8E8-ACF0-81D8-DF13B18E99BE}"/>
                </a:ext>
              </a:extLst>
            </p:cNvPr>
            <p:cNvPicPr>
              <a:picLocks noChangeAspect="1"/>
            </p:cNvPicPr>
            <p:nvPr/>
          </p:nvPicPr>
          <p:blipFill>
            <a:blip r:embed="rId4"/>
            <a:stretch>
              <a:fillRect/>
            </a:stretch>
          </p:blipFill>
          <p:spPr>
            <a:xfrm>
              <a:off x="7134068" y="3947794"/>
              <a:ext cx="3151872" cy="2066558"/>
            </a:xfrm>
            <a:prstGeom prst="rect">
              <a:avLst/>
            </a:prstGeom>
          </p:spPr>
        </p:pic>
        <p:sp>
          <p:nvSpPr>
            <p:cNvPr id="16" name="L-Shape 15">
              <a:extLst>
                <a:ext uri="{FF2B5EF4-FFF2-40B4-BE49-F238E27FC236}">
                  <a16:creationId xmlns:a16="http://schemas.microsoft.com/office/drawing/2014/main" id="{6E9C490C-27F2-C2DC-ECCD-E6480811716E}"/>
                </a:ext>
              </a:extLst>
            </p:cNvPr>
            <p:cNvSpPr/>
            <p:nvPr/>
          </p:nvSpPr>
          <p:spPr>
            <a:xfrm rot="10800000">
              <a:off x="6292056" y="3973193"/>
              <a:ext cx="875507" cy="2009494"/>
            </a:xfrm>
            <a:custGeom>
              <a:avLst/>
              <a:gdLst>
                <a:gd name="connsiteX0" fmla="*/ 0 w 1466865"/>
                <a:gd name="connsiteY0" fmla="*/ 0 h 2032048"/>
                <a:gd name="connsiteX1" fmla="*/ 671399 w 1466865"/>
                <a:gd name="connsiteY1" fmla="*/ 0 h 2032048"/>
                <a:gd name="connsiteX2" fmla="*/ 671399 w 1466865"/>
                <a:gd name="connsiteY2" fmla="*/ 1794519 h 2032048"/>
                <a:gd name="connsiteX3" fmla="*/ 1466865 w 1466865"/>
                <a:gd name="connsiteY3" fmla="*/ 1794519 h 2032048"/>
                <a:gd name="connsiteX4" fmla="*/ 1466865 w 1466865"/>
                <a:gd name="connsiteY4" fmla="*/ 2032048 h 2032048"/>
                <a:gd name="connsiteX5" fmla="*/ 0 w 1466865"/>
                <a:gd name="connsiteY5" fmla="*/ 2032048 h 2032048"/>
                <a:gd name="connsiteX6" fmla="*/ 0 w 1466865"/>
                <a:gd name="connsiteY6" fmla="*/ 0 h 2032048"/>
                <a:gd name="connsiteX0" fmla="*/ 0 w 1466865"/>
                <a:gd name="connsiteY0" fmla="*/ 0 h 2032048"/>
                <a:gd name="connsiteX1" fmla="*/ 671399 w 1466865"/>
                <a:gd name="connsiteY1" fmla="*/ 0 h 2032048"/>
                <a:gd name="connsiteX2" fmla="*/ 671399 w 1466865"/>
                <a:gd name="connsiteY2" fmla="*/ 3819 h 2032048"/>
                <a:gd name="connsiteX3" fmla="*/ 1466865 w 1466865"/>
                <a:gd name="connsiteY3" fmla="*/ 1794519 h 2032048"/>
                <a:gd name="connsiteX4" fmla="*/ 1466865 w 1466865"/>
                <a:gd name="connsiteY4" fmla="*/ 2032048 h 2032048"/>
                <a:gd name="connsiteX5" fmla="*/ 0 w 1466865"/>
                <a:gd name="connsiteY5" fmla="*/ 2032048 h 2032048"/>
                <a:gd name="connsiteX6" fmla="*/ 0 w 1466865"/>
                <a:gd name="connsiteY6" fmla="*/ 0 h 2032048"/>
                <a:gd name="connsiteX0" fmla="*/ 0 w 1466865"/>
                <a:gd name="connsiteY0" fmla="*/ 1000 h 2033048"/>
                <a:gd name="connsiteX1" fmla="*/ 671399 w 1466865"/>
                <a:gd name="connsiteY1" fmla="*/ 1000 h 2033048"/>
                <a:gd name="connsiteX2" fmla="*/ 16359 w 1466865"/>
                <a:gd name="connsiteY2" fmla="*/ 0 h 2033048"/>
                <a:gd name="connsiteX3" fmla="*/ 1466865 w 1466865"/>
                <a:gd name="connsiteY3" fmla="*/ 1795519 h 2033048"/>
                <a:gd name="connsiteX4" fmla="*/ 1466865 w 1466865"/>
                <a:gd name="connsiteY4" fmla="*/ 2033048 h 2033048"/>
                <a:gd name="connsiteX5" fmla="*/ 0 w 1466865"/>
                <a:gd name="connsiteY5" fmla="*/ 2033048 h 2033048"/>
                <a:gd name="connsiteX6" fmla="*/ 0 w 1466865"/>
                <a:gd name="connsiteY6" fmla="*/ 1000 h 2033048"/>
                <a:gd name="connsiteX0" fmla="*/ 0 w 1466865"/>
                <a:gd name="connsiteY0" fmla="*/ 1000 h 2033048"/>
                <a:gd name="connsiteX1" fmla="*/ 292165 w 1466865"/>
                <a:gd name="connsiteY1" fmla="*/ 347919 h 2033048"/>
                <a:gd name="connsiteX2" fmla="*/ 16359 w 1466865"/>
                <a:gd name="connsiteY2" fmla="*/ 0 h 2033048"/>
                <a:gd name="connsiteX3" fmla="*/ 1466865 w 1466865"/>
                <a:gd name="connsiteY3" fmla="*/ 1795519 h 2033048"/>
                <a:gd name="connsiteX4" fmla="*/ 1466865 w 1466865"/>
                <a:gd name="connsiteY4" fmla="*/ 2033048 h 2033048"/>
                <a:gd name="connsiteX5" fmla="*/ 0 w 1466865"/>
                <a:gd name="connsiteY5" fmla="*/ 2033048 h 2033048"/>
                <a:gd name="connsiteX6" fmla="*/ 0 w 1466865"/>
                <a:gd name="connsiteY6" fmla="*/ 1000 h 20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6865" h="2033048">
                  <a:moveTo>
                    <a:pt x="0" y="1000"/>
                  </a:moveTo>
                  <a:lnTo>
                    <a:pt x="292165" y="347919"/>
                  </a:lnTo>
                  <a:lnTo>
                    <a:pt x="16359" y="0"/>
                  </a:lnTo>
                  <a:lnTo>
                    <a:pt x="1466865" y="1795519"/>
                  </a:lnTo>
                  <a:lnTo>
                    <a:pt x="1466865" y="2033048"/>
                  </a:lnTo>
                  <a:lnTo>
                    <a:pt x="0" y="2033048"/>
                  </a:lnTo>
                  <a:lnTo>
                    <a:pt x="0" y="1000"/>
                  </a:lnTo>
                  <a:close/>
                </a:path>
              </a:pathLst>
            </a:custGeom>
            <a:solidFill>
              <a:srgbClr val="FFF2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988796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02107F4-4185-57C0-41A4-11B1A7C385CA}"/>
              </a:ext>
            </a:extLst>
          </p:cNvPr>
          <p:cNvPicPr>
            <a:picLocks noChangeAspect="1"/>
          </p:cNvPicPr>
          <p:nvPr/>
        </p:nvPicPr>
        <p:blipFill rotWithShape="1">
          <a:blip r:embed="rId3"/>
          <a:srcRect b="4557"/>
          <a:stretch/>
        </p:blipFill>
        <p:spPr>
          <a:xfrm>
            <a:off x="2131299" y="1309778"/>
            <a:ext cx="7929402" cy="4904786"/>
          </a:xfrm>
          <a:prstGeom prst="rect">
            <a:avLst/>
          </a:prstGeom>
        </p:spPr>
      </p:pic>
      <p:sp>
        <p:nvSpPr>
          <p:cNvPr id="2" name="Title 1">
            <a:extLst>
              <a:ext uri="{FF2B5EF4-FFF2-40B4-BE49-F238E27FC236}">
                <a16:creationId xmlns:a16="http://schemas.microsoft.com/office/drawing/2014/main" id="{FAC7FBE1-1EB2-4FDC-8A9A-606A5DA2CEBC}"/>
              </a:ext>
            </a:extLst>
          </p:cNvPr>
          <p:cNvSpPr txBox="1">
            <a:spLocks/>
          </p:cNvSpPr>
          <p:nvPr/>
        </p:nvSpPr>
        <p:spPr>
          <a:xfrm>
            <a:off x="1295402" y="486372"/>
            <a:ext cx="9601196" cy="1078269"/>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Creating an Asset Master</a:t>
            </a:r>
          </a:p>
        </p:txBody>
      </p:sp>
      <p:sp>
        <p:nvSpPr>
          <p:cNvPr id="5" name="Rectangle 4">
            <a:extLst>
              <a:ext uri="{FF2B5EF4-FFF2-40B4-BE49-F238E27FC236}">
                <a16:creationId xmlns:a16="http://schemas.microsoft.com/office/drawing/2014/main" id="{6A3C1809-DE19-490D-A37A-C6239884CFAA}"/>
              </a:ext>
            </a:extLst>
          </p:cNvPr>
          <p:cNvSpPr/>
          <p:nvPr/>
        </p:nvSpPr>
        <p:spPr>
          <a:xfrm>
            <a:off x="8829549" y="1702404"/>
            <a:ext cx="2745413" cy="1078269"/>
          </a:xfrm>
          <a:prstGeom prst="rect">
            <a:avLst/>
          </a:prstGeom>
          <a:solidFill>
            <a:srgbClr val="FFFFBD"/>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schemeClr val="tx1"/>
                </a:solidFill>
              </a:rPr>
              <a:t>The Fixed Asset tag number should be unique and match the agency’s established naming convention.</a:t>
            </a:r>
            <a:endParaRPr lang="en-US" dirty="0"/>
          </a:p>
        </p:txBody>
      </p:sp>
      <p:grpSp>
        <p:nvGrpSpPr>
          <p:cNvPr id="27" name="Group 26">
            <a:extLst>
              <a:ext uri="{FF2B5EF4-FFF2-40B4-BE49-F238E27FC236}">
                <a16:creationId xmlns:a16="http://schemas.microsoft.com/office/drawing/2014/main" id="{F622E2AE-700E-09A3-E54E-E35D8E8C90D5}"/>
              </a:ext>
            </a:extLst>
          </p:cNvPr>
          <p:cNvGrpSpPr/>
          <p:nvPr/>
        </p:nvGrpSpPr>
        <p:grpSpPr>
          <a:xfrm>
            <a:off x="687286" y="2485032"/>
            <a:ext cx="3134717" cy="1567204"/>
            <a:chOff x="687286" y="2485032"/>
            <a:chExt cx="3134717" cy="1567204"/>
          </a:xfrm>
        </p:grpSpPr>
        <p:sp>
          <p:nvSpPr>
            <p:cNvPr id="6" name="TextBox 5">
              <a:extLst>
                <a:ext uri="{FF2B5EF4-FFF2-40B4-BE49-F238E27FC236}">
                  <a16:creationId xmlns:a16="http://schemas.microsoft.com/office/drawing/2014/main" id="{368F2520-5E8A-4587-A147-8B8BC40AEBC8}"/>
                </a:ext>
              </a:extLst>
            </p:cNvPr>
            <p:cNvSpPr txBox="1"/>
            <p:nvPr/>
          </p:nvSpPr>
          <p:spPr>
            <a:xfrm>
              <a:off x="687286" y="2485032"/>
              <a:ext cx="1690704" cy="1077218"/>
            </a:xfrm>
            <a:prstGeom prst="rect">
              <a:avLst/>
            </a:prstGeom>
            <a:solidFill>
              <a:srgbClr val="FFFFBD"/>
            </a:solidFill>
            <a:ln w="28575">
              <a:solidFill>
                <a:srgbClr val="FF0000"/>
              </a:solidFill>
            </a:ln>
          </p:spPr>
          <p:txBody>
            <a:bodyPr wrap="square" rtlCol="0">
              <a:spAutoFit/>
            </a:bodyPr>
            <a:lstStyle/>
            <a:p>
              <a:r>
                <a:rPr lang="en-US" sz="1600" b="1" dirty="0"/>
                <a:t>The fund should be the fund which purchased the asset.</a:t>
              </a:r>
            </a:p>
          </p:txBody>
        </p:sp>
        <p:cxnSp>
          <p:nvCxnSpPr>
            <p:cNvPr id="10" name="Straight Arrow Connector 9">
              <a:extLst>
                <a:ext uri="{FF2B5EF4-FFF2-40B4-BE49-F238E27FC236}">
                  <a16:creationId xmlns:a16="http://schemas.microsoft.com/office/drawing/2014/main" id="{4C1DF391-F2CF-40A5-8575-DBA38B8487FC}"/>
                </a:ext>
              </a:extLst>
            </p:cNvPr>
            <p:cNvCxnSpPr>
              <a:cxnSpLocks/>
            </p:cNvCxnSpPr>
            <p:nvPr/>
          </p:nvCxnSpPr>
          <p:spPr>
            <a:xfrm>
              <a:off x="2377990" y="3564978"/>
              <a:ext cx="1444013" cy="48725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1" name="Straight Arrow Connector 10">
            <a:extLst>
              <a:ext uri="{FF2B5EF4-FFF2-40B4-BE49-F238E27FC236}">
                <a16:creationId xmlns:a16="http://schemas.microsoft.com/office/drawing/2014/main" id="{BC60444E-3510-44EA-8371-405791DBC2C5}"/>
              </a:ext>
            </a:extLst>
          </p:cNvPr>
          <p:cNvCxnSpPr>
            <a:cxnSpLocks/>
            <a:stCxn id="5" idx="1"/>
          </p:cNvCxnSpPr>
          <p:nvPr/>
        </p:nvCxnSpPr>
        <p:spPr>
          <a:xfrm flipH="1">
            <a:off x="4417996" y="2241539"/>
            <a:ext cx="4411553" cy="85725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EB2C5822-4869-40A5-0AAB-82461A8CB27E}"/>
              </a:ext>
            </a:extLst>
          </p:cNvPr>
          <p:cNvGrpSpPr/>
          <p:nvPr/>
        </p:nvGrpSpPr>
        <p:grpSpPr>
          <a:xfrm>
            <a:off x="192505" y="4562857"/>
            <a:ext cx="3830856" cy="1889074"/>
            <a:chOff x="138034" y="4412115"/>
            <a:chExt cx="3829964" cy="1889074"/>
          </a:xfrm>
        </p:grpSpPr>
        <p:sp>
          <p:nvSpPr>
            <p:cNvPr id="9" name="TextBox 8">
              <a:extLst>
                <a:ext uri="{FF2B5EF4-FFF2-40B4-BE49-F238E27FC236}">
                  <a16:creationId xmlns:a16="http://schemas.microsoft.com/office/drawing/2014/main" id="{53F6D811-9CD7-401A-8F5D-50165327FCC7}"/>
                </a:ext>
              </a:extLst>
            </p:cNvPr>
            <p:cNvSpPr txBox="1"/>
            <p:nvPr/>
          </p:nvSpPr>
          <p:spPr>
            <a:xfrm>
              <a:off x="138034" y="4823861"/>
              <a:ext cx="3204241" cy="1477328"/>
            </a:xfrm>
            <a:prstGeom prst="rect">
              <a:avLst/>
            </a:prstGeom>
            <a:solidFill>
              <a:srgbClr val="FFFFBD"/>
            </a:solidFill>
            <a:ln w="28575">
              <a:solidFill>
                <a:srgbClr val="FF0000"/>
              </a:solidFill>
            </a:ln>
          </p:spPr>
          <p:txBody>
            <a:bodyPr wrap="square" rtlCol="0">
              <a:spAutoFit/>
            </a:bodyPr>
            <a:lstStyle/>
            <a:p>
              <a:r>
                <a:rPr lang="en-US" sz="1500" b="1" dirty="0"/>
                <a:t>Account Number: </a:t>
              </a:r>
            </a:p>
            <a:p>
              <a:r>
                <a:rPr lang="en-US" sz="1500" b="1" dirty="0"/>
                <a:t>The account “17xx00” correlates to the expenditure account used. For example, a purchase recorded to 65070009.58</a:t>
              </a:r>
              <a:r>
                <a:rPr lang="en-US" sz="1500" b="1" dirty="0">
                  <a:solidFill>
                    <a:srgbClr val="FF0000"/>
                  </a:solidFill>
                </a:rPr>
                <a:t>347</a:t>
              </a:r>
              <a:r>
                <a:rPr lang="en-US" sz="1500" b="1" dirty="0"/>
                <a:t>0 should use  for the account number 56520.17</a:t>
              </a:r>
              <a:r>
                <a:rPr lang="en-US" sz="1500" b="1" dirty="0">
                  <a:solidFill>
                    <a:srgbClr val="FF0000"/>
                  </a:solidFill>
                </a:rPr>
                <a:t>347</a:t>
              </a:r>
              <a:r>
                <a:rPr lang="en-US" sz="1500" b="1" dirty="0"/>
                <a:t>0 </a:t>
              </a:r>
            </a:p>
          </p:txBody>
        </p:sp>
        <p:cxnSp>
          <p:nvCxnSpPr>
            <p:cNvPr id="12" name="Straight Arrow Connector 11">
              <a:extLst>
                <a:ext uri="{FF2B5EF4-FFF2-40B4-BE49-F238E27FC236}">
                  <a16:creationId xmlns:a16="http://schemas.microsoft.com/office/drawing/2014/main" id="{DD52CD94-8111-4CD1-866B-88DE45706697}"/>
                </a:ext>
              </a:extLst>
            </p:cNvPr>
            <p:cNvCxnSpPr>
              <a:cxnSpLocks/>
            </p:cNvCxnSpPr>
            <p:nvPr/>
          </p:nvCxnSpPr>
          <p:spPr>
            <a:xfrm flipV="1">
              <a:off x="3342275" y="4412115"/>
              <a:ext cx="625723" cy="41174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748A7336-7969-148B-9275-F181B595C0AF}"/>
              </a:ext>
            </a:extLst>
          </p:cNvPr>
          <p:cNvGrpSpPr/>
          <p:nvPr/>
        </p:nvGrpSpPr>
        <p:grpSpPr>
          <a:xfrm>
            <a:off x="4515601" y="4813699"/>
            <a:ext cx="5090411" cy="1677864"/>
            <a:chOff x="4515601" y="4813699"/>
            <a:chExt cx="5090411" cy="1677864"/>
          </a:xfrm>
        </p:grpSpPr>
        <p:sp>
          <p:nvSpPr>
            <p:cNvPr id="41" name="TextBox 40">
              <a:extLst>
                <a:ext uri="{FF2B5EF4-FFF2-40B4-BE49-F238E27FC236}">
                  <a16:creationId xmlns:a16="http://schemas.microsoft.com/office/drawing/2014/main" id="{8B23106C-16F9-479E-A3F6-5A78E171E7DC}"/>
                </a:ext>
              </a:extLst>
            </p:cNvPr>
            <p:cNvSpPr txBox="1"/>
            <p:nvPr/>
          </p:nvSpPr>
          <p:spPr>
            <a:xfrm>
              <a:off x="6401025" y="5475900"/>
              <a:ext cx="3204987" cy="1015663"/>
            </a:xfrm>
            <a:prstGeom prst="rect">
              <a:avLst/>
            </a:prstGeom>
            <a:solidFill>
              <a:srgbClr val="FFFFBD"/>
            </a:solidFill>
            <a:ln w="28575">
              <a:solidFill>
                <a:srgbClr val="FF0000"/>
              </a:solidFill>
            </a:ln>
          </p:spPr>
          <p:txBody>
            <a:bodyPr wrap="square" rtlCol="0">
              <a:spAutoFit/>
            </a:bodyPr>
            <a:lstStyle/>
            <a:p>
              <a:r>
                <a:rPr lang="en-US" sz="1500" b="1" dirty="0"/>
                <a:t>Date Acquired:</a:t>
              </a:r>
            </a:p>
            <a:p>
              <a:r>
                <a:rPr lang="en-US" sz="1500" b="1" dirty="0"/>
                <a:t>This should be the date you received the asset, date the asset was put into service, or substantially complete.</a:t>
              </a:r>
            </a:p>
          </p:txBody>
        </p:sp>
        <p:cxnSp>
          <p:nvCxnSpPr>
            <p:cNvPr id="42" name="Straight Arrow Connector 41">
              <a:extLst>
                <a:ext uri="{FF2B5EF4-FFF2-40B4-BE49-F238E27FC236}">
                  <a16:creationId xmlns:a16="http://schemas.microsoft.com/office/drawing/2014/main" id="{5E8DC464-30FF-466A-A49E-5C250D30C51C}"/>
                </a:ext>
              </a:extLst>
            </p:cNvPr>
            <p:cNvCxnSpPr>
              <a:cxnSpLocks/>
            </p:cNvCxnSpPr>
            <p:nvPr/>
          </p:nvCxnSpPr>
          <p:spPr>
            <a:xfrm flipH="1" flipV="1">
              <a:off x="4515601" y="4813699"/>
              <a:ext cx="1885424" cy="66220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6B6B07C6-F146-F916-8E57-38718431B3C9}"/>
              </a:ext>
            </a:extLst>
          </p:cNvPr>
          <p:cNvGrpSpPr/>
          <p:nvPr/>
        </p:nvGrpSpPr>
        <p:grpSpPr>
          <a:xfrm>
            <a:off x="4515601" y="3324778"/>
            <a:ext cx="4810980" cy="1077218"/>
            <a:chOff x="-1673913" y="2485032"/>
            <a:chExt cx="4051903" cy="1077218"/>
          </a:xfrm>
        </p:grpSpPr>
        <p:sp>
          <p:nvSpPr>
            <p:cNvPr id="32" name="TextBox 31">
              <a:extLst>
                <a:ext uri="{FF2B5EF4-FFF2-40B4-BE49-F238E27FC236}">
                  <a16:creationId xmlns:a16="http://schemas.microsoft.com/office/drawing/2014/main" id="{5E4B7BFB-7B7F-1DDA-EE2E-8267546E2E8C}"/>
                </a:ext>
              </a:extLst>
            </p:cNvPr>
            <p:cNvSpPr txBox="1"/>
            <p:nvPr/>
          </p:nvSpPr>
          <p:spPr>
            <a:xfrm>
              <a:off x="687286" y="2485032"/>
              <a:ext cx="1690704" cy="1077218"/>
            </a:xfrm>
            <a:prstGeom prst="rect">
              <a:avLst/>
            </a:prstGeom>
            <a:solidFill>
              <a:srgbClr val="FFFFBD"/>
            </a:solidFill>
            <a:ln w="28575">
              <a:solidFill>
                <a:srgbClr val="FF0000"/>
              </a:solidFill>
            </a:ln>
          </p:spPr>
          <p:txBody>
            <a:bodyPr wrap="square" rtlCol="0">
              <a:spAutoFit/>
            </a:bodyPr>
            <a:lstStyle/>
            <a:p>
              <a:r>
                <a:rPr lang="en-US" sz="1600" b="1" dirty="0"/>
                <a:t>The responsible BU should be the BU used to purchase the asset.</a:t>
              </a:r>
            </a:p>
          </p:txBody>
        </p:sp>
        <p:cxnSp>
          <p:nvCxnSpPr>
            <p:cNvPr id="33" name="Straight Arrow Connector 32">
              <a:extLst>
                <a:ext uri="{FF2B5EF4-FFF2-40B4-BE49-F238E27FC236}">
                  <a16:creationId xmlns:a16="http://schemas.microsoft.com/office/drawing/2014/main" id="{F3A15E3F-28EF-44D8-ECDF-8DC3EEF58172}"/>
                </a:ext>
              </a:extLst>
            </p:cNvPr>
            <p:cNvCxnSpPr>
              <a:cxnSpLocks/>
            </p:cNvCxnSpPr>
            <p:nvPr/>
          </p:nvCxnSpPr>
          <p:spPr>
            <a:xfrm flipH="1">
              <a:off x="-1673913" y="3150708"/>
              <a:ext cx="2361199" cy="2694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835036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F573034-C5CF-1DCD-9543-DF115ED70EAB}"/>
              </a:ext>
            </a:extLst>
          </p:cNvPr>
          <p:cNvSpPr txBox="1">
            <a:spLocks/>
          </p:cNvSpPr>
          <p:nvPr/>
        </p:nvSpPr>
        <p:spPr>
          <a:xfrm>
            <a:off x="481781" y="569177"/>
            <a:ext cx="11228438" cy="911369"/>
          </a:xfrm>
          <a:prstGeom prst="rect">
            <a:avLst/>
          </a:prstGeom>
        </p:spPr>
        <p:txBody>
          <a:bodyP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Common Error When Creating an Asset Master</a:t>
            </a:r>
          </a:p>
        </p:txBody>
      </p:sp>
      <p:sp>
        <p:nvSpPr>
          <p:cNvPr id="15" name="Content Placeholder 2">
            <a:extLst>
              <a:ext uri="{FF2B5EF4-FFF2-40B4-BE49-F238E27FC236}">
                <a16:creationId xmlns:a16="http://schemas.microsoft.com/office/drawing/2014/main" id="{E6C800C4-035D-CDAB-880E-84833C2BC64D}"/>
              </a:ext>
            </a:extLst>
          </p:cNvPr>
          <p:cNvSpPr txBox="1">
            <a:spLocks/>
          </p:cNvSpPr>
          <p:nvPr/>
        </p:nvSpPr>
        <p:spPr>
          <a:xfrm>
            <a:off x="7888990" y="1816768"/>
            <a:ext cx="3821229" cy="322446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Bef>
                <a:spcPts val="0"/>
              </a:spcBef>
              <a:spcAft>
                <a:spcPts val="0"/>
              </a:spcAft>
              <a:buFont typeface="Arial"/>
              <a:buNone/>
            </a:pPr>
            <a:r>
              <a:rPr lang="en-US" sz="1800" dirty="0">
                <a:latin typeface="Times New Roman" panose="02020603050405020304" pitchFamily="18" charset="0"/>
                <a:ea typeface="Calibri" panose="020F0502020204030204" pitchFamily="34" charset="0"/>
              </a:rPr>
              <a:t>This error is generally due to either depreciation expense (56xxxx) or accumulated depreciation (18xxxx) needing to be attached to the business unit. The following accounts must be set up before creating an asset master record:</a:t>
            </a:r>
          </a:p>
          <a:p>
            <a:pPr>
              <a:spcBef>
                <a:spcPts val="0"/>
              </a:spcBef>
              <a:spcAft>
                <a:spcPts val="0"/>
              </a:spcAft>
            </a:pPr>
            <a:r>
              <a:rPr lang="en-US" sz="1800" dirty="0">
                <a:latin typeface="Times New Roman" panose="02020603050405020304" pitchFamily="18" charset="0"/>
                <a:ea typeface="Calibri" panose="020F0502020204030204" pitchFamily="34" charset="0"/>
              </a:rPr>
              <a:t>Fund.17xx00</a:t>
            </a:r>
          </a:p>
          <a:p>
            <a:pPr>
              <a:spcBef>
                <a:spcPts val="0"/>
              </a:spcBef>
              <a:spcAft>
                <a:spcPts val="0"/>
              </a:spcAft>
            </a:pPr>
            <a:r>
              <a:rPr lang="en-US" sz="1800" dirty="0">
                <a:latin typeface="Times New Roman" panose="02020603050405020304" pitchFamily="18" charset="0"/>
                <a:ea typeface="Calibri" panose="020F0502020204030204" pitchFamily="34" charset="0"/>
              </a:rPr>
              <a:t>Fund.18xx00</a:t>
            </a:r>
          </a:p>
          <a:p>
            <a:pPr>
              <a:spcBef>
                <a:spcPts val="0"/>
              </a:spcBef>
              <a:spcAft>
                <a:spcPts val="0"/>
              </a:spcAft>
            </a:pPr>
            <a:r>
              <a:rPr lang="en-US" sz="1800" dirty="0">
                <a:latin typeface="Times New Roman" panose="02020603050405020304" pitchFamily="18" charset="0"/>
                <a:ea typeface="Calibri" panose="020F0502020204030204" pitchFamily="34" charset="0"/>
              </a:rPr>
              <a:t>Business Unit.56xx00</a:t>
            </a:r>
            <a:endParaRPr lang="en-US" sz="1800" dirty="0">
              <a:latin typeface="Calibri" panose="020F0502020204030204" pitchFamily="34" charset="0"/>
              <a:ea typeface="Calibri" panose="020F0502020204030204" pitchFamily="34" charset="0"/>
            </a:endParaRPr>
          </a:p>
          <a:p>
            <a:pPr>
              <a:spcBef>
                <a:spcPts val="0"/>
              </a:spcBef>
              <a:spcAft>
                <a:spcPts val="0"/>
              </a:spcAft>
            </a:pPr>
            <a:r>
              <a:rPr lang="en-US" sz="1800" dirty="0">
                <a:latin typeface="Times New Roman" panose="02020603050405020304" pitchFamily="18" charset="0"/>
                <a:ea typeface="Calibri" panose="020F0502020204030204" pitchFamily="34" charset="0"/>
              </a:rPr>
              <a:t>Business Unit.58xx00</a:t>
            </a:r>
            <a:endParaRPr lang="en-US" sz="1800" dirty="0">
              <a:latin typeface="Calibri" panose="020F0502020204030204" pitchFamily="34" charset="0"/>
              <a:ea typeface="Calibri" panose="020F0502020204030204" pitchFamily="34" charset="0"/>
            </a:endParaRPr>
          </a:p>
          <a:p>
            <a:pPr marL="0" indent="0">
              <a:spcBef>
                <a:spcPts val="0"/>
              </a:spcBef>
              <a:spcAft>
                <a:spcPts val="0"/>
              </a:spcAft>
              <a:buFont typeface="Arial"/>
              <a:buNone/>
            </a:pPr>
            <a:endParaRPr lang="en-US" sz="1800" dirty="0">
              <a:latin typeface="Calibri" panose="020F0502020204030204" pitchFamily="34" charset="0"/>
              <a:ea typeface="Calibri" panose="020F0502020204030204" pitchFamily="34" charset="0"/>
            </a:endParaRPr>
          </a:p>
        </p:txBody>
      </p:sp>
      <p:pic>
        <p:nvPicPr>
          <p:cNvPr id="16" name="Picture 15">
            <a:extLst>
              <a:ext uri="{FF2B5EF4-FFF2-40B4-BE49-F238E27FC236}">
                <a16:creationId xmlns:a16="http://schemas.microsoft.com/office/drawing/2014/main" id="{F23E537F-C5B5-4CAC-56D3-98823BD898E6}"/>
              </a:ext>
            </a:extLst>
          </p:cNvPr>
          <p:cNvPicPr>
            <a:picLocks noChangeAspect="1"/>
          </p:cNvPicPr>
          <p:nvPr/>
        </p:nvPicPr>
        <p:blipFill>
          <a:blip r:embed="rId3"/>
          <a:stretch>
            <a:fillRect/>
          </a:stretch>
        </p:blipFill>
        <p:spPr>
          <a:xfrm>
            <a:off x="895562" y="1377947"/>
            <a:ext cx="6787465" cy="4657093"/>
          </a:xfrm>
          <a:prstGeom prst="rect">
            <a:avLst/>
          </a:prstGeom>
          <a:ln w="19050">
            <a:solidFill>
              <a:schemeClr val="tx1"/>
            </a:solidFill>
          </a:ln>
        </p:spPr>
      </p:pic>
    </p:spTree>
    <p:extLst>
      <p:ext uri="{BB962C8B-B14F-4D97-AF65-F5344CB8AC3E}">
        <p14:creationId xmlns:p14="http://schemas.microsoft.com/office/powerpoint/2010/main" val="44289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2572352"/>
            <a:ext cx="6518979" cy="1713296"/>
          </a:xfrm>
        </p:spPr>
        <p:txBody>
          <a:bodyPr>
            <a:normAutofit fontScale="90000"/>
          </a:bodyPr>
          <a:lstStyle/>
          <a:p>
            <a:pPr algn="ctr"/>
            <a:br>
              <a:rPr lang="en-US" dirty="0"/>
            </a:br>
            <a:r>
              <a:rPr lang="en-US" dirty="0"/>
              <a:t>Payables Accounting Policy #18</a:t>
            </a:r>
          </a:p>
        </p:txBody>
      </p:sp>
      <p:sp>
        <p:nvSpPr>
          <p:cNvPr id="3" name="Subtitle 2"/>
          <p:cNvSpPr>
            <a:spLocks noGrp="1"/>
          </p:cNvSpPr>
          <p:nvPr>
            <p:ph type="subTitle" idx="1"/>
          </p:nvPr>
        </p:nvSpPr>
        <p:spPr>
          <a:xfrm>
            <a:off x="2692398" y="2903621"/>
            <a:ext cx="6815669" cy="2074778"/>
          </a:xfrm>
        </p:spPr>
        <p:txBody>
          <a:bodyPr>
            <a:normAutofit/>
          </a:bodyPr>
          <a:lstStyle/>
          <a:p>
            <a:endParaRPr lang="en-US" sz="1800" dirty="0"/>
          </a:p>
          <a:p>
            <a:endParaRPr lang="en-US" sz="1800" dirty="0"/>
          </a:p>
          <a:p>
            <a:endParaRPr lang="en-US" sz="1800" dirty="0"/>
          </a:p>
        </p:txBody>
      </p:sp>
    </p:spTree>
    <p:extLst>
      <p:ext uri="{BB962C8B-B14F-4D97-AF65-F5344CB8AC3E}">
        <p14:creationId xmlns:p14="http://schemas.microsoft.com/office/powerpoint/2010/main" val="31880005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647310" y="1738142"/>
            <a:ext cx="5839326" cy="3330575"/>
          </a:xfrm>
        </p:spPr>
        <p:txBody>
          <a:bodyPr>
            <a:normAutofit/>
          </a:bodyPr>
          <a:lstStyle/>
          <a:p>
            <a:pPr algn="ctr"/>
            <a:r>
              <a:rPr lang="en-US" sz="5400" b="1" dirty="0"/>
              <a:t>POSTING COSTS TO AN ASSET</a:t>
            </a:r>
          </a:p>
        </p:txBody>
      </p:sp>
      <p:grpSp>
        <p:nvGrpSpPr>
          <p:cNvPr id="9" name="Group 8">
            <a:extLst>
              <a:ext uri="{FF2B5EF4-FFF2-40B4-BE49-F238E27FC236}">
                <a16:creationId xmlns:a16="http://schemas.microsoft.com/office/drawing/2014/main" id="{D41DDEA1-6BD8-FE77-7146-01C3E0183E3C}"/>
              </a:ext>
            </a:extLst>
          </p:cNvPr>
          <p:cNvGrpSpPr/>
          <p:nvPr/>
        </p:nvGrpSpPr>
        <p:grpSpPr>
          <a:xfrm>
            <a:off x="972152" y="1088456"/>
            <a:ext cx="4681088" cy="4681088"/>
            <a:chOff x="972152" y="920213"/>
            <a:chExt cx="4681088" cy="4681088"/>
          </a:xfrm>
        </p:grpSpPr>
        <p:pic>
          <p:nvPicPr>
            <p:cNvPr id="5" name="Picture 4" descr="Fixed Asset Management in SAP Business One | Softengine, Inc.">
              <a:extLst>
                <a:ext uri="{FF2B5EF4-FFF2-40B4-BE49-F238E27FC236}">
                  <a16:creationId xmlns:a16="http://schemas.microsoft.com/office/drawing/2014/main" id="{9DE9C204-DFDD-9E00-01E0-EA4801D788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152" y="920213"/>
              <a:ext cx="4681088" cy="46810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ED1ACE6-0A5F-C4F4-3A28-A63894060076}"/>
                </a:ext>
              </a:extLst>
            </p:cNvPr>
            <p:cNvPicPr>
              <a:picLocks noChangeAspect="1"/>
            </p:cNvPicPr>
            <p:nvPr/>
          </p:nvPicPr>
          <p:blipFill rotWithShape="1">
            <a:blip r:embed="rId3"/>
            <a:srcRect l="18560" t="37443" r="18695" b="41382"/>
            <a:stretch/>
          </p:blipFill>
          <p:spPr>
            <a:xfrm>
              <a:off x="1938131" y="2753139"/>
              <a:ext cx="2743200" cy="964096"/>
            </a:xfrm>
            <a:prstGeom prst="rect">
              <a:avLst/>
            </a:prstGeom>
          </p:spPr>
        </p:pic>
        <p:pic>
          <p:nvPicPr>
            <p:cNvPr id="8" name="Picture 7">
              <a:extLst>
                <a:ext uri="{FF2B5EF4-FFF2-40B4-BE49-F238E27FC236}">
                  <a16:creationId xmlns:a16="http://schemas.microsoft.com/office/drawing/2014/main" id="{2EB8752D-6022-E8F5-4A74-9D6EAA78F9C5}"/>
                </a:ext>
              </a:extLst>
            </p:cNvPr>
            <p:cNvPicPr>
              <a:picLocks noChangeAspect="1"/>
            </p:cNvPicPr>
            <p:nvPr/>
          </p:nvPicPr>
          <p:blipFill rotWithShape="1">
            <a:blip r:embed="rId3"/>
            <a:srcRect l="59859" t="50014" r="18695" b="41382"/>
            <a:stretch/>
          </p:blipFill>
          <p:spPr>
            <a:xfrm>
              <a:off x="4581939" y="5158409"/>
              <a:ext cx="937592" cy="391752"/>
            </a:xfrm>
            <a:prstGeom prst="rect">
              <a:avLst/>
            </a:prstGeom>
          </p:spPr>
        </p:pic>
      </p:grpSp>
    </p:spTree>
    <p:extLst>
      <p:ext uri="{BB962C8B-B14F-4D97-AF65-F5344CB8AC3E}">
        <p14:creationId xmlns:p14="http://schemas.microsoft.com/office/powerpoint/2010/main" val="8376736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3F5E3455-D2C2-4C02-8399-94A720E01784}"/>
              </a:ext>
            </a:extLst>
          </p:cNvPr>
          <p:cNvSpPr txBox="1">
            <a:spLocks/>
          </p:cNvSpPr>
          <p:nvPr/>
        </p:nvSpPr>
        <p:spPr>
          <a:xfrm>
            <a:off x="886154" y="5975646"/>
            <a:ext cx="10419691" cy="291803"/>
          </a:xfrm>
          <a:prstGeom prst="rect">
            <a:avLst/>
          </a:prstGeom>
        </p:spPr>
        <p:txBody>
          <a:bodyPr vert="horz" lIns="91440" tIns="45720" rIns="91440" bIns="45720" rtlCol="0" anchor="t">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en-US" sz="1400" i="1" dirty="0"/>
              <a:t>E1 Path: State of Nebraska &gt; Fixed Assets &gt; Post Fixed Asset Transactions &gt; Revise Unposted F/A Entries</a:t>
            </a:r>
            <a:endParaRPr lang="en-US" dirty="0"/>
          </a:p>
        </p:txBody>
      </p:sp>
      <p:grpSp>
        <p:nvGrpSpPr>
          <p:cNvPr id="34" name="Group 33">
            <a:extLst>
              <a:ext uri="{FF2B5EF4-FFF2-40B4-BE49-F238E27FC236}">
                <a16:creationId xmlns:a16="http://schemas.microsoft.com/office/drawing/2014/main" id="{BC9C04FE-B89C-4707-9F82-646B326B81A1}"/>
              </a:ext>
            </a:extLst>
          </p:cNvPr>
          <p:cNvGrpSpPr/>
          <p:nvPr/>
        </p:nvGrpSpPr>
        <p:grpSpPr>
          <a:xfrm>
            <a:off x="574191" y="1427004"/>
            <a:ext cx="11043615" cy="4329521"/>
            <a:chOff x="565481" y="678001"/>
            <a:chExt cx="11043615" cy="4329521"/>
          </a:xfrm>
        </p:grpSpPr>
        <p:pic>
          <p:nvPicPr>
            <p:cNvPr id="20" name="Picture 19">
              <a:extLst>
                <a:ext uri="{FF2B5EF4-FFF2-40B4-BE49-F238E27FC236}">
                  <a16:creationId xmlns:a16="http://schemas.microsoft.com/office/drawing/2014/main" id="{9F13FB6B-F3DF-4446-82EA-3F0A41A6C161}"/>
                </a:ext>
              </a:extLst>
            </p:cNvPr>
            <p:cNvPicPr>
              <a:picLocks noChangeAspect="1"/>
            </p:cNvPicPr>
            <p:nvPr/>
          </p:nvPicPr>
          <p:blipFill>
            <a:blip r:embed="rId3"/>
            <a:stretch>
              <a:fillRect/>
            </a:stretch>
          </p:blipFill>
          <p:spPr>
            <a:xfrm>
              <a:off x="565481" y="1112996"/>
              <a:ext cx="11043615" cy="3293072"/>
            </a:xfrm>
            <a:prstGeom prst="rect">
              <a:avLst/>
            </a:prstGeom>
          </p:spPr>
        </p:pic>
        <p:grpSp>
          <p:nvGrpSpPr>
            <p:cNvPr id="3" name="Group 2">
              <a:extLst>
                <a:ext uri="{FF2B5EF4-FFF2-40B4-BE49-F238E27FC236}">
                  <a16:creationId xmlns:a16="http://schemas.microsoft.com/office/drawing/2014/main" id="{521602D8-41C6-413F-BC6A-6267C1396D6E}"/>
                </a:ext>
              </a:extLst>
            </p:cNvPr>
            <p:cNvGrpSpPr/>
            <p:nvPr/>
          </p:nvGrpSpPr>
          <p:grpSpPr>
            <a:xfrm>
              <a:off x="5704116" y="882354"/>
              <a:ext cx="2909321" cy="1029927"/>
              <a:chOff x="5617491" y="1267361"/>
              <a:chExt cx="2909321" cy="1029927"/>
            </a:xfrm>
          </p:grpSpPr>
          <p:sp>
            <p:nvSpPr>
              <p:cNvPr id="7" name="TextBox 6"/>
              <p:cNvSpPr txBox="1"/>
              <p:nvPr/>
            </p:nvSpPr>
            <p:spPr>
              <a:xfrm>
                <a:off x="5617491" y="1267361"/>
                <a:ext cx="2909321" cy="523220"/>
              </a:xfrm>
              <a:prstGeom prst="rect">
                <a:avLst/>
              </a:prstGeom>
              <a:solidFill>
                <a:schemeClr val="bg1"/>
              </a:solidFill>
              <a:ln>
                <a:solidFill>
                  <a:schemeClr val="tx1"/>
                </a:solidFill>
              </a:ln>
            </p:spPr>
            <p:txBody>
              <a:bodyPr wrap="square" rtlCol="0">
                <a:spAutoFit/>
              </a:bodyPr>
              <a:lstStyle/>
              <a:p>
                <a:pPr algn="ctr"/>
                <a:r>
                  <a:rPr lang="en-US" sz="1400" dirty="0"/>
                  <a:t>1) Search the document number found on Unposted Fixed Asset Report</a:t>
                </a:r>
              </a:p>
            </p:txBody>
          </p:sp>
          <p:cxnSp>
            <p:nvCxnSpPr>
              <p:cNvPr id="9" name="Straight Arrow Connector 8"/>
              <p:cNvCxnSpPr>
                <a:cxnSpLocks/>
                <a:stCxn id="7" idx="2"/>
              </p:cNvCxnSpPr>
              <p:nvPr/>
            </p:nvCxnSpPr>
            <p:spPr>
              <a:xfrm flipH="1">
                <a:off x="6439301" y="1790581"/>
                <a:ext cx="632851" cy="5067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DF57E610-7426-4675-9EBD-A041BE81EBBD}"/>
                </a:ext>
              </a:extLst>
            </p:cNvPr>
            <p:cNvPicPr>
              <a:picLocks noChangeAspect="1"/>
            </p:cNvPicPr>
            <p:nvPr/>
          </p:nvPicPr>
          <p:blipFill>
            <a:blip r:embed="rId4"/>
            <a:stretch>
              <a:fillRect/>
            </a:stretch>
          </p:blipFill>
          <p:spPr>
            <a:xfrm>
              <a:off x="1469793" y="1638626"/>
              <a:ext cx="1255222" cy="1768174"/>
            </a:xfrm>
            <a:prstGeom prst="rect">
              <a:avLst/>
            </a:prstGeom>
            <a:ln>
              <a:solidFill>
                <a:schemeClr val="tx1"/>
              </a:solidFill>
            </a:ln>
          </p:spPr>
        </p:pic>
        <p:grpSp>
          <p:nvGrpSpPr>
            <p:cNvPr id="13" name="Group 12">
              <a:extLst>
                <a:ext uri="{FF2B5EF4-FFF2-40B4-BE49-F238E27FC236}">
                  <a16:creationId xmlns:a16="http://schemas.microsoft.com/office/drawing/2014/main" id="{E69C7275-6F83-487F-BB8A-DC41BB75834E}"/>
                </a:ext>
              </a:extLst>
            </p:cNvPr>
            <p:cNvGrpSpPr/>
            <p:nvPr/>
          </p:nvGrpSpPr>
          <p:grpSpPr>
            <a:xfrm>
              <a:off x="1207924" y="3015521"/>
              <a:ext cx="2602828" cy="1992001"/>
              <a:chOff x="344276" y="5575947"/>
              <a:chExt cx="2602828" cy="1992001"/>
            </a:xfrm>
          </p:grpSpPr>
          <p:sp>
            <p:nvSpPr>
              <p:cNvPr id="11" name="TextBox 10"/>
              <p:cNvSpPr txBox="1"/>
              <p:nvPr/>
            </p:nvSpPr>
            <p:spPr>
              <a:xfrm>
                <a:off x="344276" y="7044728"/>
                <a:ext cx="2602828" cy="523220"/>
              </a:xfrm>
              <a:prstGeom prst="rect">
                <a:avLst/>
              </a:prstGeom>
              <a:solidFill>
                <a:schemeClr val="bg1"/>
              </a:solidFill>
              <a:ln>
                <a:solidFill>
                  <a:schemeClr val="tx1"/>
                </a:solidFill>
              </a:ln>
            </p:spPr>
            <p:txBody>
              <a:bodyPr wrap="square" rtlCol="0">
                <a:spAutoFit/>
              </a:bodyPr>
              <a:lstStyle/>
              <a:p>
                <a:r>
                  <a:rPr lang="en-US" sz="1400" dirty="0"/>
                  <a:t>2) Add the tag number to asset by selecting “Row - Revise Entries”</a:t>
                </a:r>
              </a:p>
            </p:txBody>
          </p:sp>
          <p:cxnSp>
            <p:nvCxnSpPr>
              <p:cNvPr id="16" name="Straight Arrow Connector 15"/>
              <p:cNvCxnSpPr>
                <a:cxnSpLocks/>
                <a:stCxn id="11" idx="0"/>
              </p:cNvCxnSpPr>
              <p:nvPr/>
            </p:nvCxnSpPr>
            <p:spPr>
              <a:xfrm flipH="1" flipV="1">
                <a:off x="1036590" y="6468057"/>
                <a:ext cx="609100" cy="5766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a:stCxn id="11" idx="0"/>
              </p:cNvCxnSpPr>
              <p:nvPr/>
            </p:nvCxnSpPr>
            <p:spPr>
              <a:xfrm flipH="1" flipV="1">
                <a:off x="1036590" y="5575947"/>
                <a:ext cx="609100" cy="14687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37BCAB6D-2520-4F97-B4E3-E362CC7F6E07}"/>
                </a:ext>
              </a:extLst>
            </p:cNvPr>
            <p:cNvSpPr txBox="1"/>
            <p:nvPr/>
          </p:nvSpPr>
          <p:spPr>
            <a:xfrm>
              <a:off x="2304452" y="678001"/>
              <a:ext cx="2219421" cy="307777"/>
            </a:xfrm>
            <a:prstGeom prst="rect">
              <a:avLst/>
            </a:prstGeom>
            <a:solidFill>
              <a:schemeClr val="bg1"/>
            </a:solidFill>
            <a:ln>
              <a:solidFill>
                <a:schemeClr val="tx1"/>
              </a:solidFill>
            </a:ln>
          </p:spPr>
          <p:txBody>
            <a:bodyPr wrap="square" rtlCol="0">
              <a:spAutoFit/>
            </a:bodyPr>
            <a:lstStyle/>
            <a:p>
              <a:pPr algn="ctr"/>
              <a:r>
                <a:rPr lang="en-US" sz="1400" dirty="0"/>
                <a:t>3) Post and save the changes</a:t>
              </a:r>
            </a:p>
          </p:txBody>
        </p:sp>
        <p:cxnSp>
          <p:nvCxnSpPr>
            <p:cNvPr id="24" name="Straight Arrow Connector 23">
              <a:extLst>
                <a:ext uri="{FF2B5EF4-FFF2-40B4-BE49-F238E27FC236}">
                  <a16:creationId xmlns:a16="http://schemas.microsoft.com/office/drawing/2014/main" id="{9727CDFA-A3A2-4B18-8EAA-0898B5F51153}"/>
                </a:ext>
              </a:extLst>
            </p:cNvPr>
            <p:cNvCxnSpPr>
              <a:cxnSpLocks/>
              <a:stCxn id="23" idx="2"/>
              <a:endCxn id="26" idx="3"/>
            </p:cNvCxnSpPr>
            <p:nvPr/>
          </p:nvCxnSpPr>
          <p:spPr>
            <a:xfrm flipH="1">
              <a:off x="1971177" y="985778"/>
              <a:ext cx="1442986" cy="17554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BAA23746-3F03-4764-93F5-D16AA7632090}"/>
                </a:ext>
              </a:extLst>
            </p:cNvPr>
            <p:cNvSpPr/>
            <p:nvPr/>
          </p:nvSpPr>
          <p:spPr>
            <a:xfrm>
              <a:off x="1594517" y="2658906"/>
              <a:ext cx="376660" cy="164703"/>
            </a:xfrm>
            <a:prstGeom prst="rect">
              <a:avLst/>
            </a:prstGeom>
            <a:solidFill>
              <a:srgbClr val="FFFF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0FE0EC6-5592-4364-9204-A05B36C988E9}"/>
                </a:ext>
              </a:extLst>
            </p:cNvPr>
            <p:cNvSpPr/>
            <p:nvPr/>
          </p:nvSpPr>
          <p:spPr>
            <a:xfrm>
              <a:off x="1594516" y="2850818"/>
              <a:ext cx="544661" cy="164703"/>
            </a:xfrm>
            <a:prstGeom prst="rect">
              <a:avLst/>
            </a:prstGeom>
            <a:solidFill>
              <a:srgbClr val="FFFF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itle 1">
            <a:extLst>
              <a:ext uri="{FF2B5EF4-FFF2-40B4-BE49-F238E27FC236}">
                <a16:creationId xmlns:a16="http://schemas.microsoft.com/office/drawing/2014/main" id="{7D51FDB4-F97C-4F92-A46C-641D8CABC7C5}"/>
              </a:ext>
            </a:extLst>
          </p:cNvPr>
          <p:cNvSpPr txBox="1">
            <a:spLocks/>
          </p:cNvSpPr>
          <p:nvPr/>
        </p:nvSpPr>
        <p:spPr>
          <a:xfrm>
            <a:off x="854441" y="436123"/>
            <a:ext cx="10448142" cy="1209796"/>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Posting Costs To An Existing Tag Number</a:t>
            </a:r>
          </a:p>
        </p:txBody>
      </p:sp>
    </p:spTree>
    <p:extLst>
      <p:ext uri="{BB962C8B-B14F-4D97-AF65-F5344CB8AC3E}">
        <p14:creationId xmlns:p14="http://schemas.microsoft.com/office/powerpoint/2010/main" val="27904694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51227" y="5844385"/>
            <a:ext cx="10515600" cy="654592"/>
          </a:xfrm>
        </p:spPr>
        <p:txBody>
          <a:bodyPr>
            <a:normAutofit/>
          </a:bodyPr>
          <a:lstStyle/>
          <a:p>
            <a:r>
              <a:rPr lang="en-US" sz="1800" i="1" dirty="0"/>
              <a:t>State of Nebraska &gt; Fixed Assets &gt; Add Fixed Asset &gt; Cost Summary </a:t>
            </a:r>
          </a:p>
        </p:txBody>
      </p:sp>
      <p:grpSp>
        <p:nvGrpSpPr>
          <p:cNvPr id="19" name="Group 18">
            <a:extLst>
              <a:ext uri="{FF2B5EF4-FFF2-40B4-BE49-F238E27FC236}">
                <a16:creationId xmlns:a16="http://schemas.microsoft.com/office/drawing/2014/main" id="{90A8D041-0049-48D0-87A5-CEB3AE366C34}"/>
              </a:ext>
            </a:extLst>
          </p:cNvPr>
          <p:cNvGrpSpPr/>
          <p:nvPr/>
        </p:nvGrpSpPr>
        <p:grpSpPr>
          <a:xfrm>
            <a:off x="1746619" y="1377908"/>
            <a:ext cx="8698761" cy="4470442"/>
            <a:chOff x="1197715" y="1168685"/>
            <a:chExt cx="9796569" cy="5034625"/>
          </a:xfrm>
        </p:grpSpPr>
        <p:pic>
          <p:nvPicPr>
            <p:cNvPr id="3" name="Picture 2"/>
            <p:cNvPicPr>
              <a:picLocks noChangeAspect="1"/>
            </p:cNvPicPr>
            <p:nvPr/>
          </p:nvPicPr>
          <p:blipFill rotWithShape="1">
            <a:blip r:embed="rId3"/>
            <a:srcRect l="501" b="15198"/>
            <a:stretch/>
          </p:blipFill>
          <p:spPr>
            <a:xfrm>
              <a:off x="1197715" y="1168685"/>
              <a:ext cx="9796569" cy="5034625"/>
            </a:xfrm>
            <a:prstGeom prst="rect">
              <a:avLst/>
            </a:prstGeom>
            <a:ln>
              <a:solidFill>
                <a:schemeClr val="tx1"/>
              </a:solidFill>
            </a:ln>
          </p:spPr>
        </p:pic>
        <p:sp>
          <p:nvSpPr>
            <p:cNvPr id="5" name="TextBox 4"/>
            <p:cNvSpPr txBox="1"/>
            <p:nvPr/>
          </p:nvSpPr>
          <p:spPr>
            <a:xfrm>
              <a:off x="1901712" y="3340337"/>
              <a:ext cx="4709188" cy="415943"/>
            </a:xfrm>
            <a:prstGeom prst="rect">
              <a:avLst/>
            </a:prstGeom>
            <a:solidFill>
              <a:schemeClr val="bg1"/>
            </a:solidFill>
            <a:ln>
              <a:solidFill>
                <a:schemeClr val="tx1"/>
              </a:solidFill>
            </a:ln>
          </p:spPr>
          <p:txBody>
            <a:bodyPr wrap="square" rtlCol="0">
              <a:spAutoFit/>
            </a:bodyPr>
            <a:lstStyle/>
            <a:p>
              <a:pPr algn="ctr"/>
              <a:r>
                <a:rPr lang="en-US" dirty="0"/>
                <a:t>Asset &amp; Depreciation accounts list the “34” </a:t>
              </a:r>
            </a:p>
          </p:txBody>
        </p:sp>
        <p:cxnSp>
          <p:nvCxnSpPr>
            <p:cNvPr id="7" name="Straight Arrow Connector 6"/>
            <p:cNvCxnSpPr>
              <a:cxnSpLocks/>
              <a:stCxn id="5" idx="2"/>
            </p:cNvCxnSpPr>
            <p:nvPr/>
          </p:nvCxnSpPr>
          <p:spPr>
            <a:xfrm flipH="1">
              <a:off x="2435192" y="3756279"/>
              <a:ext cx="1821114" cy="8125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a:stCxn id="5" idx="2"/>
            </p:cNvCxnSpPr>
            <p:nvPr/>
          </p:nvCxnSpPr>
          <p:spPr>
            <a:xfrm flipH="1">
              <a:off x="2435192" y="3756279"/>
              <a:ext cx="1821114" cy="17012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114743" y="3525003"/>
              <a:ext cx="2642064" cy="415943"/>
            </a:xfrm>
            <a:prstGeom prst="rect">
              <a:avLst/>
            </a:prstGeom>
            <a:solidFill>
              <a:schemeClr val="bg1"/>
            </a:solidFill>
            <a:ln>
              <a:solidFill>
                <a:schemeClr val="tx1"/>
              </a:solidFill>
            </a:ln>
          </p:spPr>
          <p:txBody>
            <a:bodyPr wrap="square" rtlCol="0">
              <a:spAutoFit/>
            </a:bodyPr>
            <a:lstStyle/>
            <a:p>
              <a:pPr algn="ctr"/>
              <a:r>
                <a:rPr lang="en-US" dirty="0"/>
                <a:t>Value of asset posted</a:t>
              </a:r>
            </a:p>
          </p:txBody>
        </p:sp>
        <p:cxnSp>
          <p:nvCxnSpPr>
            <p:cNvPr id="13" name="Straight Arrow Connector 12"/>
            <p:cNvCxnSpPr>
              <a:cxnSpLocks/>
              <a:stCxn id="11" idx="1"/>
            </p:cNvCxnSpPr>
            <p:nvPr/>
          </p:nvCxnSpPr>
          <p:spPr>
            <a:xfrm flipH="1">
              <a:off x="6853187" y="3732975"/>
              <a:ext cx="261556" cy="7138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Title 1">
            <a:extLst>
              <a:ext uri="{FF2B5EF4-FFF2-40B4-BE49-F238E27FC236}">
                <a16:creationId xmlns:a16="http://schemas.microsoft.com/office/drawing/2014/main" id="{EE729932-EEA0-439F-B375-FEAFCE1B3D7C}"/>
              </a:ext>
            </a:extLst>
          </p:cNvPr>
          <p:cNvSpPr txBox="1">
            <a:spLocks/>
          </p:cNvSpPr>
          <p:nvPr/>
        </p:nvSpPr>
        <p:spPr>
          <a:xfrm>
            <a:off x="854441" y="436123"/>
            <a:ext cx="10448142" cy="1029176"/>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Complete and Correct Asset Record</a:t>
            </a:r>
          </a:p>
        </p:txBody>
      </p:sp>
    </p:spTree>
    <p:extLst>
      <p:ext uri="{BB962C8B-B14F-4D97-AF65-F5344CB8AC3E}">
        <p14:creationId xmlns:p14="http://schemas.microsoft.com/office/powerpoint/2010/main" val="36082084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36181E6-6561-4322-8E38-3E61BF36870D}"/>
              </a:ext>
            </a:extLst>
          </p:cNvPr>
          <p:cNvSpPr txBox="1">
            <a:spLocks/>
          </p:cNvSpPr>
          <p:nvPr/>
        </p:nvSpPr>
        <p:spPr>
          <a:xfrm>
            <a:off x="751227" y="5844385"/>
            <a:ext cx="10515600" cy="654592"/>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i="1" dirty="0"/>
              <a:t>E1 Path: State of Nebraska &gt; Fixed Assets &gt; Post Fixed Asset Transactions &gt; Revise unposted fixed asset entries</a:t>
            </a:r>
          </a:p>
        </p:txBody>
      </p:sp>
      <p:grpSp>
        <p:nvGrpSpPr>
          <p:cNvPr id="22" name="Group 21">
            <a:extLst>
              <a:ext uri="{FF2B5EF4-FFF2-40B4-BE49-F238E27FC236}">
                <a16:creationId xmlns:a16="http://schemas.microsoft.com/office/drawing/2014/main" id="{0C573AE9-67FD-464F-9F0D-E758967FBDDA}"/>
              </a:ext>
            </a:extLst>
          </p:cNvPr>
          <p:cNvGrpSpPr/>
          <p:nvPr/>
        </p:nvGrpSpPr>
        <p:grpSpPr>
          <a:xfrm>
            <a:off x="669841" y="1387201"/>
            <a:ext cx="10852318" cy="4428153"/>
            <a:chOff x="751227" y="6347535"/>
            <a:chExt cx="10852318" cy="4428153"/>
          </a:xfrm>
        </p:grpSpPr>
        <p:grpSp>
          <p:nvGrpSpPr>
            <p:cNvPr id="18" name="Group 17">
              <a:extLst>
                <a:ext uri="{FF2B5EF4-FFF2-40B4-BE49-F238E27FC236}">
                  <a16:creationId xmlns:a16="http://schemas.microsoft.com/office/drawing/2014/main" id="{F0879BB4-EC78-4C35-9E0E-95A8B0FF091E}"/>
                </a:ext>
              </a:extLst>
            </p:cNvPr>
            <p:cNvGrpSpPr/>
            <p:nvPr/>
          </p:nvGrpSpPr>
          <p:grpSpPr>
            <a:xfrm>
              <a:off x="751227" y="6711956"/>
              <a:ext cx="10852318" cy="4063732"/>
              <a:chOff x="751227" y="6711956"/>
              <a:chExt cx="10852318" cy="4063732"/>
            </a:xfrm>
          </p:grpSpPr>
          <p:pic>
            <p:nvPicPr>
              <p:cNvPr id="3" name="Picture 2">
                <a:extLst>
                  <a:ext uri="{FF2B5EF4-FFF2-40B4-BE49-F238E27FC236}">
                    <a16:creationId xmlns:a16="http://schemas.microsoft.com/office/drawing/2014/main" id="{2C08D0B2-D282-42F4-96D0-A58BE78C488C}"/>
                  </a:ext>
                </a:extLst>
              </p:cNvPr>
              <p:cNvPicPr>
                <a:picLocks noChangeAspect="1"/>
              </p:cNvPicPr>
              <p:nvPr/>
            </p:nvPicPr>
            <p:blipFill>
              <a:blip r:embed="rId3"/>
              <a:stretch>
                <a:fillRect/>
              </a:stretch>
            </p:blipFill>
            <p:spPr>
              <a:xfrm>
                <a:off x="751227" y="6711956"/>
                <a:ext cx="10852318" cy="4063732"/>
              </a:xfrm>
              <a:prstGeom prst="rect">
                <a:avLst/>
              </a:prstGeom>
            </p:spPr>
          </p:pic>
          <p:pic>
            <p:nvPicPr>
              <p:cNvPr id="15" name="Picture 14">
                <a:extLst>
                  <a:ext uri="{FF2B5EF4-FFF2-40B4-BE49-F238E27FC236}">
                    <a16:creationId xmlns:a16="http://schemas.microsoft.com/office/drawing/2014/main" id="{7E3454DB-E07F-4132-9E6E-41D399DF6B4F}"/>
                  </a:ext>
                </a:extLst>
              </p:cNvPr>
              <p:cNvPicPr>
                <a:picLocks noChangeAspect="1"/>
              </p:cNvPicPr>
              <p:nvPr/>
            </p:nvPicPr>
            <p:blipFill>
              <a:blip r:embed="rId4"/>
              <a:stretch>
                <a:fillRect/>
              </a:stretch>
            </p:blipFill>
            <p:spPr>
              <a:xfrm>
                <a:off x="1619025" y="7255741"/>
                <a:ext cx="1255222" cy="1768174"/>
              </a:xfrm>
              <a:prstGeom prst="rect">
                <a:avLst/>
              </a:prstGeom>
              <a:ln>
                <a:solidFill>
                  <a:schemeClr val="tx1"/>
                </a:solidFill>
              </a:ln>
            </p:spPr>
          </p:pic>
          <p:sp>
            <p:nvSpPr>
              <p:cNvPr id="16" name="Rectangle 15">
                <a:extLst>
                  <a:ext uri="{FF2B5EF4-FFF2-40B4-BE49-F238E27FC236}">
                    <a16:creationId xmlns:a16="http://schemas.microsoft.com/office/drawing/2014/main" id="{E613A312-2289-4C11-9584-F0EA3BB104E6}"/>
                  </a:ext>
                </a:extLst>
              </p:cNvPr>
              <p:cNvSpPr/>
              <p:nvPr/>
            </p:nvSpPr>
            <p:spPr>
              <a:xfrm>
                <a:off x="1739828" y="8276021"/>
                <a:ext cx="376660" cy="164703"/>
              </a:xfrm>
              <a:prstGeom prst="rect">
                <a:avLst/>
              </a:prstGeom>
              <a:solidFill>
                <a:srgbClr val="00B0F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60CEC74-4B24-44A0-A699-3C977A9CF255}"/>
                  </a:ext>
                </a:extLst>
              </p:cNvPr>
              <p:cNvSpPr/>
              <p:nvPr/>
            </p:nvSpPr>
            <p:spPr>
              <a:xfrm>
                <a:off x="1739827" y="8467933"/>
                <a:ext cx="544661" cy="164703"/>
              </a:xfrm>
              <a:prstGeom prst="rect">
                <a:avLst/>
              </a:prstGeom>
              <a:solidFill>
                <a:srgbClr val="FFC0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5419065" y="6347535"/>
              <a:ext cx="2801462" cy="646331"/>
            </a:xfrm>
            <a:prstGeom prst="rect">
              <a:avLst/>
            </a:prstGeom>
            <a:solidFill>
              <a:srgbClr val="00B0F0">
                <a:alpha val="20000"/>
              </a:srgbClr>
            </a:solidFill>
            <a:ln>
              <a:solidFill>
                <a:schemeClr val="tx1"/>
              </a:solidFill>
            </a:ln>
          </p:spPr>
          <p:txBody>
            <a:bodyPr wrap="square" rtlCol="0">
              <a:spAutoFit/>
            </a:bodyPr>
            <a:lstStyle/>
            <a:p>
              <a:pPr algn="ctr"/>
              <a:r>
                <a:rPr lang="en-US" dirty="0"/>
                <a:t>Step 1: Select all DR entries; these costs will be posted.</a:t>
              </a:r>
            </a:p>
          </p:txBody>
        </p:sp>
        <p:cxnSp>
          <p:nvCxnSpPr>
            <p:cNvPr id="19" name="Straight Arrow Connector 18">
              <a:extLst>
                <a:ext uri="{FF2B5EF4-FFF2-40B4-BE49-F238E27FC236}">
                  <a16:creationId xmlns:a16="http://schemas.microsoft.com/office/drawing/2014/main" id="{CE2E1063-AE59-4AC6-AA7B-FE17434830F2}"/>
                </a:ext>
              </a:extLst>
            </p:cNvPr>
            <p:cNvCxnSpPr>
              <a:cxnSpLocks/>
              <a:stCxn id="10" idx="1"/>
              <a:endCxn id="16" idx="3"/>
            </p:cNvCxnSpPr>
            <p:nvPr/>
          </p:nvCxnSpPr>
          <p:spPr>
            <a:xfrm flipH="1">
              <a:off x="2116488" y="6670701"/>
              <a:ext cx="3302577" cy="16876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DF3AAF62-8F8C-438F-A9BC-CF0CE2964B3E}"/>
              </a:ext>
            </a:extLst>
          </p:cNvPr>
          <p:cNvSpPr txBox="1"/>
          <p:nvPr/>
        </p:nvSpPr>
        <p:spPr>
          <a:xfrm>
            <a:off x="6984888" y="3138267"/>
            <a:ext cx="3548669" cy="369332"/>
          </a:xfrm>
          <a:prstGeom prst="rect">
            <a:avLst/>
          </a:prstGeom>
          <a:solidFill>
            <a:srgbClr val="FFC000">
              <a:alpha val="20000"/>
            </a:srgbClr>
          </a:solidFill>
          <a:ln>
            <a:solidFill>
              <a:schemeClr val="tx1"/>
            </a:solidFill>
          </a:ln>
        </p:spPr>
        <p:txBody>
          <a:bodyPr wrap="square" rtlCol="0">
            <a:spAutoFit/>
          </a:bodyPr>
          <a:lstStyle/>
          <a:p>
            <a:pPr algn="ctr"/>
            <a:r>
              <a:rPr lang="en-US" dirty="0"/>
              <a:t>Step 2: Select CR entries and revise. </a:t>
            </a:r>
          </a:p>
        </p:txBody>
      </p:sp>
      <p:cxnSp>
        <p:nvCxnSpPr>
          <p:cNvPr id="24" name="Straight Arrow Connector 23">
            <a:extLst>
              <a:ext uri="{FF2B5EF4-FFF2-40B4-BE49-F238E27FC236}">
                <a16:creationId xmlns:a16="http://schemas.microsoft.com/office/drawing/2014/main" id="{E0F522C0-D959-4563-829F-35AE7BCF65C9}"/>
              </a:ext>
            </a:extLst>
          </p:cNvPr>
          <p:cNvCxnSpPr>
            <a:cxnSpLocks/>
            <a:stCxn id="23" idx="1"/>
            <a:endCxn id="17" idx="3"/>
          </p:cNvCxnSpPr>
          <p:nvPr/>
        </p:nvCxnSpPr>
        <p:spPr>
          <a:xfrm flipH="1">
            <a:off x="2203102" y="3322933"/>
            <a:ext cx="4781786" cy="2670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5A780F43-B7ED-4AC1-AAA9-B028F654E779}"/>
              </a:ext>
            </a:extLst>
          </p:cNvPr>
          <p:cNvSpPr/>
          <p:nvPr/>
        </p:nvSpPr>
        <p:spPr>
          <a:xfrm>
            <a:off x="751227" y="5100422"/>
            <a:ext cx="10751882" cy="201255"/>
          </a:xfrm>
          <a:prstGeom prst="rect">
            <a:avLst/>
          </a:prstGeom>
          <a:solidFill>
            <a:srgbClr val="00B0F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C4D65BA-7BD3-4CBB-AB2A-9B4BCF1956D5}"/>
              </a:ext>
            </a:extLst>
          </p:cNvPr>
          <p:cNvSpPr/>
          <p:nvPr/>
        </p:nvSpPr>
        <p:spPr>
          <a:xfrm>
            <a:off x="751227" y="4634307"/>
            <a:ext cx="10751882" cy="201255"/>
          </a:xfrm>
          <a:prstGeom prst="rect">
            <a:avLst/>
          </a:prstGeom>
          <a:solidFill>
            <a:srgbClr val="00B0F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51CFB64-6D15-46A2-8DEF-C5524E92F880}"/>
              </a:ext>
            </a:extLst>
          </p:cNvPr>
          <p:cNvSpPr/>
          <p:nvPr/>
        </p:nvSpPr>
        <p:spPr>
          <a:xfrm>
            <a:off x="757577" y="4385490"/>
            <a:ext cx="10751882" cy="201255"/>
          </a:xfrm>
          <a:prstGeom prst="rect">
            <a:avLst/>
          </a:prstGeom>
          <a:solidFill>
            <a:srgbClr val="FFC0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2E1924A4-AFF7-4ED5-A4EE-7266D7C14E98}"/>
              </a:ext>
            </a:extLst>
          </p:cNvPr>
          <p:cNvSpPr/>
          <p:nvPr/>
        </p:nvSpPr>
        <p:spPr>
          <a:xfrm>
            <a:off x="751227" y="4868722"/>
            <a:ext cx="10751882" cy="201255"/>
          </a:xfrm>
          <a:prstGeom prst="rect">
            <a:avLst/>
          </a:prstGeom>
          <a:solidFill>
            <a:srgbClr val="FFC0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itle 1">
            <a:extLst>
              <a:ext uri="{FF2B5EF4-FFF2-40B4-BE49-F238E27FC236}">
                <a16:creationId xmlns:a16="http://schemas.microsoft.com/office/drawing/2014/main" id="{33F70260-37FE-472D-A9FA-0D6471812167}"/>
              </a:ext>
            </a:extLst>
          </p:cNvPr>
          <p:cNvSpPr txBox="1">
            <a:spLocks/>
          </p:cNvSpPr>
          <p:nvPr/>
        </p:nvSpPr>
        <p:spPr>
          <a:xfrm>
            <a:off x="1332920" y="591662"/>
            <a:ext cx="9601196" cy="1036354"/>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Fixed Assets: Prior Month Cost Posting</a:t>
            </a:r>
          </a:p>
        </p:txBody>
      </p:sp>
    </p:spTree>
    <p:extLst>
      <p:ext uri="{BB962C8B-B14F-4D97-AF65-F5344CB8AC3E}">
        <p14:creationId xmlns:p14="http://schemas.microsoft.com/office/powerpoint/2010/main" val="421456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1" grpId="0" animBg="1"/>
      <p:bldP spid="4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72C3B170-A91B-4494-AC82-C5E95D6213B6}"/>
              </a:ext>
            </a:extLst>
          </p:cNvPr>
          <p:cNvGrpSpPr/>
          <p:nvPr/>
        </p:nvGrpSpPr>
        <p:grpSpPr>
          <a:xfrm>
            <a:off x="909411" y="759619"/>
            <a:ext cx="8996589" cy="5338762"/>
            <a:chOff x="-4330199" y="-41227"/>
            <a:chExt cx="9807230" cy="5819775"/>
          </a:xfrm>
        </p:grpSpPr>
        <p:grpSp>
          <p:nvGrpSpPr>
            <p:cNvPr id="25" name="Group 24">
              <a:extLst>
                <a:ext uri="{FF2B5EF4-FFF2-40B4-BE49-F238E27FC236}">
                  <a16:creationId xmlns:a16="http://schemas.microsoft.com/office/drawing/2014/main" id="{3A7FFCD0-D799-4328-AC72-5E7AF6AC69B5}"/>
                </a:ext>
              </a:extLst>
            </p:cNvPr>
            <p:cNvGrpSpPr/>
            <p:nvPr/>
          </p:nvGrpSpPr>
          <p:grpSpPr>
            <a:xfrm>
              <a:off x="-4330199" y="-41227"/>
              <a:ext cx="9807230" cy="5819775"/>
              <a:chOff x="-7562349" y="519094"/>
              <a:chExt cx="9807230" cy="5819775"/>
            </a:xfrm>
          </p:grpSpPr>
          <p:pic>
            <p:nvPicPr>
              <p:cNvPr id="14" name="Picture 13">
                <a:extLst>
                  <a:ext uri="{FF2B5EF4-FFF2-40B4-BE49-F238E27FC236}">
                    <a16:creationId xmlns:a16="http://schemas.microsoft.com/office/drawing/2014/main" id="{2967C8D8-8204-4E41-98B0-2053471CAF9F}"/>
                  </a:ext>
                </a:extLst>
              </p:cNvPr>
              <p:cNvPicPr>
                <a:picLocks noChangeAspect="1"/>
              </p:cNvPicPr>
              <p:nvPr/>
            </p:nvPicPr>
            <p:blipFill>
              <a:blip r:embed="rId3"/>
              <a:stretch>
                <a:fillRect/>
              </a:stretch>
            </p:blipFill>
            <p:spPr>
              <a:xfrm>
                <a:off x="-7562349" y="519094"/>
                <a:ext cx="8115300" cy="5819775"/>
              </a:xfrm>
              <a:prstGeom prst="rect">
                <a:avLst/>
              </a:prstGeom>
            </p:spPr>
          </p:pic>
          <p:sp>
            <p:nvSpPr>
              <p:cNvPr id="15" name="Rectangle 14">
                <a:extLst>
                  <a:ext uri="{FF2B5EF4-FFF2-40B4-BE49-F238E27FC236}">
                    <a16:creationId xmlns:a16="http://schemas.microsoft.com/office/drawing/2014/main" id="{A064CCDD-C878-4A2E-BA8A-1BDC7F6770CA}"/>
                  </a:ext>
                </a:extLst>
              </p:cNvPr>
              <p:cNvSpPr/>
              <p:nvPr/>
            </p:nvSpPr>
            <p:spPr>
              <a:xfrm>
                <a:off x="-7442201" y="4571405"/>
                <a:ext cx="2097695" cy="260257"/>
              </a:xfrm>
              <a:prstGeom prst="rect">
                <a:avLst/>
              </a:prstGeom>
              <a:solidFill>
                <a:srgbClr val="FFFF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231E1048-E58E-4CE4-8850-56FD2D8AB81D}"/>
                  </a:ext>
                </a:extLst>
              </p:cNvPr>
              <p:cNvPicPr>
                <a:picLocks noChangeAspect="1"/>
              </p:cNvPicPr>
              <p:nvPr/>
            </p:nvPicPr>
            <p:blipFill rotWithShape="1">
              <a:blip r:embed="rId4"/>
              <a:srcRect l="1465" t="37604" r="52301" b="35381"/>
              <a:stretch/>
            </p:blipFill>
            <p:spPr>
              <a:xfrm>
                <a:off x="-599919" y="4631730"/>
                <a:ext cx="2844800" cy="1574801"/>
              </a:xfrm>
              <a:prstGeom prst="rect">
                <a:avLst/>
              </a:prstGeom>
              <a:ln>
                <a:solidFill>
                  <a:schemeClr val="tx1"/>
                </a:solidFill>
              </a:ln>
            </p:spPr>
          </p:pic>
          <p:cxnSp>
            <p:nvCxnSpPr>
              <p:cNvPr id="9" name="Straight Arrow Connector 8">
                <a:extLst>
                  <a:ext uri="{FF2B5EF4-FFF2-40B4-BE49-F238E27FC236}">
                    <a16:creationId xmlns:a16="http://schemas.microsoft.com/office/drawing/2014/main" id="{67F8D966-E94D-42E1-95A0-2E821903912E}"/>
                  </a:ext>
                </a:extLst>
              </p:cNvPr>
              <p:cNvCxnSpPr>
                <a:cxnSpLocks/>
                <a:endCxn id="22" idx="1"/>
              </p:cNvCxnSpPr>
              <p:nvPr/>
            </p:nvCxnSpPr>
            <p:spPr>
              <a:xfrm>
                <a:off x="-5135717" y="4716361"/>
                <a:ext cx="4535798" cy="7027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26" name="Picture 25">
              <a:extLst>
                <a:ext uri="{FF2B5EF4-FFF2-40B4-BE49-F238E27FC236}">
                  <a16:creationId xmlns:a16="http://schemas.microsoft.com/office/drawing/2014/main" id="{EF8665A5-665C-484D-BADF-3D2A580C199B}"/>
                </a:ext>
              </a:extLst>
            </p:cNvPr>
            <p:cNvPicPr>
              <a:picLocks noChangeAspect="1"/>
            </p:cNvPicPr>
            <p:nvPr/>
          </p:nvPicPr>
          <p:blipFill rotWithShape="1">
            <a:blip r:embed="rId5"/>
            <a:srcRect l="25028" t="15817" r="18571" b="20576"/>
            <a:stretch/>
          </p:blipFill>
          <p:spPr>
            <a:xfrm>
              <a:off x="-2080849" y="4071409"/>
              <a:ext cx="177282" cy="199932"/>
            </a:xfrm>
            <a:prstGeom prst="rect">
              <a:avLst/>
            </a:prstGeom>
          </p:spPr>
        </p:pic>
      </p:grpSp>
      <p:sp>
        <p:nvSpPr>
          <p:cNvPr id="30" name="Title 1">
            <a:extLst>
              <a:ext uri="{FF2B5EF4-FFF2-40B4-BE49-F238E27FC236}">
                <a16:creationId xmlns:a16="http://schemas.microsoft.com/office/drawing/2014/main" id="{B5F9EA34-0603-44FD-8C0E-A501A1188E5B}"/>
              </a:ext>
            </a:extLst>
          </p:cNvPr>
          <p:cNvSpPr txBox="1">
            <a:spLocks/>
          </p:cNvSpPr>
          <p:nvPr/>
        </p:nvSpPr>
        <p:spPr>
          <a:xfrm>
            <a:off x="8191792" y="1836057"/>
            <a:ext cx="3428416" cy="215491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Passing on Credit Entries</a:t>
            </a:r>
          </a:p>
        </p:txBody>
      </p:sp>
    </p:spTree>
    <p:extLst>
      <p:ext uri="{BB962C8B-B14F-4D97-AF65-F5344CB8AC3E}">
        <p14:creationId xmlns:p14="http://schemas.microsoft.com/office/powerpoint/2010/main" val="10226081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155033" y="2964581"/>
            <a:ext cx="6901570" cy="2935705"/>
          </a:xfrm>
        </p:spPr>
        <p:txBody>
          <a:bodyPr>
            <a:normAutofit/>
          </a:bodyPr>
          <a:lstStyle/>
          <a:p>
            <a:pPr marL="0" indent="0" algn="l">
              <a:buNone/>
            </a:pPr>
            <a:r>
              <a:rPr lang="en-US" dirty="0">
                <a:ln/>
              </a:rPr>
              <a:t>If you zero out the costs for your fixed asset by posting the debit </a:t>
            </a:r>
            <a:r>
              <a:rPr lang="en-US" u="sng" dirty="0">
                <a:ln/>
              </a:rPr>
              <a:t>and</a:t>
            </a:r>
            <a:r>
              <a:rPr lang="en-US" dirty="0">
                <a:ln/>
              </a:rPr>
              <a:t> credit, you’ll need to create a new journal entry and post just the debits and pass on the credits. </a:t>
            </a:r>
          </a:p>
          <a:p>
            <a:pPr marL="0" indent="0" algn="l">
              <a:buNone/>
            </a:pPr>
            <a:r>
              <a:rPr lang="en-US" dirty="0">
                <a:ln/>
              </a:rPr>
              <a:t>State Accounting CANNOT undo this mistake if the costs are posted incorrectly. You will have to complete a NEW journal entry. </a:t>
            </a:r>
          </a:p>
          <a:p>
            <a:pPr algn="r"/>
            <a:endParaRPr lang="en-US" dirty="0"/>
          </a:p>
        </p:txBody>
      </p:sp>
      <p:pic>
        <p:nvPicPr>
          <p:cNvPr id="3074" name="Picture 2" descr="80+ Head Slap Stock Illustrations, Royalty-Free Vector Graphics &amp; Clip Art  - iStock | Mistake, Face palm, Headache">
            <a:extLst>
              <a:ext uri="{FF2B5EF4-FFF2-40B4-BE49-F238E27FC236}">
                <a16:creationId xmlns:a16="http://schemas.microsoft.com/office/drawing/2014/main" id="{135F9399-BD40-E7B2-9206-39FF5791EF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6602" y="1748758"/>
            <a:ext cx="3360483" cy="3360483"/>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6FA40AD3-CCC5-7256-50F8-561B8175CA37}"/>
              </a:ext>
            </a:extLst>
          </p:cNvPr>
          <p:cNvSpPr/>
          <p:nvPr/>
        </p:nvSpPr>
        <p:spPr>
          <a:xfrm>
            <a:off x="5486400" y="1198970"/>
            <a:ext cx="3219047" cy="1419102"/>
          </a:xfrm>
          <a:prstGeom prst="wedgeRoundRectCallout">
            <a:avLst>
              <a:gd name="adj1" fmla="val 59120"/>
              <a:gd name="adj2" fmla="val 6958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Oops! I posted both my DEBIT and CREDIT transactions, now what? </a:t>
            </a:r>
            <a:endParaRPr lang="en-US" dirty="0"/>
          </a:p>
        </p:txBody>
      </p:sp>
    </p:spTree>
    <p:extLst>
      <p:ext uri="{BB962C8B-B14F-4D97-AF65-F5344CB8AC3E}">
        <p14:creationId xmlns:p14="http://schemas.microsoft.com/office/powerpoint/2010/main" val="8310007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Fixed Asset Summary </a:t>
            </a:r>
          </a:p>
        </p:txBody>
      </p:sp>
      <p:sp>
        <p:nvSpPr>
          <p:cNvPr id="3" name="Content Placeholder 2"/>
          <p:cNvSpPr>
            <a:spLocks noGrp="1"/>
          </p:cNvSpPr>
          <p:nvPr>
            <p:ph idx="1"/>
          </p:nvPr>
        </p:nvSpPr>
        <p:spPr/>
        <p:txBody>
          <a:bodyPr>
            <a:normAutofit/>
          </a:bodyPr>
          <a:lstStyle/>
          <a:p>
            <a:r>
              <a:rPr lang="en-US" dirty="0"/>
              <a:t>Fixed Assets have a direct relationship with Procurement and Accounting functions</a:t>
            </a:r>
          </a:p>
          <a:p>
            <a:r>
              <a:rPr lang="en-US" dirty="0"/>
              <a:t>Asset Master must be created before costs can be posted to an asset</a:t>
            </a:r>
          </a:p>
          <a:p>
            <a:r>
              <a:rPr lang="en-US" dirty="0"/>
              <a:t>Integrity reports should be reviewed timely and cleaned up before fiscal year end</a:t>
            </a:r>
          </a:p>
          <a:p>
            <a:endParaRPr lang="en-US" dirty="0"/>
          </a:p>
        </p:txBody>
      </p:sp>
    </p:spTree>
    <p:extLst>
      <p:ext uri="{BB962C8B-B14F-4D97-AF65-F5344CB8AC3E}">
        <p14:creationId xmlns:p14="http://schemas.microsoft.com/office/powerpoint/2010/main" val="24304984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A2882-88E9-415C-9326-67AAC7A325D9}"/>
              </a:ext>
            </a:extLst>
          </p:cNvPr>
          <p:cNvSpPr>
            <a:spLocks noGrp="1"/>
          </p:cNvSpPr>
          <p:nvPr>
            <p:ph type="title"/>
          </p:nvPr>
        </p:nvSpPr>
        <p:spPr/>
        <p:txBody>
          <a:bodyPr/>
          <a:lstStyle/>
          <a:p>
            <a:r>
              <a:rPr lang="en-US" dirty="0"/>
              <a:t>Asset Management Resources</a:t>
            </a:r>
          </a:p>
        </p:txBody>
      </p:sp>
      <p:sp>
        <p:nvSpPr>
          <p:cNvPr id="3" name="Content Placeholder 2">
            <a:extLst>
              <a:ext uri="{FF2B5EF4-FFF2-40B4-BE49-F238E27FC236}">
                <a16:creationId xmlns:a16="http://schemas.microsoft.com/office/drawing/2014/main" id="{848ED388-FEC2-4D40-B352-6E6DF7DA41A1}"/>
              </a:ext>
            </a:extLst>
          </p:cNvPr>
          <p:cNvSpPr txBox="1">
            <a:spLocks/>
          </p:cNvSpPr>
          <p:nvPr/>
        </p:nvSpPr>
        <p:spPr>
          <a:xfrm>
            <a:off x="1005839" y="2556932"/>
            <a:ext cx="3926489" cy="3318936"/>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dirty="0">
                <a:hlinkClick r:id="rId3"/>
              </a:rPr>
              <a:t>State Accounting Manual Policy #28</a:t>
            </a:r>
            <a:endParaRPr lang="en-US" dirty="0"/>
          </a:p>
          <a:p>
            <a:r>
              <a:rPr lang="en-US" dirty="0">
                <a:hlinkClick r:id="rId4"/>
              </a:rPr>
              <a:t>Asset Management Manual</a:t>
            </a:r>
            <a:endParaRPr lang="en-US" dirty="0"/>
          </a:p>
          <a:p>
            <a:r>
              <a:rPr lang="en-US" dirty="0">
                <a:hlinkClick r:id="rId5"/>
              </a:rPr>
              <a:t>Entering an Asset Master</a:t>
            </a:r>
            <a:endParaRPr lang="en-US" dirty="0">
              <a:hlinkClick r:id="" action="ppaction://noaction"/>
            </a:endParaRPr>
          </a:p>
          <a:p>
            <a:r>
              <a:rPr lang="en-US" dirty="0">
                <a:hlinkClick r:id="" action="ppaction://noaction"/>
              </a:rPr>
              <a:t>Fixed Asset Journal Entry</a:t>
            </a:r>
            <a:endParaRPr lang="en-US" dirty="0"/>
          </a:p>
          <a:p>
            <a:r>
              <a:rPr lang="en-US" dirty="0">
                <a:hlinkClick r:id="rId6"/>
              </a:rPr>
              <a:t>Post Costs To A Fixed Asset</a:t>
            </a:r>
            <a:endParaRPr lang="en-US" dirty="0"/>
          </a:p>
          <a:p>
            <a:endParaRPr lang="en-US" dirty="0"/>
          </a:p>
        </p:txBody>
      </p:sp>
      <p:grpSp>
        <p:nvGrpSpPr>
          <p:cNvPr id="12" name="Group 11">
            <a:extLst>
              <a:ext uri="{FF2B5EF4-FFF2-40B4-BE49-F238E27FC236}">
                <a16:creationId xmlns:a16="http://schemas.microsoft.com/office/drawing/2014/main" id="{8CB8D64E-20B6-43E1-B643-D5BA62D4AE9A}"/>
              </a:ext>
            </a:extLst>
          </p:cNvPr>
          <p:cNvGrpSpPr/>
          <p:nvPr/>
        </p:nvGrpSpPr>
        <p:grpSpPr>
          <a:xfrm>
            <a:off x="5071566" y="2489557"/>
            <a:ext cx="6293197" cy="3497359"/>
            <a:chOff x="1838353" y="1259840"/>
            <a:chExt cx="7986368" cy="4438316"/>
          </a:xfrm>
        </p:grpSpPr>
        <p:pic>
          <p:nvPicPr>
            <p:cNvPr id="9" name="Picture 8">
              <a:extLst>
                <a:ext uri="{FF2B5EF4-FFF2-40B4-BE49-F238E27FC236}">
                  <a16:creationId xmlns:a16="http://schemas.microsoft.com/office/drawing/2014/main" id="{826013DD-4C2A-43F5-B6A5-7C2C61A58EC3}"/>
                </a:ext>
              </a:extLst>
            </p:cNvPr>
            <p:cNvPicPr>
              <a:picLocks noChangeAspect="1"/>
            </p:cNvPicPr>
            <p:nvPr/>
          </p:nvPicPr>
          <p:blipFill rotWithShape="1">
            <a:blip r:embed="rId7"/>
            <a:srcRect t="13037" r="8" b="22245"/>
            <a:stretch/>
          </p:blipFill>
          <p:spPr>
            <a:xfrm>
              <a:off x="1838353" y="1259840"/>
              <a:ext cx="7986368" cy="4438316"/>
            </a:xfrm>
            <a:prstGeom prst="rect">
              <a:avLst/>
            </a:prstGeom>
          </p:spPr>
        </p:pic>
        <p:pic>
          <p:nvPicPr>
            <p:cNvPr id="11" name="Picture 10">
              <a:extLst>
                <a:ext uri="{FF2B5EF4-FFF2-40B4-BE49-F238E27FC236}">
                  <a16:creationId xmlns:a16="http://schemas.microsoft.com/office/drawing/2014/main" id="{74F18528-EC1C-4C60-831E-118A9D5AE41D}"/>
                </a:ext>
              </a:extLst>
            </p:cNvPr>
            <p:cNvPicPr>
              <a:picLocks noChangeAspect="1"/>
            </p:cNvPicPr>
            <p:nvPr/>
          </p:nvPicPr>
          <p:blipFill rotWithShape="1">
            <a:blip r:embed="rId8"/>
            <a:srcRect l="30380" t="48113" r="754" b="46386"/>
            <a:stretch/>
          </p:blipFill>
          <p:spPr>
            <a:xfrm>
              <a:off x="4152899" y="5320818"/>
              <a:ext cx="5530851" cy="377338"/>
            </a:xfrm>
            <a:prstGeom prst="rect">
              <a:avLst/>
            </a:prstGeom>
          </p:spPr>
        </p:pic>
      </p:grpSp>
    </p:spTree>
    <p:extLst>
      <p:ext uri="{BB962C8B-B14F-4D97-AF65-F5344CB8AC3E}">
        <p14:creationId xmlns:p14="http://schemas.microsoft.com/office/powerpoint/2010/main" val="41390302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70135B-A35B-433E-B119-243361E0F16D}"/>
              </a:ext>
            </a:extLst>
          </p:cNvPr>
          <p:cNvSpPr>
            <a:spLocks noGrp="1"/>
          </p:cNvSpPr>
          <p:nvPr>
            <p:ph type="ctrTitle"/>
          </p:nvPr>
        </p:nvSpPr>
        <p:spPr>
          <a:xfrm>
            <a:off x="2692398" y="2560319"/>
            <a:ext cx="6815669" cy="1848051"/>
          </a:xfrm>
        </p:spPr>
        <p:txBody>
          <a:bodyPr/>
          <a:lstStyle/>
          <a:p>
            <a:r>
              <a:rPr lang="en-US" dirty="0"/>
              <a:t>Fixed Assets</a:t>
            </a:r>
            <a:br>
              <a:rPr lang="en-US" dirty="0"/>
            </a:br>
            <a:r>
              <a:rPr lang="en-US" dirty="0"/>
              <a:t>Questions?</a:t>
            </a:r>
          </a:p>
        </p:txBody>
      </p:sp>
    </p:spTree>
    <p:extLst>
      <p:ext uri="{BB962C8B-B14F-4D97-AF65-F5344CB8AC3E}">
        <p14:creationId xmlns:p14="http://schemas.microsoft.com/office/powerpoint/2010/main" val="11887236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6F25-24E2-4083-A4F7-8C429213EBFD}"/>
              </a:ext>
            </a:extLst>
          </p:cNvPr>
          <p:cNvSpPr>
            <a:spLocks noGrp="1"/>
          </p:cNvSpPr>
          <p:nvPr>
            <p:ph type="ctrTitle"/>
          </p:nvPr>
        </p:nvSpPr>
        <p:spPr/>
        <p:txBody>
          <a:bodyPr/>
          <a:lstStyle/>
          <a:p>
            <a:r>
              <a:rPr lang="en-US" dirty="0"/>
              <a:t>Business Unit Setup</a:t>
            </a:r>
          </a:p>
        </p:txBody>
      </p:sp>
    </p:spTree>
    <p:extLst>
      <p:ext uri="{BB962C8B-B14F-4D97-AF65-F5344CB8AC3E}">
        <p14:creationId xmlns:p14="http://schemas.microsoft.com/office/powerpoint/2010/main" val="2840381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Payables Accounting Policy #18</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An Accounts Payables (AP) policy was issued in January to assist agencies in determining whether a payment should be recorded as a current year expense (PV) or prior year expense (P9):</a:t>
            </a:r>
          </a:p>
          <a:p>
            <a:r>
              <a:rPr lang="en-US" b="0" i="0" dirty="0">
                <a:solidFill>
                  <a:srgbClr val="333333"/>
                </a:solidFill>
                <a:effectLst/>
                <a:latin typeface="+mj-lt"/>
              </a:rPr>
              <a:t>For financial reporting purposes, accounts payable and grants payable are short-term liabilities representing amounts owed by the State to individuals, other governmental units, grantees, etc. </a:t>
            </a:r>
          </a:p>
          <a:p>
            <a:r>
              <a:rPr lang="en-US" b="0" i="0" dirty="0">
                <a:solidFill>
                  <a:srgbClr val="333333"/>
                </a:solidFill>
                <a:effectLst/>
                <a:latin typeface="+mj-lt"/>
              </a:rPr>
              <a:t>Accounts payable include amounts for services provided or goods received by the State before the end of the fiscal year, for which payment has not yet been made. In general, goods and services must be charged to the year in which the goods were received, or the service was provided. </a:t>
            </a:r>
          </a:p>
          <a:p>
            <a:r>
              <a:rPr lang="en-US" b="0" i="0" dirty="0">
                <a:solidFill>
                  <a:srgbClr val="333333"/>
                </a:solidFill>
                <a:effectLst/>
                <a:latin typeface="+mj-lt"/>
              </a:rPr>
              <a:t>Grants payable include amounts to be reimbursed because a recipient has met eligibility requirements and incurred allowable costs.</a:t>
            </a:r>
            <a:endParaRPr lang="en-US" dirty="0">
              <a:latin typeface="+mj-lt"/>
            </a:endParaRPr>
          </a:p>
        </p:txBody>
      </p:sp>
    </p:spTree>
    <p:extLst>
      <p:ext uri="{BB962C8B-B14F-4D97-AF65-F5344CB8AC3E}">
        <p14:creationId xmlns:p14="http://schemas.microsoft.com/office/powerpoint/2010/main" val="8711703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a:latin typeface="+mj-lt"/>
              </a:rPr>
              <a:t>E1 Training Guides</a:t>
            </a:r>
            <a:r>
              <a:rPr lang="en-US" dirty="0"/>
              <a:t> </a:t>
            </a:r>
          </a:p>
        </p:txBody>
      </p:sp>
      <p:sp>
        <p:nvSpPr>
          <p:cNvPr id="3" name="Content Placeholder 2"/>
          <p:cNvSpPr>
            <a:spLocks noGrp="1"/>
          </p:cNvSpPr>
          <p:nvPr>
            <p:ph idx="1"/>
          </p:nvPr>
        </p:nvSpPr>
        <p:spPr/>
        <p:txBody>
          <a:bodyPr>
            <a:normAutofit/>
          </a:bodyPr>
          <a:lstStyle/>
          <a:p>
            <a:pPr>
              <a:buNone/>
            </a:pPr>
            <a:r>
              <a:rPr lang="en-US" dirty="0"/>
              <a:t>  </a:t>
            </a:r>
          </a:p>
          <a:p>
            <a:pPr>
              <a:buNone/>
            </a:pPr>
            <a:endParaRPr lang="en-US" dirty="0"/>
          </a:p>
        </p:txBody>
      </p:sp>
      <p:sp>
        <p:nvSpPr>
          <p:cNvPr id="7" name="Text Placeholder 6">
            <a:extLst>
              <a:ext uri="{FF2B5EF4-FFF2-40B4-BE49-F238E27FC236}">
                <a16:creationId xmlns:a16="http://schemas.microsoft.com/office/drawing/2014/main" id="{DB475AC1-7B22-4CDB-B4C9-DF0E1EA231BD}"/>
              </a:ext>
            </a:extLst>
          </p:cNvPr>
          <p:cNvSpPr>
            <a:spLocks noGrp="1"/>
          </p:cNvSpPr>
          <p:nvPr>
            <p:ph type="body" sz="half" idx="2"/>
          </p:nvPr>
        </p:nvSpPr>
        <p:spPr/>
        <p:txBody>
          <a:bodyPr/>
          <a:lstStyle/>
          <a:p>
            <a:pPr algn="l"/>
            <a:r>
              <a:rPr lang="en-US" dirty="0"/>
              <a:t>Detailed training for business unit setup can be found on State Accounting’s webpage.</a:t>
            </a:r>
          </a:p>
        </p:txBody>
      </p:sp>
      <p:pic>
        <p:nvPicPr>
          <p:cNvPr id="6" name="Picture 5">
            <a:extLst>
              <a:ext uri="{FF2B5EF4-FFF2-40B4-BE49-F238E27FC236}">
                <a16:creationId xmlns:a16="http://schemas.microsoft.com/office/drawing/2014/main" id="{4DC6786D-1595-4C95-8AB3-8F7EEF337657}"/>
              </a:ext>
            </a:extLst>
          </p:cNvPr>
          <p:cNvPicPr>
            <a:picLocks noChangeAspect="1"/>
          </p:cNvPicPr>
          <p:nvPr/>
        </p:nvPicPr>
        <p:blipFill>
          <a:blip r:embed="rId3"/>
          <a:stretch>
            <a:fillRect/>
          </a:stretch>
        </p:blipFill>
        <p:spPr>
          <a:xfrm>
            <a:off x="5193394" y="982130"/>
            <a:ext cx="6376875" cy="4893735"/>
          </a:xfrm>
          <a:prstGeom prst="rect">
            <a:avLst/>
          </a:prstGeom>
          <a:ln>
            <a:solidFill>
              <a:schemeClr val="tx1"/>
            </a:solidFill>
          </a:ln>
        </p:spPr>
      </p:pic>
    </p:spTree>
    <p:extLst>
      <p:ext uri="{BB962C8B-B14F-4D97-AF65-F5344CB8AC3E}">
        <p14:creationId xmlns:p14="http://schemas.microsoft.com/office/powerpoint/2010/main" val="19240154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4B560-22CE-4B96-B754-6AC361973431}"/>
              </a:ext>
            </a:extLst>
          </p:cNvPr>
          <p:cNvSpPr>
            <a:spLocks noGrp="1"/>
          </p:cNvSpPr>
          <p:nvPr>
            <p:ph type="title"/>
          </p:nvPr>
        </p:nvSpPr>
        <p:spPr/>
        <p:txBody>
          <a:bodyPr/>
          <a:lstStyle/>
          <a:p>
            <a:r>
              <a:rPr lang="en-US" dirty="0"/>
              <a:t>Federal BU Types</a:t>
            </a:r>
          </a:p>
        </p:txBody>
      </p:sp>
      <p:sp>
        <p:nvSpPr>
          <p:cNvPr id="3" name="Content Placeholder 2">
            <a:extLst>
              <a:ext uri="{FF2B5EF4-FFF2-40B4-BE49-F238E27FC236}">
                <a16:creationId xmlns:a16="http://schemas.microsoft.com/office/drawing/2014/main" id="{A695FE87-2F04-4ED1-AC28-8D3B3A21E6C1}"/>
              </a:ext>
            </a:extLst>
          </p:cNvPr>
          <p:cNvSpPr>
            <a:spLocks noGrp="1"/>
          </p:cNvSpPr>
          <p:nvPr>
            <p:ph idx="1"/>
          </p:nvPr>
        </p:nvSpPr>
        <p:spPr/>
        <p:txBody>
          <a:bodyPr/>
          <a:lstStyle/>
          <a:p>
            <a:pPr marL="0" indent="0">
              <a:buNone/>
            </a:pPr>
            <a:r>
              <a:rPr lang="en-US" dirty="0"/>
              <a:t>Federal fund business unit types:</a:t>
            </a:r>
          </a:p>
          <a:p>
            <a:pPr marL="800100" lvl="1" indent="-342900">
              <a:buFont typeface="+mj-lt"/>
              <a:buAutoNum type="arabicPeriod"/>
            </a:pPr>
            <a:r>
              <a:rPr lang="en-US" sz="1800" dirty="0"/>
              <a:t>GB	PARENT BUSINESS UNIT</a:t>
            </a:r>
          </a:p>
          <a:p>
            <a:pPr marL="800100" lvl="1" indent="-342900">
              <a:buFont typeface="+mj-lt"/>
              <a:buAutoNum type="arabicPeriod"/>
            </a:pPr>
            <a:r>
              <a:rPr lang="en-US" sz="1800" dirty="0"/>
              <a:t>GX	FEDERAL GRANT-BUDGET CHECK</a:t>
            </a:r>
          </a:p>
          <a:p>
            <a:pPr marL="800100" lvl="1" indent="-342900">
              <a:buFont typeface="+mj-lt"/>
              <a:buAutoNum type="arabicPeriod"/>
            </a:pPr>
            <a:r>
              <a:rPr lang="en-US" sz="1800" dirty="0"/>
              <a:t>GY	FEDERAL GRANT-NO BUDGET CHECK</a:t>
            </a:r>
          </a:p>
          <a:p>
            <a:pPr marL="800100" lvl="1" indent="-342900">
              <a:buFont typeface="+mj-lt"/>
              <a:buAutoNum type="arabicPeriod"/>
            </a:pPr>
            <a:r>
              <a:rPr lang="en-US" sz="1800" dirty="0"/>
              <a:t>GS	STATE GRANT</a:t>
            </a:r>
          </a:p>
          <a:p>
            <a:pPr lvl="1"/>
            <a:endParaRPr lang="en-US" sz="1800" dirty="0"/>
          </a:p>
          <a:p>
            <a:pPr lvl="1"/>
            <a:endParaRPr lang="en-US" dirty="0"/>
          </a:p>
        </p:txBody>
      </p:sp>
    </p:spTree>
    <p:extLst>
      <p:ext uri="{BB962C8B-B14F-4D97-AF65-F5344CB8AC3E}">
        <p14:creationId xmlns:p14="http://schemas.microsoft.com/office/powerpoint/2010/main" val="8321891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4B560-22CE-4B96-B754-6AC361973431}"/>
              </a:ext>
            </a:extLst>
          </p:cNvPr>
          <p:cNvSpPr>
            <a:spLocks noGrp="1"/>
          </p:cNvSpPr>
          <p:nvPr>
            <p:ph type="title"/>
          </p:nvPr>
        </p:nvSpPr>
        <p:spPr/>
        <p:txBody>
          <a:bodyPr/>
          <a:lstStyle/>
          <a:p>
            <a:r>
              <a:rPr lang="en-US" dirty="0"/>
              <a:t>Federal BU Types</a:t>
            </a:r>
          </a:p>
        </p:txBody>
      </p:sp>
      <p:sp>
        <p:nvSpPr>
          <p:cNvPr id="3" name="Content Placeholder 2">
            <a:extLst>
              <a:ext uri="{FF2B5EF4-FFF2-40B4-BE49-F238E27FC236}">
                <a16:creationId xmlns:a16="http://schemas.microsoft.com/office/drawing/2014/main" id="{A695FE87-2F04-4ED1-AC28-8D3B3A21E6C1}"/>
              </a:ext>
            </a:extLst>
          </p:cNvPr>
          <p:cNvSpPr>
            <a:spLocks noGrp="1"/>
          </p:cNvSpPr>
          <p:nvPr>
            <p:ph idx="1"/>
          </p:nvPr>
        </p:nvSpPr>
        <p:spPr/>
        <p:txBody>
          <a:bodyPr/>
          <a:lstStyle/>
          <a:p>
            <a:endParaRPr lang="en-US" dirty="0"/>
          </a:p>
          <a:p>
            <a:r>
              <a:rPr lang="en-US" dirty="0"/>
              <a:t>BU types: GB, GX, and GY are picked up in the SEFA reporting and should be used with fund 40000 and all other federal funds that should be included in the SEFA. </a:t>
            </a:r>
          </a:p>
          <a:p>
            <a:r>
              <a:rPr lang="en-US" dirty="0"/>
              <a:t>BU type GS should be used by the pass-through agency of Federal funds. If you are the recipient agency of federal funds from another agency this BU is used so the amounts are not reported in the SEFA.  </a:t>
            </a:r>
          </a:p>
          <a:p>
            <a:endParaRPr lang="en-US" dirty="0"/>
          </a:p>
        </p:txBody>
      </p:sp>
    </p:spTree>
    <p:extLst>
      <p:ext uri="{BB962C8B-B14F-4D97-AF65-F5344CB8AC3E}">
        <p14:creationId xmlns:p14="http://schemas.microsoft.com/office/powerpoint/2010/main" val="37808585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BEAF8-C891-4C76-8D33-10051B8739D4}"/>
              </a:ext>
            </a:extLst>
          </p:cNvPr>
          <p:cNvSpPr>
            <a:spLocks noGrp="1"/>
          </p:cNvSpPr>
          <p:nvPr>
            <p:ph type="title"/>
          </p:nvPr>
        </p:nvSpPr>
        <p:spPr/>
        <p:txBody>
          <a:bodyPr/>
          <a:lstStyle/>
          <a:p>
            <a:r>
              <a:rPr lang="en-US" dirty="0"/>
              <a:t>BU Inactivation</a:t>
            </a:r>
          </a:p>
        </p:txBody>
      </p:sp>
      <p:sp>
        <p:nvSpPr>
          <p:cNvPr id="3" name="Content Placeholder 2">
            <a:extLst>
              <a:ext uri="{FF2B5EF4-FFF2-40B4-BE49-F238E27FC236}">
                <a16:creationId xmlns:a16="http://schemas.microsoft.com/office/drawing/2014/main" id="{1490B0B6-140A-4424-9FB8-C525388B34F0}"/>
              </a:ext>
            </a:extLst>
          </p:cNvPr>
          <p:cNvSpPr>
            <a:spLocks noGrp="1"/>
          </p:cNvSpPr>
          <p:nvPr>
            <p:ph idx="1"/>
          </p:nvPr>
        </p:nvSpPr>
        <p:spPr/>
        <p:txBody>
          <a:bodyPr>
            <a:normAutofit lnSpcReduction="10000"/>
          </a:bodyPr>
          <a:lstStyle/>
          <a:p>
            <a:r>
              <a:rPr lang="en-US" dirty="0"/>
              <a:t>Before requesting a BU be inactivated, run the following report to verify it can be inactivated. </a:t>
            </a:r>
          </a:p>
          <a:p>
            <a:r>
              <a:rPr lang="en-US" dirty="0"/>
              <a:t>E1 String: </a:t>
            </a:r>
          </a:p>
          <a:p>
            <a:pPr lvl="1"/>
            <a:r>
              <a:rPr lang="en-US" sz="1800" dirty="0"/>
              <a:t>State of Nebraska&gt;Accounting&gt;Inquiries &amp; Reports&gt;Accounting Reports&gt;BU Check Before Inactivation, Version NIS0001</a:t>
            </a:r>
          </a:p>
          <a:p>
            <a:pPr lvl="1"/>
            <a:r>
              <a:rPr lang="en-US" sz="1800" dirty="0"/>
              <a:t>The report can be run by BU or Grant</a:t>
            </a:r>
            <a:r>
              <a:rPr lang="en-US" sz="2000" dirty="0"/>
              <a:t> </a:t>
            </a:r>
          </a:p>
          <a:p>
            <a:r>
              <a:rPr lang="en-US" dirty="0"/>
              <a:t>If the report is blank the BU can be inactivated.  Go into the E1 Business Unit Workflow Screen to request the BU be inactivated.</a:t>
            </a:r>
          </a:p>
          <a:p>
            <a:pPr marL="457200" lvl="1" indent="0">
              <a:buNone/>
            </a:pPr>
            <a:endParaRPr lang="en-US" sz="2000" dirty="0"/>
          </a:p>
          <a:p>
            <a:pPr marL="457200" lvl="1" indent="0">
              <a:buNone/>
            </a:pPr>
            <a:endParaRPr lang="en-US" sz="1800" dirty="0"/>
          </a:p>
        </p:txBody>
      </p:sp>
    </p:spTree>
    <p:extLst>
      <p:ext uri="{BB962C8B-B14F-4D97-AF65-F5344CB8AC3E}">
        <p14:creationId xmlns:p14="http://schemas.microsoft.com/office/powerpoint/2010/main" val="23545148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4B560-22CE-4B96-B754-6AC361973431}"/>
              </a:ext>
            </a:extLst>
          </p:cNvPr>
          <p:cNvSpPr>
            <a:spLocks noGrp="1"/>
          </p:cNvSpPr>
          <p:nvPr>
            <p:ph type="title"/>
          </p:nvPr>
        </p:nvSpPr>
        <p:spPr/>
        <p:txBody>
          <a:bodyPr/>
          <a:lstStyle/>
          <a:p>
            <a:r>
              <a:rPr lang="en-US" dirty="0"/>
              <a:t>E1 Business Unit Workflow Screen</a:t>
            </a:r>
          </a:p>
        </p:txBody>
      </p:sp>
      <p:sp>
        <p:nvSpPr>
          <p:cNvPr id="4" name="Content Placeholder 3">
            <a:extLst>
              <a:ext uri="{FF2B5EF4-FFF2-40B4-BE49-F238E27FC236}">
                <a16:creationId xmlns:a16="http://schemas.microsoft.com/office/drawing/2014/main" id="{1E0B1D14-AC99-E32B-D94E-42C6CE00A49D}"/>
              </a:ext>
            </a:extLst>
          </p:cNvPr>
          <p:cNvSpPr>
            <a:spLocks noGrp="1"/>
          </p:cNvSpPr>
          <p:nvPr>
            <p:ph idx="1"/>
          </p:nvPr>
        </p:nvSpPr>
        <p:spPr/>
        <p:txBody>
          <a:bodyPr/>
          <a:lstStyle/>
          <a:p>
            <a:r>
              <a:rPr lang="en-US" dirty="0"/>
              <a:t>To get to the Business Unit Workflow in E1: </a:t>
            </a:r>
            <a:r>
              <a:rPr lang="en-US" sz="2400" dirty="0"/>
              <a:t>State of Nebraska &gt; Accounting &gt; Business Units &gt; Business Unit Workflow.  </a:t>
            </a:r>
          </a:p>
          <a:p>
            <a:pPr marL="0" indent="0">
              <a:buNone/>
            </a:pPr>
            <a:endParaRPr lang="en-US" dirty="0"/>
          </a:p>
        </p:txBody>
      </p:sp>
      <p:pic>
        <p:nvPicPr>
          <p:cNvPr id="6" name="Content Placeholder 4">
            <a:extLst>
              <a:ext uri="{FF2B5EF4-FFF2-40B4-BE49-F238E27FC236}">
                <a16:creationId xmlns:a16="http://schemas.microsoft.com/office/drawing/2014/main" id="{FA8E7C7D-7AF2-BC58-B9C5-FAFC5BDB6C41}"/>
              </a:ext>
            </a:extLst>
          </p:cNvPr>
          <p:cNvPicPr>
            <a:picLocks noChangeAspect="1"/>
          </p:cNvPicPr>
          <p:nvPr/>
        </p:nvPicPr>
        <p:blipFill rotWithShape="1">
          <a:blip r:embed="rId3"/>
          <a:srcRect b="14670"/>
          <a:stretch/>
        </p:blipFill>
        <p:spPr>
          <a:xfrm>
            <a:off x="2145463" y="3429000"/>
            <a:ext cx="6938546" cy="2831123"/>
          </a:xfrm>
          <a:prstGeom prst="rect">
            <a:avLst/>
          </a:prstGeom>
        </p:spPr>
      </p:pic>
    </p:spTree>
    <p:extLst>
      <p:ext uri="{BB962C8B-B14F-4D97-AF65-F5344CB8AC3E}">
        <p14:creationId xmlns:p14="http://schemas.microsoft.com/office/powerpoint/2010/main" val="19805953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4B560-22CE-4B96-B754-6AC361973431}"/>
              </a:ext>
            </a:extLst>
          </p:cNvPr>
          <p:cNvSpPr>
            <a:spLocks noGrp="1"/>
          </p:cNvSpPr>
          <p:nvPr>
            <p:ph type="title"/>
          </p:nvPr>
        </p:nvSpPr>
        <p:spPr/>
        <p:txBody>
          <a:bodyPr/>
          <a:lstStyle/>
          <a:p>
            <a:r>
              <a:rPr lang="en-US" dirty="0"/>
              <a:t>E1 Business Unit Workflow Screen</a:t>
            </a:r>
          </a:p>
        </p:txBody>
      </p:sp>
      <p:sp>
        <p:nvSpPr>
          <p:cNvPr id="3" name="Content Placeholder 2">
            <a:extLst>
              <a:ext uri="{FF2B5EF4-FFF2-40B4-BE49-F238E27FC236}">
                <a16:creationId xmlns:a16="http://schemas.microsoft.com/office/drawing/2014/main" id="{A695FE87-2F04-4ED1-AC28-8D3B3A21E6C1}"/>
              </a:ext>
            </a:extLst>
          </p:cNvPr>
          <p:cNvSpPr>
            <a:spLocks noGrp="1"/>
          </p:cNvSpPr>
          <p:nvPr>
            <p:ph idx="1"/>
          </p:nvPr>
        </p:nvSpPr>
        <p:spPr/>
        <p:txBody>
          <a:bodyPr>
            <a:normAutofit/>
          </a:bodyPr>
          <a:lstStyle/>
          <a:p>
            <a:pPr marL="0" indent="0">
              <a:buNone/>
            </a:pPr>
            <a:endParaRPr lang="en-US" dirty="0"/>
          </a:p>
        </p:txBody>
      </p:sp>
      <p:sp>
        <p:nvSpPr>
          <p:cNvPr id="7" name="Text Placeholder 6">
            <a:extLst>
              <a:ext uri="{FF2B5EF4-FFF2-40B4-BE49-F238E27FC236}">
                <a16:creationId xmlns:a16="http://schemas.microsoft.com/office/drawing/2014/main" id="{07F17520-D5E6-753D-2DC8-9FB7E68ABBF5}"/>
              </a:ext>
            </a:extLst>
          </p:cNvPr>
          <p:cNvSpPr>
            <a:spLocks noGrp="1"/>
          </p:cNvSpPr>
          <p:nvPr>
            <p:ph type="body" sz="half" idx="2"/>
          </p:nvPr>
        </p:nvSpPr>
        <p:spPr/>
        <p:txBody>
          <a:bodyPr>
            <a:normAutofit lnSpcReduction="10000"/>
          </a:bodyPr>
          <a:lstStyle/>
          <a:p>
            <a:pPr marL="285750" indent="-285750" algn="l">
              <a:buFont typeface="Arial" panose="020B0604020202020204" pitchFamily="34" charset="0"/>
              <a:buChar char="•"/>
            </a:pPr>
            <a:r>
              <a:rPr lang="en-US" dirty="0"/>
              <a:t>Enter the business unit you are looking to deactivate.  Check the box for that BU and select Row button and click Request Inactivate.  The status code will change to “30”</a:t>
            </a:r>
          </a:p>
          <a:p>
            <a:pPr marL="285750" indent="-285750" algn="l">
              <a:buFont typeface="Arial" panose="020B0604020202020204" pitchFamily="34" charset="0"/>
              <a:buChar char="•"/>
            </a:pPr>
            <a:r>
              <a:rPr lang="en-US" dirty="0"/>
              <a:t>When an agency selects “Request Inactive” in the row selection, E1 sends State Accounting an email to process the change.</a:t>
            </a:r>
          </a:p>
          <a:p>
            <a:endParaRPr lang="en-US" dirty="0"/>
          </a:p>
        </p:txBody>
      </p:sp>
      <p:pic>
        <p:nvPicPr>
          <p:cNvPr id="6" name="Picture 5">
            <a:extLst>
              <a:ext uri="{FF2B5EF4-FFF2-40B4-BE49-F238E27FC236}">
                <a16:creationId xmlns:a16="http://schemas.microsoft.com/office/drawing/2014/main" id="{3373F625-63DA-5292-0D47-7AD858709BF1}"/>
              </a:ext>
            </a:extLst>
          </p:cNvPr>
          <p:cNvPicPr>
            <a:picLocks noChangeAspect="1"/>
          </p:cNvPicPr>
          <p:nvPr/>
        </p:nvPicPr>
        <p:blipFill>
          <a:blip r:embed="rId3"/>
          <a:stretch>
            <a:fillRect/>
          </a:stretch>
        </p:blipFill>
        <p:spPr>
          <a:xfrm>
            <a:off x="5434033" y="1783255"/>
            <a:ext cx="5464156" cy="3291486"/>
          </a:xfrm>
          <a:prstGeom prst="rect">
            <a:avLst/>
          </a:prstGeom>
        </p:spPr>
      </p:pic>
    </p:spTree>
    <p:extLst>
      <p:ext uri="{BB962C8B-B14F-4D97-AF65-F5344CB8AC3E}">
        <p14:creationId xmlns:p14="http://schemas.microsoft.com/office/powerpoint/2010/main" val="14568948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C0D09-8CF7-4173-B828-B26132C81DE2}"/>
              </a:ext>
            </a:extLst>
          </p:cNvPr>
          <p:cNvSpPr>
            <a:spLocks noGrp="1"/>
          </p:cNvSpPr>
          <p:nvPr>
            <p:ph type="ctrTitle"/>
          </p:nvPr>
        </p:nvSpPr>
        <p:spPr/>
        <p:txBody>
          <a:bodyPr/>
          <a:lstStyle/>
          <a:p>
            <a:r>
              <a:rPr lang="en-US" dirty="0"/>
              <a:t>Business Unit</a:t>
            </a:r>
          </a:p>
        </p:txBody>
      </p:sp>
      <p:sp>
        <p:nvSpPr>
          <p:cNvPr id="3" name="Subtitle 2">
            <a:extLst>
              <a:ext uri="{FF2B5EF4-FFF2-40B4-BE49-F238E27FC236}">
                <a16:creationId xmlns:a16="http://schemas.microsoft.com/office/drawing/2014/main" id="{80AC4DF0-EEA3-40D3-BADA-36E88C937A58}"/>
              </a:ext>
            </a:extLst>
          </p:cNvPr>
          <p:cNvSpPr>
            <a:spLocks noGrp="1"/>
          </p:cNvSpPr>
          <p:nvPr>
            <p:ph type="subTitle" idx="1"/>
          </p:nvPr>
        </p:nvSpPr>
        <p:spPr/>
        <p:txBody>
          <a:bodyPr>
            <a:normAutofit/>
          </a:bodyPr>
          <a:lstStyle/>
          <a:p>
            <a:r>
              <a:rPr lang="en-US" sz="5400" dirty="0"/>
              <a:t>Questions?</a:t>
            </a:r>
          </a:p>
        </p:txBody>
      </p:sp>
    </p:spTree>
    <p:extLst>
      <p:ext uri="{BB962C8B-B14F-4D97-AF65-F5344CB8AC3E}">
        <p14:creationId xmlns:p14="http://schemas.microsoft.com/office/powerpoint/2010/main" val="41030604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6F25-24E2-4083-A4F7-8C429213EBFD}"/>
              </a:ext>
            </a:extLst>
          </p:cNvPr>
          <p:cNvSpPr>
            <a:spLocks noGrp="1"/>
          </p:cNvSpPr>
          <p:nvPr>
            <p:ph type="ctrTitle"/>
          </p:nvPr>
        </p:nvSpPr>
        <p:spPr>
          <a:xfrm>
            <a:off x="2692398" y="2550695"/>
            <a:ext cx="6815669" cy="1790299"/>
          </a:xfrm>
        </p:spPr>
        <p:txBody>
          <a:bodyPr/>
          <a:lstStyle/>
          <a:p>
            <a:r>
              <a:rPr lang="en-US" dirty="0"/>
              <a:t>Requesting New Funds or Changes to Funds</a:t>
            </a:r>
          </a:p>
        </p:txBody>
      </p:sp>
    </p:spTree>
    <p:extLst>
      <p:ext uri="{BB962C8B-B14F-4D97-AF65-F5344CB8AC3E}">
        <p14:creationId xmlns:p14="http://schemas.microsoft.com/office/powerpoint/2010/main" val="18061613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4B560-22CE-4B96-B754-6AC361973431}"/>
              </a:ext>
            </a:extLst>
          </p:cNvPr>
          <p:cNvSpPr>
            <a:spLocks noGrp="1"/>
          </p:cNvSpPr>
          <p:nvPr>
            <p:ph type="title"/>
          </p:nvPr>
        </p:nvSpPr>
        <p:spPr/>
        <p:txBody>
          <a:bodyPr/>
          <a:lstStyle/>
          <a:p>
            <a:r>
              <a:rPr lang="en-US" dirty="0"/>
              <a:t>New/Changes to Fund Requests</a:t>
            </a:r>
          </a:p>
        </p:txBody>
      </p:sp>
      <p:sp>
        <p:nvSpPr>
          <p:cNvPr id="3" name="Content Placeholder 2">
            <a:extLst>
              <a:ext uri="{FF2B5EF4-FFF2-40B4-BE49-F238E27FC236}">
                <a16:creationId xmlns:a16="http://schemas.microsoft.com/office/drawing/2014/main" id="{A695FE87-2F04-4ED1-AC28-8D3B3A21E6C1}"/>
              </a:ext>
            </a:extLst>
          </p:cNvPr>
          <p:cNvSpPr>
            <a:spLocks noGrp="1"/>
          </p:cNvSpPr>
          <p:nvPr>
            <p:ph idx="1"/>
          </p:nvPr>
        </p:nvSpPr>
        <p:spPr/>
        <p:txBody>
          <a:bodyPr/>
          <a:lstStyle/>
          <a:p>
            <a:pPr marL="457200" lvl="1" indent="0">
              <a:buNone/>
            </a:pPr>
            <a:r>
              <a:rPr lang="en-US" sz="1800" dirty="0"/>
              <a:t>Obtain the fund application from the State Accounting website.  Click on Forms &amp; Docs, which brings you to the listing with the fund application. </a:t>
            </a:r>
          </a:p>
          <a:p>
            <a:pPr lvl="1"/>
            <a:endParaRPr lang="en-US" dirty="0"/>
          </a:p>
        </p:txBody>
      </p:sp>
      <p:pic>
        <p:nvPicPr>
          <p:cNvPr id="4" name="Picture 3">
            <a:extLst>
              <a:ext uri="{FF2B5EF4-FFF2-40B4-BE49-F238E27FC236}">
                <a16:creationId xmlns:a16="http://schemas.microsoft.com/office/drawing/2014/main" id="{2B7D9964-678B-4D0C-9D2D-BC6D4437C974}"/>
              </a:ext>
            </a:extLst>
          </p:cNvPr>
          <p:cNvPicPr>
            <a:picLocks noChangeAspect="1"/>
          </p:cNvPicPr>
          <p:nvPr/>
        </p:nvPicPr>
        <p:blipFill rotWithShape="1">
          <a:blip r:embed="rId3"/>
          <a:srcRect b="7334"/>
          <a:stretch/>
        </p:blipFill>
        <p:spPr>
          <a:xfrm>
            <a:off x="3037987" y="3154477"/>
            <a:ext cx="5231679" cy="2788768"/>
          </a:xfrm>
          <a:prstGeom prst="rect">
            <a:avLst/>
          </a:prstGeom>
        </p:spPr>
      </p:pic>
      <p:sp>
        <p:nvSpPr>
          <p:cNvPr id="5" name="Oval 4">
            <a:extLst>
              <a:ext uri="{FF2B5EF4-FFF2-40B4-BE49-F238E27FC236}">
                <a16:creationId xmlns:a16="http://schemas.microsoft.com/office/drawing/2014/main" id="{07A1A1D8-EFC4-2E6E-D9F9-271298BD0204}"/>
              </a:ext>
            </a:extLst>
          </p:cNvPr>
          <p:cNvSpPr/>
          <p:nvPr/>
        </p:nvSpPr>
        <p:spPr>
          <a:xfrm>
            <a:off x="3182366" y="5456444"/>
            <a:ext cx="1517301" cy="3469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91103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4B560-22CE-4B96-B754-6AC361973431}"/>
              </a:ext>
            </a:extLst>
          </p:cNvPr>
          <p:cNvSpPr>
            <a:spLocks noGrp="1"/>
          </p:cNvSpPr>
          <p:nvPr>
            <p:ph type="title"/>
          </p:nvPr>
        </p:nvSpPr>
        <p:spPr/>
        <p:txBody>
          <a:bodyPr/>
          <a:lstStyle/>
          <a:p>
            <a:r>
              <a:rPr lang="en-US" dirty="0"/>
              <a:t>New/Changes to Fund Requests</a:t>
            </a:r>
          </a:p>
        </p:txBody>
      </p:sp>
      <p:sp>
        <p:nvSpPr>
          <p:cNvPr id="3" name="Content Placeholder 2">
            <a:extLst>
              <a:ext uri="{FF2B5EF4-FFF2-40B4-BE49-F238E27FC236}">
                <a16:creationId xmlns:a16="http://schemas.microsoft.com/office/drawing/2014/main" id="{A695FE87-2F04-4ED1-AC28-8D3B3A21E6C1}"/>
              </a:ext>
            </a:extLst>
          </p:cNvPr>
          <p:cNvSpPr>
            <a:spLocks noGrp="1"/>
          </p:cNvSpPr>
          <p:nvPr>
            <p:ph idx="1"/>
          </p:nvPr>
        </p:nvSpPr>
        <p:spPr>
          <a:xfrm>
            <a:off x="1295401" y="2556932"/>
            <a:ext cx="9601196" cy="3318936"/>
          </a:xfrm>
        </p:spPr>
        <p:txBody>
          <a:bodyPr>
            <a:normAutofit/>
          </a:bodyPr>
          <a:lstStyle/>
          <a:p>
            <a:pPr lvl="1"/>
            <a:r>
              <a:rPr lang="en-US" sz="1800" dirty="0"/>
              <a:t>The form needs to be completed and signed by the agency, then sent to the agency assigned State Budget Officer.  After AS Budget approval it is sent to State Accounting for final approval and processing.  The approvals must be in the order of the form.  </a:t>
            </a:r>
          </a:p>
          <a:p>
            <a:pPr lvl="1"/>
            <a:endParaRPr lang="en-US" sz="1800" dirty="0"/>
          </a:p>
          <a:p>
            <a:pPr lvl="1"/>
            <a:endParaRPr lang="en-US" sz="1800" dirty="0"/>
          </a:p>
          <a:p>
            <a:pPr lvl="1"/>
            <a:endParaRPr lang="en-US" sz="1800" dirty="0"/>
          </a:p>
          <a:p>
            <a:pPr lvl="1"/>
            <a:r>
              <a:rPr lang="en-US" sz="1800" dirty="0"/>
              <a:t>If the fund can be invested also complete Investment Authorization form on the website under Forms &amp; Docs. to document the business unit the interest revenue should be recorded to.  Interest revenue will not be recorded to the fund until this form is received.</a:t>
            </a:r>
          </a:p>
          <a:p>
            <a:pPr marL="457200" lvl="1" indent="0">
              <a:buNone/>
            </a:pPr>
            <a:endParaRPr lang="en-US" dirty="0"/>
          </a:p>
        </p:txBody>
      </p:sp>
      <p:pic>
        <p:nvPicPr>
          <p:cNvPr id="5" name="Picture 4">
            <a:extLst>
              <a:ext uri="{FF2B5EF4-FFF2-40B4-BE49-F238E27FC236}">
                <a16:creationId xmlns:a16="http://schemas.microsoft.com/office/drawing/2014/main" id="{11EDD733-C604-F8EB-5903-3F269F011FE1}"/>
              </a:ext>
            </a:extLst>
          </p:cNvPr>
          <p:cNvPicPr>
            <a:picLocks noChangeAspect="1"/>
          </p:cNvPicPr>
          <p:nvPr/>
        </p:nvPicPr>
        <p:blipFill>
          <a:blip r:embed="rId3"/>
          <a:stretch>
            <a:fillRect/>
          </a:stretch>
        </p:blipFill>
        <p:spPr>
          <a:xfrm>
            <a:off x="1295401" y="3549581"/>
            <a:ext cx="9696450" cy="914400"/>
          </a:xfrm>
          <a:prstGeom prst="rect">
            <a:avLst/>
          </a:prstGeom>
        </p:spPr>
      </p:pic>
    </p:spTree>
    <p:extLst>
      <p:ext uri="{BB962C8B-B14F-4D97-AF65-F5344CB8AC3E}">
        <p14:creationId xmlns:p14="http://schemas.microsoft.com/office/powerpoint/2010/main" val="1294474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Payables Accounting Policy #18</a:t>
            </a:r>
          </a:p>
        </p:txBody>
      </p:sp>
      <p:sp>
        <p:nvSpPr>
          <p:cNvPr id="3" name="Content Placeholder 2"/>
          <p:cNvSpPr>
            <a:spLocks noGrp="1"/>
          </p:cNvSpPr>
          <p:nvPr>
            <p:ph idx="1"/>
          </p:nvPr>
        </p:nvSpPr>
        <p:spPr/>
        <p:txBody>
          <a:bodyPr>
            <a:normAutofit/>
          </a:bodyPr>
          <a:lstStyle/>
          <a:p>
            <a:r>
              <a:rPr lang="en-US" dirty="0">
                <a:latin typeface="+mj-lt"/>
              </a:rPr>
              <a:t>Recognition of a payable should meet the following requirements:</a:t>
            </a:r>
          </a:p>
          <a:p>
            <a:pPr lvl="1">
              <a:buFont typeface="Arial" panose="020B0604020202020204" pitchFamily="34" charset="0"/>
              <a:buChar char="•"/>
            </a:pPr>
            <a:r>
              <a:rPr lang="en-US" b="1" i="1" dirty="0">
                <a:solidFill>
                  <a:srgbClr val="333333"/>
                </a:solidFill>
                <a:effectLst/>
                <a:latin typeface="+mj-lt"/>
              </a:rPr>
              <a:t>Exchange transactions and exchange-like transactions – </a:t>
            </a:r>
            <a:r>
              <a:rPr lang="en-US" b="0" i="0" dirty="0">
                <a:solidFill>
                  <a:srgbClr val="333333"/>
                </a:solidFill>
                <a:effectLst/>
                <a:latin typeface="+mj-lt"/>
              </a:rPr>
              <a:t>Transactions in which each party to the transaction receives and gives up essentially equal values (e.g., purchases of goods and services).</a:t>
            </a:r>
          </a:p>
          <a:p>
            <a:pPr lvl="1">
              <a:buFont typeface="Arial" panose="020B0604020202020204" pitchFamily="34" charset="0"/>
              <a:buChar char="•"/>
            </a:pPr>
            <a:r>
              <a:rPr lang="en-US" b="1" i="1" dirty="0">
                <a:solidFill>
                  <a:srgbClr val="333333"/>
                </a:solidFill>
                <a:effectLst/>
                <a:latin typeface="+mj-lt"/>
              </a:rPr>
              <a:t>Nonexchange Transactions – </a:t>
            </a:r>
            <a:r>
              <a:rPr lang="en-US" b="0" i="0" dirty="0">
                <a:solidFill>
                  <a:srgbClr val="333333"/>
                </a:solidFill>
                <a:effectLst/>
                <a:latin typeface="+mj-lt"/>
              </a:rPr>
              <a:t>Transactions in which one party gives value or benefit to another party without receiving equal value in exchange. There are two types of nonexchange transactions relevant to recognition of expenditures.</a:t>
            </a:r>
          </a:p>
          <a:p>
            <a:pPr lvl="1"/>
            <a:endParaRPr lang="en-US" dirty="0">
              <a:latin typeface="+mj-lt"/>
            </a:endParaRPr>
          </a:p>
        </p:txBody>
      </p:sp>
    </p:spTree>
    <p:extLst>
      <p:ext uri="{BB962C8B-B14F-4D97-AF65-F5344CB8AC3E}">
        <p14:creationId xmlns:p14="http://schemas.microsoft.com/office/powerpoint/2010/main" val="11635976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C0D09-8CF7-4173-B828-B26132C81DE2}"/>
              </a:ext>
            </a:extLst>
          </p:cNvPr>
          <p:cNvSpPr>
            <a:spLocks noGrp="1"/>
          </p:cNvSpPr>
          <p:nvPr>
            <p:ph type="ctrTitle"/>
          </p:nvPr>
        </p:nvSpPr>
        <p:spPr/>
        <p:txBody>
          <a:bodyPr/>
          <a:lstStyle/>
          <a:p>
            <a:r>
              <a:rPr lang="en-US" dirty="0"/>
              <a:t>Fund Request</a:t>
            </a:r>
          </a:p>
        </p:txBody>
      </p:sp>
      <p:sp>
        <p:nvSpPr>
          <p:cNvPr id="3" name="Subtitle 2">
            <a:extLst>
              <a:ext uri="{FF2B5EF4-FFF2-40B4-BE49-F238E27FC236}">
                <a16:creationId xmlns:a16="http://schemas.microsoft.com/office/drawing/2014/main" id="{80AC4DF0-EEA3-40D3-BADA-36E88C937A58}"/>
              </a:ext>
            </a:extLst>
          </p:cNvPr>
          <p:cNvSpPr>
            <a:spLocks noGrp="1"/>
          </p:cNvSpPr>
          <p:nvPr>
            <p:ph type="subTitle" idx="1"/>
          </p:nvPr>
        </p:nvSpPr>
        <p:spPr/>
        <p:txBody>
          <a:bodyPr>
            <a:normAutofit/>
          </a:bodyPr>
          <a:lstStyle/>
          <a:p>
            <a:r>
              <a:rPr lang="en-US" sz="5400" dirty="0"/>
              <a:t>Questions?</a:t>
            </a:r>
          </a:p>
        </p:txBody>
      </p:sp>
    </p:spTree>
    <p:extLst>
      <p:ext uri="{BB962C8B-B14F-4D97-AF65-F5344CB8AC3E}">
        <p14:creationId xmlns:p14="http://schemas.microsoft.com/office/powerpoint/2010/main" val="35575543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6F25-24E2-4083-A4F7-8C429213EBFD}"/>
              </a:ext>
            </a:extLst>
          </p:cNvPr>
          <p:cNvSpPr>
            <a:spLocks noGrp="1"/>
          </p:cNvSpPr>
          <p:nvPr>
            <p:ph type="ctrTitle"/>
          </p:nvPr>
        </p:nvSpPr>
        <p:spPr>
          <a:xfrm>
            <a:off x="2692398" y="2550695"/>
            <a:ext cx="6815669" cy="1790299"/>
          </a:xfrm>
        </p:spPr>
        <p:txBody>
          <a:bodyPr/>
          <a:lstStyle/>
          <a:p>
            <a:r>
              <a:rPr lang="en-US" dirty="0"/>
              <a:t>Month End E1 </a:t>
            </a:r>
            <a:br>
              <a:rPr lang="en-US" dirty="0"/>
            </a:br>
            <a:r>
              <a:rPr lang="en-US" dirty="0"/>
              <a:t>Close Process</a:t>
            </a:r>
          </a:p>
        </p:txBody>
      </p:sp>
    </p:spTree>
    <p:extLst>
      <p:ext uri="{BB962C8B-B14F-4D97-AF65-F5344CB8AC3E}">
        <p14:creationId xmlns:p14="http://schemas.microsoft.com/office/powerpoint/2010/main" val="42504292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4B560-22CE-4B96-B754-6AC361973431}"/>
              </a:ext>
            </a:extLst>
          </p:cNvPr>
          <p:cNvSpPr>
            <a:spLocks noGrp="1"/>
          </p:cNvSpPr>
          <p:nvPr>
            <p:ph type="title"/>
          </p:nvPr>
        </p:nvSpPr>
        <p:spPr/>
        <p:txBody>
          <a:bodyPr/>
          <a:lstStyle/>
          <a:p>
            <a:r>
              <a:rPr lang="en-US" dirty="0"/>
              <a:t>Month E1 End Close Process</a:t>
            </a:r>
          </a:p>
        </p:txBody>
      </p:sp>
      <p:sp>
        <p:nvSpPr>
          <p:cNvPr id="3" name="Content Placeholder 2">
            <a:extLst>
              <a:ext uri="{FF2B5EF4-FFF2-40B4-BE49-F238E27FC236}">
                <a16:creationId xmlns:a16="http://schemas.microsoft.com/office/drawing/2014/main" id="{A695FE87-2F04-4ED1-AC28-8D3B3A21E6C1}"/>
              </a:ext>
            </a:extLst>
          </p:cNvPr>
          <p:cNvSpPr>
            <a:spLocks noGrp="1"/>
          </p:cNvSpPr>
          <p:nvPr>
            <p:ph idx="1"/>
          </p:nvPr>
        </p:nvSpPr>
        <p:spPr/>
        <p:txBody>
          <a:bodyPr>
            <a:normAutofit fontScale="92500"/>
          </a:bodyPr>
          <a:lstStyle/>
          <a:p>
            <a:pPr lvl="1"/>
            <a:r>
              <a:rPr lang="en-US" dirty="0"/>
              <a:t>The following batches MUST be posted by the end of the month:</a:t>
            </a:r>
          </a:p>
          <a:p>
            <a:pPr lvl="2"/>
            <a:r>
              <a:rPr lang="en-US" dirty="0"/>
              <a:t>P-Card Journal Entries</a:t>
            </a:r>
          </a:p>
          <a:p>
            <a:pPr lvl="2"/>
            <a:r>
              <a:rPr lang="en-US" dirty="0"/>
              <a:t>Purchase Order Receipts (‘O’ batches) – these batches are created in an approved status then automatically posted by the system. Because this is a system post, if a batch errors out, an email doesn’t go to the user that entered the batch. </a:t>
            </a:r>
          </a:p>
          <a:p>
            <a:pPr lvl="3"/>
            <a:r>
              <a:rPr lang="en-US" dirty="0"/>
              <a:t>It’s good practice to regularly review for ‘O’ batches in an Error status since they must all be posted by the end of the month.</a:t>
            </a:r>
          </a:p>
          <a:p>
            <a:pPr lvl="2"/>
            <a:r>
              <a:rPr lang="en-US" dirty="0"/>
              <a:t>Voided Batches – after voiding a batch, the voided batch must be approved and posted again. </a:t>
            </a:r>
          </a:p>
          <a:p>
            <a:pPr lvl="3"/>
            <a:r>
              <a:rPr lang="en-US" dirty="0"/>
              <a:t>Only void entries posted by your agency, do not void entries posted by Central Finance, State Accounting, Building Division, etc.</a:t>
            </a:r>
          </a:p>
          <a:p>
            <a:pPr marL="457200" lvl="1" indent="0">
              <a:buNone/>
            </a:pPr>
            <a:endParaRPr lang="en-US" dirty="0"/>
          </a:p>
        </p:txBody>
      </p:sp>
    </p:spTree>
    <p:extLst>
      <p:ext uri="{BB962C8B-B14F-4D97-AF65-F5344CB8AC3E}">
        <p14:creationId xmlns:p14="http://schemas.microsoft.com/office/powerpoint/2010/main" val="13877449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4B560-22CE-4B96-B754-6AC361973431}"/>
              </a:ext>
            </a:extLst>
          </p:cNvPr>
          <p:cNvSpPr>
            <a:spLocks noGrp="1"/>
          </p:cNvSpPr>
          <p:nvPr>
            <p:ph type="title"/>
          </p:nvPr>
        </p:nvSpPr>
        <p:spPr/>
        <p:txBody>
          <a:bodyPr/>
          <a:lstStyle/>
          <a:p>
            <a:r>
              <a:rPr lang="en-US" dirty="0"/>
              <a:t>Month E1 End Close Process</a:t>
            </a:r>
          </a:p>
        </p:txBody>
      </p:sp>
      <p:sp>
        <p:nvSpPr>
          <p:cNvPr id="3" name="Content Placeholder 2">
            <a:extLst>
              <a:ext uri="{FF2B5EF4-FFF2-40B4-BE49-F238E27FC236}">
                <a16:creationId xmlns:a16="http://schemas.microsoft.com/office/drawing/2014/main" id="{A695FE87-2F04-4ED1-AC28-8D3B3A21E6C1}"/>
              </a:ext>
            </a:extLst>
          </p:cNvPr>
          <p:cNvSpPr>
            <a:spLocks noGrp="1"/>
          </p:cNvSpPr>
          <p:nvPr>
            <p:ph idx="1"/>
          </p:nvPr>
        </p:nvSpPr>
        <p:spPr/>
        <p:txBody>
          <a:bodyPr>
            <a:normAutofit/>
          </a:bodyPr>
          <a:lstStyle/>
          <a:p>
            <a:pPr marL="0" indent="0">
              <a:buNone/>
            </a:pPr>
            <a:endParaRPr lang="en-US" sz="1800" dirty="0"/>
          </a:p>
          <a:p>
            <a:pPr lvl="1"/>
            <a:r>
              <a:rPr lang="en-US" dirty="0"/>
              <a:t>If the following batches are not posted by month end, they will be deleted.  The agency will then need to re-enter the transaction.</a:t>
            </a:r>
          </a:p>
          <a:p>
            <a:pPr lvl="2"/>
            <a:r>
              <a:rPr lang="en-US" dirty="0"/>
              <a:t>RB Batches – Deposits</a:t>
            </a:r>
          </a:p>
          <a:p>
            <a:pPr lvl="2"/>
            <a:r>
              <a:rPr lang="en-US" dirty="0"/>
              <a:t>IB Batches – Open IBTs</a:t>
            </a:r>
          </a:p>
          <a:p>
            <a:pPr lvl="2"/>
            <a:r>
              <a:rPr lang="en-US" dirty="0"/>
              <a:t>G Batches – Journal Entries</a:t>
            </a:r>
          </a:p>
          <a:p>
            <a:pPr lvl="2"/>
            <a:r>
              <a:rPr lang="en-US" dirty="0"/>
              <a:t>V Batches - Vouchers</a:t>
            </a:r>
          </a:p>
          <a:p>
            <a:pPr marL="914400" lvl="2" indent="0">
              <a:buNone/>
            </a:pPr>
            <a:endParaRPr lang="en-US" dirty="0"/>
          </a:p>
        </p:txBody>
      </p:sp>
    </p:spTree>
    <p:extLst>
      <p:ext uri="{BB962C8B-B14F-4D97-AF65-F5344CB8AC3E}">
        <p14:creationId xmlns:p14="http://schemas.microsoft.com/office/powerpoint/2010/main" val="10087974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C0D09-8CF7-4173-B828-B26132C81DE2}"/>
              </a:ext>
            </a:extLst>
          </p:cNvPr>
          <p:cNvSpPr>
            <a:spLocks noGrp="1"/>
          </p:cNvSpPr>
          <p:nvPr>
            <p:ph type="ctrTitle"/>
          </p:nvPr>
        </p:nvSpPr>
        <p:spPr/>
        <p:txBody>
          <a:bodyPr/>
          <a:lstStyle/>
          <a:p>
            <a:r>
              <a:rPr lang="en-US" dirty="0"/>
              <a:t>Month End Close</a:t>
            </a:r>
          </a:p>
        </p:txBody>
      </p:sp>
      <p:sp>
        <p:nvSpPr>
          <p:cNvPr id="3" name="Subtitle 2">
            <a:extLst>
              <a:ext uri="{FF2B5EF4-FFF2-40B4-BE49-F238E27FC236}">
                <a16:creationId xmlns:a16="http://schemas.microsoft.com/office/drawing/2014/main" id="{80AC4DF0-EEA3-40D3-BADA-36E88C937A58}"/>
              </a:ext>
            </a:extLst>
          </p:cNvPr>
          <p:cNvSpPr>
            <a:spLocks noGrp="1"/>
          </p:cNvSpPr>
          <p:nvPr>
            <p:ph type="subTitle" idx="1"/>
          </p:nvPr>
        </p:nvSpPr>
        <p:spPr/>
        <p:txBody>
          <a:bodyPr>
            <a:normAutofit/>
          </a:bodyPr>
          <a:lstStyle/>
          <a:p>
            <a:r>
              <a:rPr lang="en-US" sz="5400" dirty="0"/>
              <a:t>Questions?</a:t>
            </a:r>
          </a:p>
        </p:txBody>
      </p:sp>
    </p:spTree>
    <p:extLst>
      <p:ext uri="{BB962C8B-B14F-4D97-AF65-F5344CB8AC3E}">
        <p14:creationId xmlns:p14="http://schemas.microsoft.com/office/powerpoint/2010/main" val="32842564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1"/>
            <a:ext cx="6815669" cy="2498738"/>
          </a:xfrm>
        </p:spPr>
        <p:txBody>
          <a:bodyPr/>
          <a:lstStyle/>
          <a:p>
            <a:r>
              <a:rPr lang="en-US" dirty="0"/>
              <a:t>SBITA &amp; Lease Reporting</a:t>
            </a:r>
          </a:p>
        </p:txBody>
      </p:sp>
    </p:spTree>
    <p:extLst>
      <p:ext uri="{BB962C8B-B14F-4D97-AF65-F5344CB8AC3E}">
        <p14:creationId xmlns:p14="http://schemas.microsoft.com/office/powerpoint/2010/main" val="28292281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44B17FE-2E14-47B6-B5A8-4363DE769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E53280-E6EB-47D2-B0BB-78B772DC4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rgbClr val="373737"/>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44C4738-31FA-4AA4-9D3A-9B0F0B1F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952108" y="954756"/>
            <a:ext cx="2730414" cy="4946003"/>
          </a:xfrm>
        </p:spPr>
        <p:txBody>
          <a:bodyPr>
            <a:normAutofit/>
          </a:bodyPr>
          <a:lstStyle/>
          <a:p>
            <a:r>
              <a:rPr lang="en-US" sz="3600">
                <a:solidFill>
                  <a:srgbClr val="FFFFFF"/>
                </a:solidFill>
              </a:rPr>
              <a:t>SBITA &amp; Lease Reporting</a:t>
            </a:r>
          </a:p>
        </p:txBody>
      </p:sp>
      <p:sp>
        <p:nvSpPr>
          <p:cNvPr id="14" name="Rectangle 13">
            <a:extLst>
              <a:ext uri="{FF2B5EF4-FFF2-40B4-BE49-F238E27FC236}">
                <a16:creationId xmlns:a16="http://schemas.microsoft.com/office/drawing/2014/main" id="{809F3F69-CB9E-4C14-8F9B-7565980C8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40934" y="469900"/>
            <a:ext cx="5953630" cy="5405968"/>
          </a:xfrm>
        </p:spPr>
        <p:txBody>
          <a:bodyPr anchor="ctr">
            <a:normAutofit/>
          </a:bodyPr>
          <a:lstStyle/>
          <a:p>
            <a:r>
              <a:rPr lang="en-US" dirty="0">
                <a:solidFill>
                  <a:srgbClr val="212121"/>
                </a:solidFill>
              </a:rPr>
              <a:t>SBITA &amp; Lease Accrual response forms were sent out to all AS Financial contacts with a requested return date of April 1, 2024.  State Accounting will need to start work on leases and SBITAs earlier than the normal ACFR accruals due to the substantial workload they require.</a:t>
            </a:r>
          </a:p>
          <a:p>
            <a:r>
              <a:rPr lang="en-US" dirty="0">
                <a:solidFill>
                  <a:srgbClr val="212121"/>
                </a:solidFill>
              </a:rPr>
              <a:t>We will send out the accrual forms again in early July for any additional leases/SBITA changes from 4/1/24-6/30/24 and updated accounting GL detail support.</a:t>
            </a:r>
          </a:p>
        </p:txBody>
      </p:sp>
    </p:spTree>
    <p:extLst>
      <p:ext uri="{BB962C8B-B14F-4D97-AF65-F5344CB8AC3E}">
        <p14:creationId xmlns:p14="http://schemas.microsoft.com/office/powerpoint/2010/main" val="28999829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001B0E35-F788-4608-ABBE-0D971AA50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4431B8EA-FCCA-47DD-A0C4-A653EC4AB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1C781EDE-83AA-44D6-8054-A4E2D6F28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accent2"/>
            </a:solidFill>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ECCFBB8-4E2E-4C70-C882-6E20D3EDC633}"/>
              </a:ext>
            </a:extLst>
          </p:cNvPr>
          <p:cNvSpPr>
            <a:spLocks noGrp="1"/>
          </p:cNvSpPr>
          <p:nvPr>
            <p:ph type="title"/>
          </p:nvPr>
        </p:nvSpPr>
        <p:spPr>
          <a:xfrm>
            <a:off x="1295402" y="982132"/>
            <a:ext cx="9601196" cy="1303867"/>
          </a:xfrm>
        </p:spPr>
        <p:txBody>
          <a:bodyPr>
            <a:normAutofit/>
          </a:bodyPr>
          <a:lstStyle/>
          <a:p>
            <a:r>
              <a:rPr lang="en-US"/>
              <a:t>SBITA &amp; Lease Reporting</a:t>
            </a:r>
            <a:endParaRPr lang="en-US" dirty="0"/>
          </a:p>
        </p:txBody>
      </p:sp>
      <p:sp>
        <p:nvSpPr>
          <p:cNvPr id="3" name="Content Placeholder 2">
            <a:extLst>
              <a:ext uri="{FF2B5EF4-FFF2-40B4-BE49-F238E27FC236}">
                <a16:creationId xmlns:a16="http://schemas.microsoft.com/office/drawing/2014/main" id="{668C91BC-7FB4-FFE7-FC40-B05CFE2CFE72}"/>
              </a:ext>
            </a:extLst>
          </p:cNvPr>
          <p:cNvSpPr>
            <a:spLocks noGrp="1"/>
          </p:cNvSpPr>
          <p:nvPr>
            <p:ph idx="1"/>
          </p:nvPr>
        </p:nvSpPr>
        <p:spPr>
          <a:xfrm>
            <a:off x="1295401" y="2175309"/>
            <a:ext cx="9601196" cy="3801979"/>
          </a:xfrm>
        </p:spPr>
        <p:txBody>
          <a:bodyPr>
            <a:normAutofit/>
          </a:bodyPr>
          <a:lstStyle/>
          <a:p>
            <a:pPr>
              <a:lnSpc>
                <a:spcPct val="90000"/>
              </a:lnSpc>
            </a:pPr>
            <a:r>
              <a:rPr lang="en-US" dirty="0"/>
              <a:t>Where to start your review this year:</a:t>
            </a:r>
          </a:p>
          <a:p>
            <a:pPr marL="914400" lvl="1" indent="-457200">
              <a:lnSpc>
                <a:spcPct val="90000"/>
              </a:lnSpc>
              <a:buFont typeface="+mj-lt"/>
              <a:buAutoNum type="arabicPeriod"/>
            </a:pPr>
            <a:r>
              <a:rPr lang="en-US" dirty="0"/>
              <a:t>Any agencies with SBITAs and/or Leases, included in the ACFR last year (FY23), received an accrual form with those agreements pre-filled for review and updating.  </a:t>
            </a:r>
          </a:p>
          <a:p>
            <a:pPr marL="914400" lvl="1" indent="-457200">
              <a:lnSpc>
                <a:spcPct val="90000"/>
              </a:lnSpc>
              <a:buFont typeface="+mj-lt"/>
              <a:buAutoNum type="arabicPeriod"/>
            </a:pPr>
            <a:r>
              <a:rPr lang="en-US" dirty="0"/>
              <a:t>Updates include: </a:t>
            </a:r>
          </a:p>
          <a:p>
            <a:pPr marL="1371600" lvl="2" indent="-457200">
              <a:lnSpc>
                <a:spcPct val="90000"/>
              </a:lnSpc>
              <a:buFont typeface="+mj-lt"/>
              <a:buAutoNum type="alphaLcParenR"/>
            </a:pPr>
            <a:r>
              <a:rPr lang="en-US" dirty="0"/>
              <a:t>New renewals/amendments to the agreements since 6/30/23.  This could be extending the contract dates, amending language within the agreement, etc.  The renewal/amendment documents will need to be submitted for our review with your form.</a:t>
            </a:r>
          </a:p>
          <a:p>
            <a:pPr marL="1371600" lvl="2" indent="-457200">
              <a:lnSpc>
                <a:spcPct val="90000"/>
              </a:lnSpc>
              <a:buFont typeface="+mj-lt"/>
              <a:buAutoNum type="alphaLcParenR"/>
            </a:pPr>
            <a:r>
              <a:rPr lang="en-US" dirty="0"/>
              <a:t>Terminations to the agreements during the current fiscal year.</a:t>
            </a:r>
          </a:p>
          <a:p>
            <a:pPr marL="1371600" lvl="2" indent="-457200">
              <a:lnSpc>
                <a:spcPct val="90000"/>
              </a:lnSpc>
              <a:buFont typeface="+mj-lt"/>
              <a:buAutoNum type="alphaLcParenR"/>
            </a:pPr>
            <a:r>
              <a:rPr lang="en-US" dirty="0"/>
              <a:t>Accounting GL detail support for changes to funding sources, etc.  (It is easiest if this is documented by providing the GL detail you ran.)</a:t>
            </a:r>
          </a:p>
        </p:txBody>
      </p:sp>
    </p:spTree>
    <p:extLst>
      <p:ext uri="{BB962C8B-B14F-4D97-AF65-F5344CB8AC3E}">
        <p14:creationId xmlns:p14="http://schemas.microsoft.com/office/powerpoint/2010/main" val="37106083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29940-99D8-5348-8303-FB989A4372E3}"/>
              </a:ext>
            </a:extLst>
          </p:cNvPr>
          <p:cNvSpPr>
            <a:spLocks noGrp="1"/>
          </p:cNvSpPr>
          <p:nvPr>
            <p:ph type="title"/>
          </p:nvPr>
        </p:nvSpPr>
        <p:spPr/>
        <p:txBody>
          <a:bodyPr/>
          <a:lstStyle/>
          <a:p>
            <a:r>
              <a:rPr lang="en-US" dirty="0"/>
              <a:t>SBITA &amp; Lease Reporting</a:t>
            </a:r>
          </a:p>
        </p:txBody>
      </p:sp>
      <p:sp>
        <p:nvSpPr>
          <p:cNvPr id="3" name="Content Placeholder 2">
            <a:extLst>
              <a:ext uri="{FF2B5EF4-FFF2-40B4-BE49-F238E27FC236}">
                <a16:creationId xmlns:a16="http://schemas.microsoft.com/office/drawing/2014/main" id="{3D8B2D1D-70F2-2B16-B8C8-1697A096B991}"/>
              </a:ext>
            </a:extLst>
          </p:cNvPr>
          <p:cNvSpPr>
            <a:spLocks noGrp="1"/>
          </p:cNvSpPr>
          <p:nvPr>
            <p:ph idx="1"/>
          </p:nvPr>
        </p:nvSpPr>
        <p:spPr>
          <a:xfrm>
            <a:off x="1295401" y="2521819"/>
            <a:ext cx="9601196" cy="3619099"/>
          </a:xfrm>
        </p:spPr>
        <p:txBody>
          <a:bodyPr>
            <a:normAutofit fontScale="85000" lnSpcReduction="10000"/>
          </a:bodyPr>
          <a:lstStyle/>
          <a:p>
            <a:r>
              <a:rPr lang="en-US" dirty="0"/>
              <a:t>Next you will review for any new or revisions to SBITAs/Leases not reported in FY23.</a:t>
            </a:r>
          </a:p>
          <a:p>
            <a:pPr marL="914400" lvl="1" indent="-457200">
              <a:buFont typeface="+mj-lt"/>
              <a:buAutoNum type="arabicPeriod"/>
            </a:pPr>
            <a:r>
              <a:rPr lang="en-US" dirty="0"/>
              <a:t>Compile a listing of all agreements applicable to the GASB definitions contained in the accrual response forms.  A good place to start is a review of your GL detail for accounts 522100, 521400, 543500, 555000, 555500’s, etc. for SBITAs, 524100 through 525500’s for lessee expenses, and 482000-483000’s for lessor revenue.</a:t>
            </a:r>
          </a:p>
          <a:p>
            <a:pPr marL="914400" lvl="1" indent="-457200">
              <a:buFont typeface="+mj-lt"/>
              <a:buAutoNum type="arabicPeriod"/>
            </a:pPr>
            <a:r>
              <a:rPr lang="en-US" dirty="0"/>
              <a:t>After the SBITA review was performed in FY23 all agencies received an email listing the final determination of the agreements reviewed and the reason they were or were not in-scope.  These agreements are a good starting point for your current year review.</a:t>
            </a:r>
          </a:p>
          <a:p>
            <a:pPr marL="914400" lvl="1" indent="-457200">
              <a:buFont typeface="+mj-lt"/>
              <a:buAutoNum type="arabicPeriod"/>
            </a:pPr>
            <a:r>
              <a:rPr lang="en-US" dirty="0"/>
              <a:t>Most of the agreements that were not in-scope in FY23 were short-term (less than 12 months) and could be canceled at any time without mutual consent or were only annual subscriptions that could be terminated at the end of the 12-month period.  Any changes to those agreements, such as renewals extending the period, etc., should be reviewed and determined if proper to report for FY24.</a:t>
            </a:r>
          </a:p>
          <a:p>
            <a:pPr marL="914400" lvl="1" indent="-457200">
              <a:buFont typeface="+mj-lt"/>
              <a:buAutoNum type="arabicPeriod"/>
            </a:pPr>
            <a:endParaRPr lang="en-US" dirty="0"/>
          </a:p>
        </p:txBody>
      </p:sp>
    </p:spTree>
    <p:extLst>
      <p:ext uri="{BB962C8B-B14F-4D97-AF65-F5344CB8AC3E}">
        <p14:creationId xmlns:p14="http://schemas.microsoft.com/office/powerpoint/2010/main" val="9051912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9A73E-7152-5FB4-6F0A-2B9286B4E9CC}"/>
              </a:ext>
            </a:extLst>
          </p:cNvPr>
          <p:cNvSpPr>
            <a:spLocks noGrp="1"/>
          </p:cNvSpPr>
          <p:nvPr>
            <p:ph type="title"/>
          </p:nvPr>
        </p:nvSpPr>
        <p:spPr/>
        <p:txBody>
          <a:bodyPr/>
          <a:lstStyle/>
          <a:p>
            <a:r>
              <a:rPr lang="en-US" dirty="0"/>
              <a:t>SBITA &amp; Lease Reporting</a:t>
            </a:r>
          </a:p>
        </p:txBody>
      </p:sp>
      <p:sp>
        <p:nvSpPr>
          <p:cNvPr id="3" name="Content Placeholder 2">
            <a:extLst>
              <a:ext uri="{FF2B5EF4-FFF2-40B4-BE49-F238E27FC236}">
                <a16:creationId xmlns:a16="http://schemas.microsoft.com/office/drawing/2014/main" id="{DC589BC2-91FA-F171-CBA1-DD87E6F35BE2}"/>
              </a:ext>
            </a:extLst>
          </p:cNvPr>
          <p:cNvSpPr>
            <a:spLocks noGrp="1"/>
          </p:cNvSpPr>
          <p:nvPr>
            <p:ph idx="1"/>
          </p:nvPr>
        </p:nvSpPr>
        <p:spPr/>
        <p:txBody>
          <a:bodyPr>
            <a:normAutofit fontScale="92500" lnSpcReduction="10000"/>
          </a:bodyPr>
          <a:lstStyle/>
          <a:p>
            <a:pPr marL="914400" lvl="1" indent="-457200">
              <a:buFont typeface="+mj-lt"/>
              <a:buAutoNum type="arabicPeriod" startAt="4"/>
            </a:pPr>
            <a:r>
              <a:rPr lang="en-US" dirty="0"/>
              <a:t>Then consider the following to </a:t>
            </a:r>
            <a:r>
              <a:rPr lang="en-US" u="sng" dirty="0"/>
              <a:t>exclude</a:t>
            </a:r>
            <a:r>
              <a:rPr lang="en-US" dirty="0"/>
              <a:t> agreements from your listing:</a:t>
            </a:r>
          </a:p>
          <a:p>
            <a:pPr marL="1371600" lvl="2" indent="-457200">
              <a:buFont typeface="+mj-lt"/>
              <a:buAutoNum type="alphaLcParenR"/>
            </a:pPr>
            <a:r>
              <a:rPr lang="en-US" dirty="0"/>
              <a:t>If payments made under the SBITA agreement or lease are less than $5,000 annually they </a:t>
            </a:r>
            <a:r>
              <a:rPr lang="en-US" u="sng" dirty="0"/>
              <a:t>do not</a:t>
            </a:r>
            <a:r>
              <a:rPr lang="en-US" dirty="0"/>
              <a:t> need to be reported.</a:t>
            </a:r>
          </a:p>
          <a:p>
            <a:pPr marL="1371600" lvl="2" indent="-457200">
              <a:buFont typeface="+mj-lt"/>
              <a:buAutoNum type="alphaLcParenR"/>
            </a:pPr>
            <a:r>
              <a:rPr lang="en-US" dirty="0"/>
              <a:t>If the termination clause allows for </a:t>
            </a:r>
            <a:r>
              <a:rPr lang="en-US" b="1" u="sng" dirty="0"/>
              <a:t>BOTH</a:t>
            </a:r>
            <a:r>
              <a:rPr lang="en-US" dirty="0"/>
              <a:t> parties to cancel the agreement for convenience, </a:t>
            </a:r>
            <a:r>
              <a:rPr lang="en-US" b="1" u="sng" dirty="0"/>
              <a:t>without</a:t>
            </a:r>
            <a:r>
              <a:rPr lang="en-US" dirty="0"/>
              <a:t> permission from the other party, then the agreement </a:t>
            </a:r>
            <a:r>
              <a:rPr lang="en-US" u="sng" dirty="0"/>
              <a:t>does not</a:t>
            </a:r>
            <a:r>
              <a:rPr lang="en-US" dirty="0"/>
              <a:t> need to be reported.  (If the cancelation is specific to breach of contract, mutual agreement, or other requirements to cancel, it is not cancelable per the GASB.)</a:t>
            </a:r>
          </a:p>
          <a:p>
            <a:pPr marL="1371600" lvl="2" indent="-457200">
              <a:buFont typeface="+mj-lt"/>
              <a:buAutoNum type="alphaLcParenR" startAt="3"/>
            </a:pPr>
            <a:r>
              <a:rPr lang="en-US" dirty="0"/>
              <a:t>Review the full agreement term, if the agreement from the start date with renewals/amendments, is less than 12 months it is considered short-term and </a:t>
            </a:r>
            <a:r>
              <a:rPr lang="en-US" u="sng" dirty="0"/>
              <a:t>does not</a:t>
            </a:r>
            <a:r>
              <a:rPr lang="en-US" dirty="0"/>
              <a:t> need to be reported.  Examples are rolling year-to-year subscriptions where they end after the 12 months and a new subscription is agreed to.</a:t>
            </a:r>
          </a:p>
          <a:p>
            <a:endParaRPr lang="en-US" dirty="0"/>
          </a:p>
        </p:txBody>
      </p:sp>
    </p:spTree>
    <p:extLst>
      <p:ext uri="{BB962C8B-B14F-4D97-AF65-F5344CB8AC3E}">
        <p14:creationId xmlns:p14="http://schemas.microsoft.com/office/powerpoint/2010/main" val="70769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Payables Accounting Policy #18</a:t>
            </a:r>
          </a:p>
        </p:txBody>
      </p:sp>
      <p:sp>
        <p:nvSpPr>
          <p:cNvPr id="3" name="Content Placeholder 2"/>
          <p:cNvSpPr>
            <a:spLocks noGrp="1"/>
          </p:cNvSpPr>
          <p:nvPr>
            <p:ph idx="1"/>
          </p:nvPr>
        </p:nvSpPr>
        <p:spPr/>
        <p:txBody>
          <a:bodyPr>
            <a:normAutofit/>
          </a:bodyPr>
          <a:lstStyle/>
          <a:p>
            <a:pPr lvl="2">
              <a:buFont typeface="Arial" panose="020B0604020202020204" pitchFamily="34" charset="0"/>
              <a:buChar char="•"/>
            </a:pPr>
            <a:r>
              <a:rPr lang="en-US" b="1" i="1" dirty="0">
                <a:solidFill>
                  <a:srgbClr val="333333"/>
                </a:solidFill>
                <a:effectLst/>
                <a:latin typeface="+mj-lt"/>
              </a:rPr>
              <a:t>Government-mandated nonexchange transactions</a:t>
            </a:r>
            <a:r>
              <a:rPr lang="en-US" b="0" i="0" dirty="0">
                <a:solidFill>
                  <a:srgbClr val="333333"/>
                </a:solidFill>
                <a:effectLst/>
                <a:latin typeface="+mj-lt"/>
              </a:rPr>
              <a:t> result when a government at one level provides resources to a government at another level. The provider government requires the recipient government to use those resources for a specific purpose or program. Examples of government-mandated nonexchange transactions include grants to local governments.</a:t>
            </a:r>
          </a:p>
          <a:p>
            <a:pPr lvl="2">
              <a:buFont typeface="Arial" panose="020B0604020202020204" pitchFamily="34" charset="0"/>
              <a:buChar char="•"/>
            </a:pPr>
            <a:r>
              <a:rPr lang="en-US" b="1" i="1" dirty="0">
                <a:solidFill>
                  <a:srgbClr val="333333"/>
                </a:solidFill>
                <a:effectLst/>
                <a:latin typeface="+mj-lt"/>
              </a:rPr>
              <a:t>Voluntary nonexchange transactions</a:t>
            </a:r>
            <a:r>
              <a:rPr lang="en-US" b="0" i="0" dirty="0">
                <a:solidFill>
                  <a:srgbClr val="333333"/>
                </a:solidFill>
                <a:effectLst/>
                <a:latin typeface="+mj-lt"/>
              </a:rPr>
              <a:t> that result from legislative or contractual agreements other than exchanges entered into willingly by two or more parties. The provider frequently establishes purpose restrictions and eligibility requirements. Examples include certain grants, entitlements, and donations.</a:t>
            </a:r>
          </a:p>
          <a:p>
            <a:pPr lvl="1"/>
            <a:endParaRPr lang="en-US" dirty="0">
              <a:latin typeface="+mj-lt"/>
            </a:endParaRPr>
          </a:p>
        </p:txBody>
      </p:sp>
    </p:spTree>
    <p:extLst>
      <p:ext uri="{BB962C8B-B14F-4D97-AF65-F5344CB8AC3E}">
        <p14:creationId xmlns:p14="http://schemas.microsoft.com/office/powerpoint/2010/main" val="10217529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E6C49-A010-663A-FF19-AB9572893048}"/>
              </a:ext>
            </a:extLst>
          </p:cNvPr>
          <p:cNvSpPr>
            <a:spLocks noGrp="1"/>
          </p:cNvSpPr>
          <p:nvPr>
            <p:ph type="title"/>
          </p:nvPr>
        </p:nvSpPr>
        <p:spPr/>
        <p:txBody>
          <a:bodyPr/>
          <a:lstStyle/>
          <a:p>
            <a:r>
              <a:rPr lang="en-US" dirty="0"/>
              <a:t>SBITA &amp; Lease Reporting</a:t>
            </a:r>
          </a:p>
        </p:txBody>
      </p:sp>
      <p:sp>
        <p:nvSpPr>
          <p:cNvPr id="3" name="Content Placeholder 2">
            <a:extLst>
              <a:ext uri="{FF2B5EF4-FFF2-40B4-BE49-F238E27FC236}">
                <a16:creationId xmlns:a16="http://schemas.microsoft.com/office/drawing/2014/main" id="{77544B99-E3E8-A756-68B4-6C22FB419313}"/>
              </a:ext>
            </a:extLst>
          </p:cNvPr>
          <p:cNvSpPr>
            <a:spLocks noGrp="1"/>
          </p:cNvSpPr>
          <p:nvPr>
            <p:ph idx="1"/>
          </p:nvPr>
        </p:nvSpPr>
        <p:spPr/>
        <p:txBody>
          <a:bodyPr>
            <a:normAutofit/>
          </a:bodyPr>
          <a:lstStyle/>
          <a:p>
            <a:r>
              <a:rPr lang="en-US" dirty="0"/>
              <a:t>The steps in #4 are a quick way to determine if you need to review the agreement any further for reporting purposes.  </a:t>
            </a:r>
          </a:p>
          <a:p>
            <a:r>
              <a:rPr lang="en-US" dirty="0"/>
              <a:t>Please include all of your SBITA agreements even if they are obtained through the OCIO.  These should be reported at the agency level so no agreements are overlooked, and accounting detail can be provided.</a:t>
            </a:r>
          </a:p>
          <a:p>
            <a:r>
              <a:rPr lang="en-US" dirty="0"/>
              <a:t>If there is no liability on June 30, in other words you paid the full subscription or lease in advance, report these on the year-end accrual form as a prepayment, Item Description #5, if they meet the $100,000 threshold.</a:t>
            </a:r>
          </a:p>
        </p:txBody>
      </p:sp>
    </p:spTree>
    <p:extLst>
      <p:ext uri="{BB962C8B-B14F-4D97-AF65-F5344CB8AC3E}">
        <p14:creationId xmlns:p14="http://schemas.microsoft.com/office/powerpoint/2010/main" val="16622592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A434D-55C2-335C-0FCF-7F4C69D7E415}"/>
              </a:ext>
            </a:extLst>
          </p:cNvPr>
          <p:cNvSpPr>
            <a:spLocks noGrp="1"/>
          </p:cNvSpPr>
          <p:nvPr>
            <p:ph type="title"/>
          </p:nvPr>
        </p:nvSpPr>
        <p:spPr/>
        <p:txBody>
          <a:bodyPr/>
          <a:lstStyle/>
          <a:p>
            <a:r>
              <a:rPr lang="en-US" dirty="0"/>
              <a:t>SBITA Reporting</a:t>
            </a:r>
          </a:p>
        </p:txBody>
      </p:sp>
      <p:sp>
        <p:nvSpPr>
          <p:cNvPr id="3" name="Content Placeholder 2">
            <a:extLst>
              <a:ext uri="{FF2B5EF4-FFF2-40B4-BE49-F238E27FC236}">
                <a16:creationId xmlns:a16="http://schemas.microsoft.com/office/drawing/2014/main" id="{DB143584-AC46-65B8-E23C-B9F28E798BA9}"/>
              </a:ext>
            </a:extLst>
          </p:cNvPr>
          <p:cNvSpPr>
            <a:spLocks noGrp="1"/>
          </p:cNvSpPr>
          <p:nvPr>
            <p:ph idx="1"/>
          </p:nvPr>
        </p:nvSpPr>
        <p:spPr/>
        <p:txBody>
          <a:bodyPr/>
          <a:lstStyle/>
          <a:p>
            <a:r>
              <a:rPr lang="en-US" dirty="0"/>
              <a:t>When in doubt please do not hesitate to ask questions, you can contact Krista Davis at (402) 890-8253 if you want to work through an agreement.</a:t>
            </a:r>
          </a:p>
          <a:p>
            <a:r>
              <a:rPr lang="en-US" dirty="0"/>
              <a:t>Flow charts are included in the accrual forms this year in the effort to assist you with determining the agreements to include.  </a:t>
            </a:r>
          </a:p>
          <a:p>
            <a:r>
              <a:rPr lang="en-US" dirty="0"/>
              <a:t>The same basic guidance can be applied to your review of both SBITAs and Leases for term of the agreement, termination clauses, and dollar threshold for reporting.</a:t>
            </a:r>
          </a:p>
          <a:p>
            <a:endParaRPr lang="en-US" dirty="0"/>
          </a:p>
        </p:txBody>
      </p:sp>
    </p:spTree>
    <p:extLst>
      <p:ext uri="{BB962C8B-B14F-4D97-AF65-F5344CB8AC3E}">
        <p14:creationId xmlns:p14="http://schemas.microsoft.com/office/powerpoint/2010/main" val="35320907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D42F59F-56A7-753E-8DA6-1FF3651B3374}"/>
              </a:ext>
            </a:extLst>
          </p:cNvPr>
          <p:cNvSpPr txBox="1">
            <a:spLocks/>
          </p:cNvSpPr>
          <p:nvPr/>
        </p:nvSpPr>
        <p:spPr>
          <a:xfrm>
            <a:off x="1295401" y="539369"/>
            <a:ext cx="9601196" cy="375031"/>
          </a:xfrm>
          <a:prstGeom prst="rect">
            <a:avLst/>
          </a:prstGeom>
        </p:spPr>
        <p:txBody>
          <a:bodyP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a:t>SBITA Flow Chart</a:t>
            </a:r>
            <a:endParaRPr lang="en-US" sz="2000" dirty="0"/>
          </a:p>
        </p:txBody>
      </p:sp>
      <p:pic>
        <p:nvPicPr>
          <p:cNvPr id="5" name="Picture 4">
            <a:extLst>
              <a:ext uri="{FF2B5EF4-FFF2-40B4-BE49-F238E27FC236}">
                <a16:creationId xmlns:a16="http://schemas.microsoft.com/office/drawing/2014/main" id="{A43FA8BF-1A78-B4B7-3E89-BC2280AE5C08}"/>
              </a:ext>
            </a:extLst>
          </p:cNvPr>
          <p:cNvPicPr>
            <a:picLocks noChangeAspect="1"/>
          </p:cNvPicPr>
          <p:nvPr/>
        </p:nvPicPr>
        <p:blipFill>
          <a:blip r:embed="rId3"/>
          <a:stretch>
            <a:fillRect/>
          </a:stretch>
        </p:blipFill>
        <p:spPr>
          <a:xfrm>
            <a:off x="2672966" y="914400"/>
            <a:ext cx="6633520" cy="5404231"/>
          </a:xfrm>
          <a:prstGeom prst="rect">
            <a:avLst/>
          </a:prstGeom>
        </p:spPr>
      </p:pic>
    </p:spTree>
    <p:extLst>
      <p:ext uri="{BB962C8B-B14F-4D97-AF65-F5344CB8AC3E}">
        <p14:creationId xmlns:p14="http://schemas.microsoft.com/office/powerpoint/2010/main" val="40785450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D42F59F-56A7-753E-8DA6-1FF3651B3374}"/>
              </a:ext>
            </a:extLst>
          </p:cNvPr>
          <p:cNvSpPr txBox="1">
            <a:spLocks/>
          </p:cNvSpPr>
          <p:nvPr/>
        </p:nvSpPr>
        <p:spPr>
          <a:xfrm>
            <a:off x="1295401" y="539369"/>
            <a:ext cx="9601196" cy="375031"/>
          </a:xfrm>
          <a:prstGeom prst="rect">
            <a:avLst/>
          </a:prstGeom>
        </p:spPr>
        <p:txBody>
          <a:bodyP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t>Lease Flow Chart</a:t>
            </a:r>
          </a:p>
        </p:txBody>
      </p:sp>
      <p:pic>
        <p:nvPicPr>
          <p:cNvPr id="5" name="Picture 4">
            <a:extLst>
              <a:ext uri="{FF2B5EF4-FFF2-40B4-BE49-F238E27FC236}">
                <a16:creationId xmlns:a16="http://schemas.microsoft.com/office/drawing/2014/main" id="{FC96717C-B382-F944-4481-57CA3E588DC4}"/>
              </a:ext>
            </a:extLst>
          </p:cNvPr>
          <p:cNvPicPr>
            <a:picLocks noChangeAspect="1"/>
          </p:cNvPicPr>
          <p:nvPr/>
        </p:nvPicPr>
        <p:blipFill>
          <a:blip r:embed="rId3"/>
          <a:stretch>
            <a:fillRect/>
          </a:stretch>
        </p:blipFill>
        <p:spPr>
          <a:xfrm>
            <a:off x="1654339" y="914400"/>
            <a:ext cx="8883319" cy="5142974"/>
          </a:xfrm>
          <a:prstGeom prst="rect">
            <a:avLst/>
          </a:prstGeom>
        </p:spPr>
      </p:pic>
    </p:spTree>
    <p:extLst>
      <p:ext uri="{BB962C8B-B14F-4D97-AF65-F5344CB8AC3E}">
        <p14:creationId xmlns:p14="http://schemas.microsoft.com/office/powerpoint/2010/main" val="24462386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8F8A3-F5F5-43D1-95A4-46FE289D5FA1}"/>
              </a:ext>
            </a:extLst>
          </p:cNvPr>
          <p:cNvSpPr>
            <a:spLocks noGrp="1"/>
          </p:cNvSpPr>
          <p:nvPr>
            <p:ph type="ctrTitle"/>
          </p:nvPr>
        </p:nvSpPr>
        <p:spPr/>
        <p:txBody>
          <a:bodyPr/>
          <a:lstStyle/>
          <a:p>
            <a:r>
              <a:rPr lang="en-US" dirty="0"/>
              <a:t>SBITA &amp; Lease</a:t>
            </a:r>
          </a:p>
        </p:txBody>
      </p:sp>
      <p:sp>
        <p:nvSpPr>
          <p:cNvPr id="3" name="Subtitle 2">
            <a:extLst>
              <a:ext uri="{FF2B5EF4-FFF2-40B4-BE49-F238E27FC236}">
                <a16:creationId xmlns:a16="http://schemas.microsoft.com/office/drawing/2014/main" id="{E3D73884-9413-480D-AB7A-BB62F6059048}"/>
              </a:ext>
            </a:extLst>
          </p:cNvPr>
          <p:cNvSpPr>
            <a:spLocks noGrp="1"/>
          </p:cNvSpPr>
          <p:nvPr>
            <p:ph type="subTitle" idx="1"/>
          </p:nvPr>
        </p:nvSpPr>
        <p:spPr/>
        <p:txBody>
          <a:bodyPr>
            <a:normAutofit/>
          </a:bodyPr>
          <a:lstStyle/>
          <a:p>
            <a:r>
              <a:rPr lang="en-US" sz="5400" dirty="0"/>
              <a:t>Questions?</a:t>
            </a:r>
          </a:p>
        </p:txBody>
      </p:sp>
    </p:spTree>
    <p:extLst>
      <p:ext uri="{BB962C8B-B14F-4D97-AF65-F5344CB8AC3E}">
        <p14:creationId xmlns:p14="http://schemas.microsoft.com/office/powerpoint/2010/main" val="4853633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634065"/>
            <a:ext cx="9601196" cy="651934"/>
          </a:xfrm>
        </p:spPr>
        <p:txBody>
          <a:bodyPr>
            <a:normAutofit fontScale="90000"/>
          </a:bodyPr>
          <a:lstStyle/>
          <a:p>
            <a:pPr algn="l"/>
            <a:r>
              <a:rPr lang="en-US" dirty="0"/>
              <a:t>Questions?</a:t>
            </a:r>
          </a:p>
        </p:txBody>
      </p:sp>
      <p:sp>
        <p:nvSpPr>
          <p:cNvPr id="3" name="Content Placeholder 2"/>
          <p:cNvSpPr>
            <a:spLocks noGrp="1"/>
          </p:cNvSpPr>
          <p:nvPr>
            <p:ph idx="1"/>
          </p:nvPr>
        </p:nvSpPr>
        <p:spPr/>
        <p:txBody>
          <a:bodyPr>
            <a:normAutofit fontScale="85000" lnSpcReduction="20000"/>
          </a:bodyPr>
          <a:lstStyle/>
          <a:p>
            <a:r>
              <a:rPr lang="en-US" dirty="0"/>
              <a:t>Email: </a:t>
            </a:r>
            <a:r>
              <a:rPr lang="en-US" dirty="0">
                <a:hlinkClick r:id="rId3"/>
              </a:rPr>
              <a:t>AS.StateAccounting@nebraska.gov</a:t>
            </a:r>
            <a:r>
              <a:rPr lang="en-US" dirty="0"/>
              <a:t> in the subject include “BUG Question”</a:t>
            </a:r>
          </a:p>
          <a:p>
            <a:r>
              <a:rPr lang="en-US" dirty="0"/>
              <a:t>Contact Info</a:t>
            </a:r>
          </a:p>
          <a:p>
            <a:pPr lvl="1"/>
            <a:r>
              <a:rPr lang="en-US" u="sng" dirty="0">
                <a:solidFill>
                  <a:srgbClr val="0563C1"/>
                </a:solidFill>
                <a:effectLst/>
                <a:ea typeface="Calibri" panose="020F0502020204030204" pitchFamily="34" charset="0"/>
                <a:hlinkClick r:id="rId4"/>
              </a:rPr>
              <a:t>Philip.Olsen@nebraska.gov</a:t>
            </a:r>
            <a:r>
              <a:rPr lang="en-US" dirty="0">
                <a:solidFill>
                  <a:srgbClr val="0563C1"/>
                </a:solidFill>
                <a:effectLst/>
                <a:ea typeface="Calibri" panose="020F0502020204030204" pitchFamily="34" charset="0"/>
              </a:rPr>
              <a:t>  			</a:t>
            </a:r>
            <a:r>
              <a:rPr lang="en-US" dirty="0">
                <a:solidFill>
                  <a:schemeClr val="tx1"/>
                </a:solidFill>
                <a:effectLst/>
                <a:ea typeface="Calibri" panose="020F0502020204030204" pitchFamily="34" charset="0"/>
              </a:rPr>
              <a:t>402-471-0600</a:t>
            </a:r>
          </a:p>
          <a:p>
            <a:pPr lvl="1"/>
            <a:r>
              <a:rPr lang="en-US" dirty="0">
                <a:solidFill>
                  <a:schemeClr val="tx1"/>
                </a:solidFill>
                <a:hlinkClick r:id="rId5"/>
              </a:rPr>
              <a:t>Krista.Davis@nebraska.gov</a:t>
            </a:r>
            <a:r>
              <a:rPr lang="en-US" dirty="0">
                <a:solidFill>
                  <a:schemeClr val="tx1"/>
                </a:solidFill>
              </a:rPr>
              <a:t>			402-890-8253</a:t>
            </a:r>
          </a:p>
          <a:p>
            <a:pPr lvl="1"/>
            <a:r>
              <a:rPr lang="en-US" dirty="0">
                <a:solidFill>
                  <a:schemeClr val="tx1"/>
                </a:solidFill>
                <a:hlinkClick r:id="rId6"/>
              </a:rPr>
              <a:t>Caleb.Witt@nebraska.gov</a:t>
            </a:r>
            <a:r>
              <a:rPr lang="en-US" dirty="0">
                <a:solidFill>
                  <a:schemeClr val="tx1"/>
                </a:solidFill>
              </a:rPr>
              <a:t>			531-810-1956</a:t>
            </a:r>
            <a:endParaRPr lang="en-US" dirty="0">
              <a:solidFill>
                <a:schemeClr val="tx1"/>
              </a:solidFill>
              <a:hlinkClick r:id="rId6"/>
            </a:endParaRPr>
          </a:p>
          <a:p>
            <a:pPr lvl="1"/>
            <a:r>
              <a:rPr lang="en-US" u="sng" dirty="0">
                <a:solidFill>
                  <a:srgbClr val="0563C1"/>
                </a:solidFill>
                <a:effectLst/>
                <a:ea typeface="Calibri" panose="020F0502020204030204" pitchFamily="34" charset="0"/>
                <a:hlinkClick r:id="rId7"/>
              </a:rPr>
              <a:t>Chad.Pinger@nebraska.gov</a:t>
            </a:r>
            <a:r>
              <a:rPr lang="en-US" dirty="0"/>
              <a:t>  			402-416-1535</a:t>
            </a:r>
          </a:p>
          <a:p>
            <a:pPr lvl="1"/>
            <a:r>
              <a:rPr lang="en-US" u="sng" dirty="0">
                <a:solidFill>
                  <a:srgbClr val="1F497D"/>
                </a:solidFill>
                <a:effectLst/>
                <a:ea typeface="Calibri" panose="020F0502020204030204" pitchFamily="34" charset="0"/>
                <a:hlinkClick r:id="rId8"/>
              </a:rPr>
              <a:t>Patrick.Trinh@nebraska.gov</a:t>
            </a:r>
            <a:r>
              <a:rPr lang="en-US" dirty="0">
                <a:solidFill>
                  <a:srgbClr val="1F497D"/>
                </a:solidFill>
                <a:effectLst/>
                <a:ea typeface="Calibri" panose="020F0502020204030204" pitchFamily="34" charset="0"/>
              </a:rPr>
              <a:t>    		</a:t>
            </a:r>
            <a:r>
              <a:rPr lang="en-US" dirty="0">
                <a:solidFill>
                  <a:schemeClr val="tx1"/>
                </a:solidFill>
                <a:effectLst/>
                <a:ea typeface="Calibri" panose="020F0502020204030204" pitchFamily="34" charset="0"/>
              </a:rPr>
              <a:t>531-530-9773</a:t>
            </a:r>
          </a:p>
          <a:p>
            <a:pPr lvl="1"/>
            <a:r>
              <a:rPr lang="en-US" dirty="0">
                <a:solidFill>
                  <a:schemeClr val="tx1"/>
                </a:solidFill>
                <a:hlinkClick r:id="rId9"/>
              </a:rPr>
              <a:t>Shaun.McDonald@nebraska.gov</a:t>
            </a:r>
            <a:r>
              <a:rPr lang="en-US" dirty="0">
                <a:solidFill>
                  <a:schemeClr val="tx1"/>
                </a:solidFill>
              </a:rPr>
              <a:t>		402-540-4987</a:t>
            </a:r>
          </a:p>
          <a:p>
            <a:pPr lvl="1"/>
            <a:r>
              <a:rPr lang="en-US" u="sng" dirty="0">
                <a:solidFill>
                  <a:srgbClr val="1F497D"/>
                </a:solidFill>
                <a:ea typeface="Calibri" panose="020F0502020204030204" pitchFamily="34" charset="0"/>
                <a:hlinkClick r:id="rId10"/>
              </a:rPr>
              <a:t>Shabnam.Sultani@</a:t>
            </a:r>
            <a:r>
              <a:rPr lang="en-US" u="sng" dirty="0">
                <a:solidFill>
                  <a:srgbClr val="1F497D"/>
                </a:solidFill>
                <a:effectLst/>
                <a:ea typeface="Calibri" panose="020F0502020204030204" pitchFamily="34" charset="0"/>
                <a:hlinkClick r:id="rId10"/>
              </a:rPr>
              <a:t>nebraska.gov</a:t>
            </a:r>
            <a:r>
              <a:rPr lang="en-US" dirty="0">
                <a:solidFill>
                  <a:srgbClr val="1F497D"/>
                </a:solidFill>
                <a:effectLst/>
                <a:ea typeface="Calibri" panose="020F0502020204030204" pitchFamily="34" charset="0"/>
              </a:rPr>
              <a:t>   	 	</a:t>
            </a:r>
            <a:r>
              <a:rPr lang="en-US" dirty="0">
                <a:solidFill>
                  <a:schemeClr val="tx1"/>
                </a:solidFill>
                <a:effectLst/>
                <a:ea typeface="Calibri" panose="020F0502020204030204" pitchFamily="34" charset="0"/>
              </a:rPr>
              <a:t>402-314-4353</a:t>
            </a:r>
          </a:p>
          <a:p>
            <a:pPr lvl="1"/>
            <a:endParaRPr lang="en-US" dirty="0">
              <a:solidFill>
                <a:schemeClr val="tx1"/>
              </a:solidFill>
              <a:effectLst/>
              <a:ea typeface="Calibri" panose="020F0502020204030204" pitchFamily="34" charset="0"/>
            </a:endParaRPr>
          </a:p>
          <a:p>
            <a:pPr lvl="1"/>
            <a:endParaRPr lang="en-US" dirty="0">
              <a:solidFill>
                <a:schemeClr val="tx1"/>
              </a:solidFill>
            </a:endParaRPr>
          </a:p>
          <a:p>
            <a:pPr marL="457200" lvl="1" indent="0">
              <a:buNone/>
            </a:pPr>
            <a:endParaRPr lang="en-US" dirty="0"/>
          </a:p>
        </p:txBody>
      </p:sp>
      <p:pic>
        <p:nvPicPr>
          <p:cNvPr id="4" name="Picture 3"/>
          <p:cNvPicPr>
            <a:picLocks noChangeAspect="1"/>
          </p:cNvPicPr>
          <p:nvPr/>
        </p:nvPicPr>
        <p:blipFill>
          <a:blip r:embed="rId11"/>
          <a:stretch>
            <a:fillRect/>
          </a:stretch>
        </p:blipFill>
        <p:spPr>
          <a:xfrm>
            <a:off x="4044114" y="640289"/>
            <a:ext cx="3963905" cy="993776"/>
          </a:xfrm>
          <a:prstGeom prst="rect">
            <a:avLst/>
          </a:prstGeom>
          <a:ln w="19050">
            <a:noFill/>
          </a:ln>
        </p:spPr>
      </p:pic>
    </p:spTree>
    <p:extLst>
      <p:ext uri="{BB962C8B-B14F-4D97-AF65-F5344CB8AC3E}">
        <p14:creationId xmlns:p14="http://schemas.microsoft.com/office/powerpoint/2010/main" val="3035834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Payables Accounting Policy #18</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Recognition Criteria:</a:t>
            </a:r>
          </a:p>
          <a:p>
            <a:r>
              <a:rPr lang="en-US" dirty="0"/>
              <a:t>Measurable – when the amount can be determined or reasonably estimated.  For instance, when you have the invoice or request for reimbursement.</a:t>
            </a:r>
          </a:p>
          <a:p>
            <a:r>
              <a:rPr lang="en-US" dirty="0"/>
              <a:t>Incurred – when the reporting organization has substantially acquired the benefit for which it is consuming.</a:t>
            </a:r>
          </a:p>
          <a:p>
            <a:pPr lvl="1"/>
            <a:r>
              <a:rPr lang="en-US" dirty="0"/>
              <a:t>For exchange transactions this is when the goods or services have been received.</a:t>
            </a:r>
          </a:p>
          <a:p>
            <a:pPr lvl="1"/>
            <a:r>
              <a:rPr lang="en-US" dirty="0"/>
              <a:t>For nonexchange transactions, </a:t>
            </a:r>
            <a:r>
              <a:rPr lang="en-US" b="0" i="0" dirty="0">
                <a:solidFill>
                  <a:srgbClr val="333333"/>
                </a:solidFill>
                <a:effectLst/>
                <a:latin typeface="+mj-lt"/>
              </a:rPr>
              <a:t>a distinction is made between the two parties to a nonexchange transaction, the recipient and the provider. State agencies can be a </a:t>
            </a:r>
            <a:r>
              <a:rPr lang="en-US" b="0" i="0" u="sng" dirty="0">
                <a:solidFill>
                  <a:srgbClr val="333333"/>
                </a:solidFill>
                <a:effectLst/>
                <a:latin typeface="+mj-lt"/>
              </a:rPr>
              <a:t>recipient</a:t>
            </a:r>
            <a:r>
              <a:rPr lang="en-US" b="0" i="0" dirty="0">
                <a:solidFill>
                  <a:srgbClr val="333333"/>
                </a:solidFill>
                <a:effectLst/>
                <a:latin typeface="+mj-lt"/>
              </a:rPr>
              <a:t>, for example, of revenues from a federal grant award. State agencies can also be a </a:t>
            </a:r>
            <a:r>
              <a:rPr lang="en-US" b="0" i="0" u="sng" dirty="0">
                <a:solidFill>
                  <a:srgbClr val="333333"/>
                </a:solidFill>
                <a:effectLst/>
                <a:latin typeface="+mj-lt"/>
              </a:rPr>
              <a:t>provider</a:t>
            </a:r>
            <a:r>
              <a:rPr lang="en-US" b="0" i="0" dirty="0">
                <a:solidFill>
                  <a:srgbClr val="333333"/>
                </a:solidFill>
                <a:effectLst/>
                <a:latin typeface="+mj-lt"/>
              </a:rPr>
              <a:t>, for example, expenditures of grant funds to a grantee.</a:t>
            </a:r>
            <a:endParaRPr lang="en-US" dirty="0">
              <a:latin typeface="+mj-lt"/>
            </a:endParaRPr>
          </a:p>
          <a:p>
            <a:pPr marL="0" indent="0">
              <a:buNone/>
            </a:pPr>
            <a:endParaRPr lang="en-US" dirty="0">
              <a:latin typeface="+mj-lt"/>
            </a:endParaRPr>
          </a:p>
        </p:txBody>
      </p:sp>
    </p:spTree>
    <p:extLst>
      <p:ext uri="{BB962C8B-B14F-4D97-AF65-F5344CB8AC3E}">
        <p14:creationId xmlns:p14="http://schemas.microsoft.com/office/powerpoint/2010/main" val="1296923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Payables Accounting Policy #18</a:t>
            </a:r>
          </a:p>
        </p:txBody>
      </p:sp>
      <p:sp>
        <p:nvSpPr>
          <p:cNvPr id="3" name="Content Placeholder 2"/>
          <p:cNvSpPr>
            <a:spLocks noGrp="1"/>
          </p:cNvSpPr>
          <p:nvPr>
            <p:ph idx="1"/>
          </p:nvPr>
        </p:nvSpPr>
        <p:spPr/>
        <p:txBody>
          <a:bodyPr>
            <a:normAutofit/>
          </a:bodyPr>
          <a:lstStyle/>
          <a:p>
            <a:pPr algn="l"/>
            <a:r>
              <a:rPr lang="en-US" b="0" i="0" dirty="0">
                <a:solidFill>
                  <a:srgbClr val="333333"/>
                </a:solidFill>
                <a:effectLst/>
                <a:latin typeface="+mj-lt"/>
              </a:rPr>
              <a:t>When a State agency is a </a:t>
            </a:r>
            <a:r>
              <a:rPr lang="en-US" b="0" i="0" u="sng" dirty="0">
                <a:solidFill>
                  <a:srgbClr val="333333"/>
                </a:solidFill>
                <a:effectLst/>
                <a:latin typeface="+mj-lt"/>
              </a:rPr>
              <a:t>recipient</a:t>
            </a:r>
            <a:r>
              <a:rPr lang="en-US" b="0" i="0" dirty="0">
                <a:solidFill>
                  <a:srgbClr val="333333"/>
                </a:solidFill>
                <a:effectLst/>
                <a:latin typeface="+mj-lt"/>
              </a:rPr>
              <a:t> (of revenues), expenditure recognition (by the </a:t>
            </a:r>
            <a:r>
              <a:rPr lang="en-US" b="0" i="0" u="sng" dirty="0">
                <a:solidFill>
                  <a:srgbClr val="333333"/>
                </a:solidFill>
                <a:effectLst/>
                <a:latin typeface="+mj-lt"/>
              </a:rPr>
              <a:t>provider</a:t>
            </a:r>
            <a:r>
              <a:rPr lang="en-US" b="0" i="0" dirty="0">
                <a:solidFill>
                  <a:srgbClr val="333333"/>
                </a:solidFill>
                <a:effectLst/>
                <a:latin typeface="+mj-lt"/>
              </a:rPr>
              <a:t>) is dependent on the State agency meeting all eligibility requirements, including incurring allowable expenditures, if applicable.</a:t>
            </a:r>
          </a:p>
          <a:p>
            <a:pPr algn="l"/>
            <a:r>
              <a:rPr lang="en-US" b="0" i="0" dirty="0">
                <a:solidFill>
                  <a:srgbClr val="333333"/>
                </a:solidFill>
                <a:effectLst/>
                <a:latin typeface="+mj-lt"/>
              </a:rPr>
              <a:t>When a State agency is a </a:t>
            </a:r>
            <a:r>
              <a:rPr lang="en-US" b="0" i="0" u="sng" dirty="0">
                <a:solidFill>
                  <a:srgbClr val="333333"/>
                </a:solidFill>
                <a:effectLst/>
                <a:latin typeface="+mj-lt"/>
              </a:rPr>
              <a:t>provider</a:t>
            </a:r>
            <a:r>
              <a:rPr lang="en-US" b="0" i="0" dirty="0">
                <a:solidFill>
                  <a:srgbClr val="333333"/>
                </a:solidFill>
                <a:effectLst/>
                <a:latin typeface="+mj-lt"/>
              </a:rPr>
              <a:t> (of expenditures), the State agency expenditure recognition is dependent on the </a:t>
            </a:r>
            <a:r>
              <a:rPr lang="en-US" b="0" i="0" u="sng" dirty="0">
                <a:solidFill>
                  <a:srgbClr val="333333"/>
                </a:solidFill>
                <a:effectLst/>
                <a:latin typeface="+mj-lt"/>
              </a:rPr>
              <a:t>recipient</a:t>
            </a:r>
            <a:r>
              <a:rPr lang="en-US" b="0" i="0" dirty="0">
                <a:solidFill>
                  <a:srgbClr val="333333"/>
                </a:solidFill>
                <a:effectLst/>
                <a:latin typeface="+mj-lt"/>
              </a:rPr>
              <a:t> of the grant, entitlement, etc. meeting all eligibility requirements, including incurring allowable expenditures, if applicable.</a:t>
            </a:r>
          </a:p>
          <a:p>
            <a:pPr marL="0" indent="0">
              <a:buNone/>
            </a:pPr>
            <a:endParaRPr lang="en-US" dirty="0">
              <a:latin typeface="+mj-lt"/>
            </a:endParaRPr>
          </a:p>
        </p:txBody>
      </p:sp>
    </p:spTree>
    <p:extLst>
      <p:ext uri="{BB962C8B-B14F-4D97-AF65-F5344CB8AC3E}">
        <p14:creationId xmlns:p14="http://schemas.microsoft.com/office/powerpoint/2010/main" val="247835540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4644</TotalTime>
  <Words>5047</Words>
  <Application>Microsoft Office PowerPoint</Application>
  <PresentationFormat>Widescreen</PresentationFormat>
  <Paragraphs>420</Paragraphs>
  <Slides>75</Slides>
  <Notes>49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75</vt:i4>
      </vt:variant>
    </vt:vector>
  </HeadingPairs>
  <TitlesOfParts>
    <vt:vector size="80" baseType="lpstr">
      <vt:lpstr>Arial</vt:lpstr>
      <vt:lpstr>Calibri</vt:lpstr>
      <vt:lpstr>Garamond</vt:lpstr>
      <vt:lpstr>Times New Roman</vt:lpstr>
      <vt:lpstr>Organic</vt:lpstr>
      <vt:lpstr>                       State Accounting Business User Group (BUG) </vt:lpstr>
      <vt:lpstr>Agenda</vt:lpstr>
      <vt:lpstr>Announcements</vt:lpstr>
      <vt:lpstr> Payables Accounting Policy #18</vt:lpstr>
      <vt:lpstr>Payables Accounting Policy #18</vt:lpstr>
      <vt:lpstr>Payables Accounting Policy #18</vt:lpstr>
      <vt:lpstr>Payables Accounting Policy #18</vt:lpstr>
      <vt:lpstr>Payables Accounting Policy #18</vt:lpstr>
      <vt:lpstr>Payables Accounting Policy #18</vt:lpstr>
      <vt:lpstr>Payables Accounting Policy #18</vt:lpstr>
      <vt:lpstr>Payables Accounting Policy #18</vt:lpstr>
      <vt:lpstr>Payables Policy #18</vt:lpstr>
      <vt:lpstr> O Batches &amp; RNVs</vt:lpstr>
      <vt:lpstr> </vt:lpstr>
      <vt:lpstr> </vt:lpstr>
      <vt:lpstr>PowerPoint Presentation</vt:lpstr>
      <vt:lpstr> </vt:lpstr>
      <vt:lpstr>PowerPoint Presentation</vt:lpstr>
      <vt:lpstr> </vt:lpstr>
      <vt:lpstr> </vt:lpstr>
      <vt:lpstr>p</vt:lpstr>
      <vt:lpstr> </vt:lpstr>
      <vt:lpstr>Received Not Vouchered (RNV)</vt:lpstr>
      <vt:lpstr>Received Not Vouchered (RNV)</vt:lpstr>
      <vt:lpstr>Received Not Vouchered (RNV)</vt:lpstr>
      <vt:lpstr>Received Not Vouchered (RNV)</vt:lpstr>
      <vt:lpstr>PowerPoint Presentation</vt:lpstr>
      <vt:lpstr>Correcting RNV Issues</vt:lpstr>
      <vt:lpstr>Correcting RNV Issues</vt:lpstr>
      <vt:lpstr>Correcting RNV Issues</vt:lpstr>
      <vt:lpstr>O Batches &amp; RNVs</vt:lpstr>
      <vt:lpstr>FIXED ASSETS</vt:lpstr>
      <vt:lpstr>FIXED ASSET REPORTS</vt:lpstr>
      <vt:lpstr>Fixed Asset No Cost Integrity Report</vt:lpstr>
      <vt:lpstr>Unposted Fixed Asset Report</vt:lpstr>
      <vt:lpstr>Item Code – Object Account Integrity</vt:lpstr>
      <vt:lpstr>PowerPoint Presentation</vt:lpstr>
      <vt:lpstr>PowerPoint Presentation</vt:lpstr>
      <vt:lpstr>PowerPoint Presentation</vt:lpstr>
      <vt:lpstr>POSTING COSTS TO AN ASSET</vt:lpstr>
      <vt:lpstr>PowerPoint Presentation</vt:lpstr>
      <vt:lpstr>State of Nebraska &gt; Fixed Assets &gt; Add Fixed Asset &gt; Cost Summary </vt:lpstr>
      <vt:lpstr>PowerPoint Presentation</vt:lpstr>
      <vt:lpstr>PowerPoint Presentation</vt:lpstr>
      <vt:lpstr>PowerPoint Presentation</vt:lpstr>
      <vt:lpstr>Fixed Asset Summary </vt:lpstr>
      <vt:lpstr>Asset Management Resources</vt:lpstr>
      <vt:lpstr>Fixed Assets Questions?</vt:lpstr>
      <vt:lpstr>Business Unit Setup</vt:lpstr>
      <vt:lpstr>E1 Training Guides </vt:lpstr>
      <vt:lpstr>Federal BU Types</vt:lpstr>
      <vt:lpstr>Federal BU Types</vt:lpstr>
      <vt:lpstr>BU Inactivation</vt:lpstr>
      <vt:lpstr>E1 Business Unit Workflow Screen</vt:lpstr>
      <vt:lpstr>E1 Business Unit Workflow Screen</vt:lpstr>
      <vt:lpstr>Business Unit</vt:lpstr>
      <vt:lpstr>Requesting New Funds or Changes to Funds</vt:lpstr>
      <vt:lpstr>New/Changes to Fund Requests</vt:lpstr>
      <vt:lpstr>New/Changes to Fund Requests</vt:lpstr>
      <vt:lpstr>Fund Request</vt:lpstr>
      <vt:lpstr>Month End E1  Close Process</vt:lpstr>
      <vt:lpstr>Month E1 End Close Process</vt:lpstr>
      <vt:lpstr>Month E1 End Close Process</vt:lpstr>
      <vt:lpstr>Month End Close</vt:lpstr>
      <vt:lpstr>SBITA &amp; Lease Reporting</vt:lpstr>
      <vt:lpstr>SBITA &amp; Lease Reporting</vt:lpstr>
      <vt:lpstr>SBITA &amp; Lease Reporting</vt:lpstr>
      <vt:lpstr>SBITA &amp; Lease Reporting</vt:lpstr>
      <vt:lpstr>SBITA &amp; Lease Reporting</vt:lpstr>
      <vt:lpstr>SBITA &amp; Lease Reporting</vt:lpstr>
      <vt:lpstr>SBITA Reporting</vt:lpstr>
      <vt:lpstr>PowerPoint Presentation</vt:lpstr>
      <vt:lpstr>PowerPoint Presentation</vt:lpstr>
      <vt:lpstr>SBITA &amp; Lease</vt:lpstr>
      <vt:lpstr>Questions?</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Kiichler, Andrea</dc:creator>
  <cp:lastModifiedBy>Olsen, Philip</cp:lastModifiedBy>
  <cp:revision>260</cp:revision>
  <dcterms:created xsi:type="dcterms:W3CDTF">2019-03-11T15:57:31Z</dcterms:created>
  <dcterms:modified xsi:type="dcterms:W3CDTF">2024-03-04T22:47:50Z</dcterms:modified>
</cp:coreProperties>
</file>