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9"/>
  </p:notesMasterIdLst>
  <p:sldIdLst>
    <p:sldId id="267" r:id="rId2"/>
    <p:sldId id="327" r:id="rId3"/>
    <p:sldId id="329" r:id="rId4"/>
    <p:sldId id="305" r:id="rId5"/>
    <p:sldId id="330" r:id="rId6"/>
    <p:sldId id="409" r:id="rId7"/>
    <p:sldId id="410" r:id="rId8"/>
    <p:sldId id="414" r:id="rId9"/>
    <p:sldId id="417" r:id="rId10"/>
    <p:sldId id="418" r:id="rId11"/>
    <p:sldId id="419" r:id="rId12"/>
    <p:sldId id="420" r:id="rId13"/>
    <p:sldId id="415" r:id="rId14"/>
    <p:sldId id="421" r:id="rId15"/>
    <p:sldId id="411" r:id="rId16"/>
    <p:sldId id="423" r:id="rId17"/>
    <p:sldId id="412" r:id="rId18"/>
    <p:sldId id="424" r:id="rId19"/>
    <p:sldId id="308" r:id="rId20"/>
    <p:sldId id="425" r:id="rId21"/>
    <p:sldId id="422" r:id="rId22"/>
    <p:sldId id="366" r:id="rId23"/>
    <p:sldId id="432" r:id="rId24"/>
    <p:sldId id="433" r:id="rId25"/>
    <p:sldId id="434" r:id="rId26"/>
    <p:sldId id="435" r:id="rId27"/>
    <p:sldId id="436" r:id="rId28"/>
    <p:sldId id="437" r:id="rId29"/>
    <p:sldId id="461" r:id="rId30"/>
    <p:sldId id="438" r:id="rId31"/>
    <p:sldId id="439" r:id="rId32"/>
    <p:sldId id="440" r:id="rId33"/>
    <p:sldId id="446" r:id="rId34"/>
    <p:sldId id="447" r:id="rId35"/>
    <p:sldId id="449" r:id="rId36"/>
    <p:sldId id="441" r:id="rId37"/>
    <p:sldId id="450" r:id="rId38"/>
    <p:sldId id="451" r:id="rId39"/>
    <p:sldId id="452" r:id="rId40"/>
    <p:sldId id="453" r:id="rId41"/>
    <p:sldId id="454" r:id="rId42"/>
    <p:sldId id="455" r:id="rId43"/>
    <p:sldId id="456" r:id="rId44"/>
    <p:sldId id="457" r:id="rId45"/>
    <p:sldId id="458" r:id="rId46"/>
    <p:sldId id="459" r:id="rId47"/>
    <p:sldId id="344" r:id="rId48"/>
    <p:sldId id="408" r:id="rId49"/>
    <p:sldId id="356" r:id="rId50"/>
    <p:sldId id="358" r:id="rId51"/>
    <p:sldId id="429" r:id="rId52"/>
    <p:sldId id="355" r:id="rId53"/>
    <p:sldId id="345" r:id="rId54"/>
    <p:sldId id="320" r:id="rId55"/>
    <p:sldId id="258" r:id="rId56"/>
    <p:sldId id="325" r:id="rId57"/>
    <p:sldId id="257" r:id="rId58"/>
    <p:sldId id="322" r:id="rId59"/>
    <p:sldId id="431" r:id="rId60"/>
    <p:sldId id="406" r:id="rId61"/>
    <p:sldId id="430" r:id="rId62"/>
    <p:sldId id="359" r:id="rId63"/>
    <p:sldId id="354" r:id="rId64"/>
    <p:sldId id="290" r:id="rId65"/>
    <p:sldId id="291" r:id="rId66"/>
    <p:sldId id="351" r:id="rId67"/>
    <p:sldId id="352" r:id="rId68"/>
    <p:sldId id="336" r:id="rId69"/>
    <p:sldId id="343" r:id="rId70"/>
    <p:sldId id="331" r:id="rId71"/>
    <p:sldId id="347" r:id="rId72"/>
    <p:sldId id="348" r:id="rId73"/>
    <p:sldId id="349" r:id="rId74"/>
    <p:sldId id="346" r:id="rId75"/>
    <p:sldId id="297" r:id="rId76"/>
    <p:sldId id="299" r:id="rId77"/>
    <p:sldId id="350" r:id="rId78"/>
    <p:sldId id="292" r:id="rId79"/>
    <p:sldId id="293" r:id="rId80"/>
    <p:sldId id="294" r:id="rId81"/>
    <p:sldId id="337" r:id="rId82"/>
    <p:sldId id="295" r:id="rId83"/>
    <p:sldId id="340" r:id="rId84"/>
    <p:sldId id="341" r:id="rId85"/>
    <p:sldId id="335" r:id="rId86"/>
    <p:sldId id="353" r:id="rId87"/>
    <p:sldId id="289" r:id="rId8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B0F0"/>
    <a:srgbClr val="FFFF00"/>
    <a:srgbClr val="1A3384"/>
    <a:srgbClr val="BF3737"/>
    <a:srgbClr val="5D85B5"/>
    <a:srgbClr val="4A3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6839" autoAdjust="0"/>
  </p:normalViewPr>
  <p:slideViewPr>
    <p:cSldViewPr snapToGrid="0">
      <p:cViewPr varScale="1">
        <p:scale>
          <a:sx n="99" d="100"/>
          <a:sy n="99" d="100"/>
        </p:scale>
        <p:origin x="78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1613CAF-8844-4BEF-8155-F6816E595233}" type="datetimeFigureOut">
              <a:rPr lang="en-US" smtClean="0"/>
              <a:t>3/31/2023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FC98584-F2ED-43F0-93C2-0A1999429C41}" type="slidenum">
              <a:rPr lang="en-US" smtClean="0"/>
              <a:t>‹#›</a:t>
            </a:fld>
            <a:endParaRPr lang="en-US"/>
          </a:p>
        </p:txBody>
      </p:sp>
    </p:spTree>
    <p:extLst>
      <p:ext uri="{BB962C8B-B14F-4D97-AF65-F5344CB8AC3E}">
        <p14:creationId xmlns:p14="http://schemas.microsoft.com/office/powerpoint/2010/main" val="215167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4</a:t>
            </a:fld>
            <a:endParaRPr lang="en-US"/>
          </a:p>
        </p:txBody>
      </p:sp>
    </p:spTree>
    <p:extLst>
      <p:ext uri="{BB962C8B-B14F-4D97-AF65-F5344CB8AC3E}">
        <p14:creationId xmlns:p14="http://schemas.microsoft.com/office/powerpoint/2010/main" val="186244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15</a:t>
            </a:fld>
            <a:endParaRPr lang="en-US"/>
          </a:p>
        </p:txBody>
      </p:sp>
    </p:spTree>
    <p:extLst>
      <p:ext uri="{BB962C8B-B14F-4D97-AF65-F5344CB8AC3E}">
        <p14:creationId xmlns:p14="http://schemas.microsoft.com/office/powerpoint/2010/main" val="232150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16</a:t>
            </a:fld>
            <a:endParaRPr lang="en-US"/>
          </a:p>
        </p:txBody>
      </p:sp>
    </p:spTree>
    <p:extLst>
      <p:ext uri="{BB962C8B-B14F-4D97-AF65-F5344CB8AC3E}">
        <p14:creationId xmlns:p14="http://schemas.microsoft.com/office/powerpoint/2010/main" val="232150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17</a:t>
            </a:fld>
            <a:endParaRPr lang="en-US"/>
          </a:p>
        </p:txBody>
      </p:sp>
    </p:spTree>
    <p:extLst>
      <p:ext uri="{BB962C8B-B14F-4D97-AF65-F5344CB8AC3E}">
        <p14:creationId xmlns:p14="http://schemas.microsoft.com/office/powerpoint/2010/main" val="239139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19</a:t>
            </a:fld>
            <a:endParaRPr lang="en-US"/>
          </a:p>
        </p:txBody>
      </p:sp>
    </p:spTree>
    <p:extLst>
      <p:ext uri="{BB962C8B-B14F-4D97-AF65-F5344CB8AC3E}">
        <p14:creationId xmlns:p14="http://schemas.microsoft.com/office/powerpoint/2010/main" val="220972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20</a:t>
            </a:fld>
            <a:endParaRPr lang="en-US"/>
          </a:p>
        </p:txBody>
      </p:sp>
    </p:spTree>
    <p:extLst>
      <p:ext uri="{BB962C8B-B14F-4D97-AF65-F5344CB8AC3E}">
        <p14:creationId xmlns:p14="http://schemas.microsoft.com/office/powerpoint/2010/main" val="314156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Acquired: This field drives the depreciation calculation. When creating asset master records and dating assets for prior fiscal years, this creates issues with the depreciation calculation. State Accounting runs depreciation quarterly, E1 doesn’t calculate depreciation in real time. </a:t>
            </a:r>
          </a:p>
          <a:p>
            <a:endParaRPr lang="en-US" dirty="0"/>
          </a:p>
          <a:p>
            <a:r>
              <a:rPr lang="en-US" dirty="0"/>
              <a:t>Example: On July 14, 2023 (FY24) you add an asset with a date acquired of May 23, 2023 (FY23). Since depreciation was already run for all assets in the system as of June 30, 2023, if you run a report, the asset will not show any depreciation. It will have to be manually adjusted.</a:t>
            </a:r>
          </a:p>
        </p:txBody>
      </p:sp>
      <p:sp>
        <p:nvSpPr>
          <p:cNvPr id="4" name="Slide Number Placeholder 3"/>
          <p:cNvSpPr>
            <a:spLocks noGrp="1"/>
          </p:cNvSpPr>
          <p:nvPr>
            <p:ph type="sldNum" sz="quarter" idx="5"/>
          </p:nvPr>
        </p:nvSpPr>
        <p:spPr/>
        <p:txBody>
          <a:bodyPr/>
          <a:lstStyle/>
          <a:p>
            <a:fld id="{0FC98584-F2ED-43F0-93C2-0A1999429C41}" type="slidenum">
              <a:rPr lang="en-US" smtClean="0"/>
              <a:t>24</a:t>
            </a:fld>
            <a:endParaRPr lang="en-US"/>
          </a:p>
        </p:txBody>
      </p:sp>
    </p:spTree>
    <p:extLst>
      <p:ext uri="{BB962C8B-B14F-4D97-AF65-F5344CB8AC3E}">
        <p14:creationId xmlns:p14="http://schemas.microsoft.com/office/powerpoint/2010/main" val="7016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 code should auto fill; base on the account code from the “Asset Information” screen. Notice there is no item code 33. Please use 58</a:t>
            </a:r>
            <a:r>
              <a:rPr lang="en-US" b="0" u="sng" dirty="0"/>
              <a:t>34</a:t>
            </a:r>
            <a:r>
              <a:rPr lang="en-US" dirty="0"/>
              <a:t>xx. Review the chart of accounts for the proper sub account.</a:t>
            </a:r>
          </a:p>
          <a:p>
            <a:endParaRPr lang="en-US" dirty="0"/>
          </a:p>
          <a:p>
            <a:r>
              <a:rPr lang="en-US" dirty="0"/>
              <a:t>https://coabreakout.nebraska.gov/</a:t>
            </a:r>
          </a:p>
        </p:txBody>
      </p:sp>
      <p:sp>
        <p:nvSpPr>
          <p:cNvPr id="4" name="Slide Number Placeholder 3"/>
          <p:cNvSpPr>
            <a:spLocks noGrp="1"/>
          </p:cNvSpPr>
          <p:nvPr>
            <p:ph type="sldNum" sz="quarter" idx="5"/>
          </p:nvPr>
        </p:nvSpPr>
        <p:spPr/>
        <p:txBody>
          <a:bodyPr/>
          <a:lstStyle/>
          <a:p>
            <a:fld id="{5483324F-27F2-49CD-96EF-B85A7CBAFAAE}" type="slidenum">
              <a:rPr lang="en-US" smtClean="0"/>
              <a:t>25</a:t>
            </a:fld>
            <a:endParaRPr lang="en-US"/>
          </a:p>
        </p:txBody>
      </p:sp>
    </p:spTree>
    <p:extLst>
      <p:ext uri="{BB962C8B-B14F-4D97-AF65-F5344CB8AC3E}">
        <p14:creationId xmlns:p14="http://schemas.microsoft.com/office/powerpoint/2010/main" val="344751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practice to run these reports monthly. At least run them quarterly to ensure they are clean</a:t>
            </a:r>
          </a:p>
        </p:txBody>
      </p:sp>
      <p:sp>
        <p:nvSpPr>
          <p:cNvPr id="4" name="Slide Number Placeholder 3"/>
          <p:cNvSpPr>
            <a:spLocks noGrp="1"/>
          </p:cNvSpPr>
          <p:nvPr>
            <p:ph type="sldNum" sz="quarter" idx="5"/>
          </p:nvPr>
        </p:nvSpPr>
        <p:spPr/>
        <p:txBody>
          <a:bodyPr/>
          <a:lstStyle/>
          <a:p>
            <a:fld id="{0FC98584-F2ED-43F0-93C2-0A1999429C41}" type="slidenum">
              <a:rPr lang="en-US" smtClean="0"/>
              <a:t>26</a:t>
            </a:fld>
            <a:endParaRPr lang="en-US"/>
          </a:p>
        </p:txBody>
      </p:sp>
    </p:spTree>
    <p:extLst>
      <p:ext uri="{BB962C8B-B14F-4D97-AF65-F5344CB8AC3E}">
        <p14:creationId xmlns:p14="http://schemas.microsoft.com/office/powerpoint/2010/main" val="3572652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Unposted fixed asset report should be cleared at end of every month.</a:t>
            </a:r>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27</a:t>
            </a:fld>
            <a:endParaRPr lang="en-US"/>
          </a:p>
        </p:txBody>
      </p:sp>
    </p:spTree>
    <p:extLst>
      <p:ext uri="{BB962C8B-B14F-4D97-AF65-F5344CB8AC3E}">
        <p14:creationId xmlns:p14="http://schemas.microsoft.com/office/powerpoint/2010/main" val="273378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discover that this report has</a:t>
            </a:r>
            <a:r>
              <a:rPr lang="en-US" baseline="0" dirty="0"/>
              <a:t> multiple assets listed, it is possible that an error may have occurred such as: Cost might have been “passed” on, and not posted to the asset. Need to review the Asset Master Record, and purchase order to determine if costs need to be posted. </a:t>
            </a:r>
          </a:p>
          <a:p>
            <a:endParaRPr lang="en-US" baseline="0" dirty="0"/>
          </a:p>
          <a:p>
            <a:r>
              <a:rPr lang="en-US" baseline="0" dirty="0"/>
              <a:t>*The F/A No Cost Report &amp; Unposted FA Report should be reviewed monthly. </a:t>
            </a:r>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28</a:t>
            </a:fld>
            <a:endParaRPr lang="en-US"/>
          </a:p>
        </p:txBody>
      </p:sp>
    </p:spTree>
    <p:extLst>
      <p:ext uri="{BB962C8B-B14F-4D97-AF65-F5344CB8AC3E}">
        <p14:creationId xmlns:p14="http://schemas.microsoft.com/office/powerpoint/2010/main" val="119649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User Guides to  help learn the process of how to do these two procedures.</a:t>
            </a:r>
          </a:p>
          <a:p>
            <a:r>
              <a:rPr lang="en-US" dirty="0"/>
              <a:t>Link.Nebraska.gov &gt; Resources &gt; LINK User Guides</a:t>
            </a:r>
          </a:p>
          <a:p>
            <a:endParaRPr lang="en-US" dirty="0"/>
          </a:p>
          <a:p>
            <a:r>
              <a:rPr lang="en-US" dirty="0"/>
              <a:t>Then scroll down to the System User Guides, and click on  link for Payroll &amp; Financial Center</a:t>
            </a:r>
          </a:p>
          <a:p>
            <a:r>
              <a:rPr lang="en-US" dirty="0"/>
              <a:t>Then scroll down to  EnterpriseOne (Payroll and Financial Center) Training Guides, </a:t>
            </a:r>
          </a:p>
          <a:p>
            <a:r>
              <a:rPr lang="en-US" dirty="0"/>
              <a:t>click the Plus sign to open  up the list of subject areas.</a:t>
            </a:r>
          </a:p>
          <a:p>
            <a:r>
              <a:rPr lang="en-US" dirty="0"/>
              <a:t>Click the Plus sign for PROCUREMENT</a:t>
            </a:r>
          </a:p>
          <a:p>
            <a:r>
              <a:rPr lang="en-US" dirty="0"/>
              <a:t>Scroll down to Lesson 8:  Receipt Processing</a:t>
            </a:r>
          </a:p>
          <a:p>
            <a:r>
              <a:rPr lang="en-US" dirty="0"/>
              <a:t>This is where the two guides for receipting O batches is located.</a:t>
            </a:r>
          </a:p>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a:t>
            </a:fld>
            <a:endParaRPr lang="en-US"/>
          </a:p>
        </p:txBody>
      </p:sp>
    </p:spTree>
    <p:extLst>
      <p:ext uri="{BB962C8B-B14F-4D97-AF65-F5344CB8AC3E}">
        <p14:creationId xmlns:p14="http://schemas.microsoft.com/office/powerpoint/2010/main" val="168718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29</a:t>
            </a:fld>
            <a:endParaRPr lang="en-US"/>
          </a:p>
        </p:txBody>
      </p:sp>
    </p:spTree>
    <p:extLst>
      <p:ext uri="{BB962C8B-B14F-4D97-AF65-F5344CB8AC3E}">
        <p14:creationId xmlns:p14="http://schemas.microsoft.com/office/powerpoint/2010/main" val="254282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Asset Record must be created before you can</a:t>
            </a:r>
            <a:r>
              <a:rPr lang="en-US" baseline="0" dirty="0"/>
              <a:t> post the cost to the assets. </a:t>
            </a:r>
            <a:endParaRPr lang="en-US" dirty="0"/>
          </a:p>
          <a:p>
            <a:r>
              <a:rPr lang="en-US" dirty="0"/>
              <a:t>*Doc number from Unposted Fixed Asset report,</a:t>
            </a:r>
            <a:r>
              <a:rPr lang="en-US" baseline="0" dirty="0"/>
              <a:t> will pull up receipt entry. </a:t>
            </a:r>
          </a:p>
          <a:p>
            <a:r>
              <a:rPr lang="en-US" baseline="0" dirty="0"/>
              <a:t>*Row, revise entries to add tag # to entry </a:t>
            </a:r>
          </a:p>
          <a:p>
            <a:r>
              <a:rPr lang="en-US" baseline="0" dirty="0"/>
              <a:t>**Row, Post, and Save. </a:t>
            </a:r>
          </a:p>
          <a:p>
            <a:r>
              <a:rPr lang="en-US" baseline="0" dirty="0"/>
              <a:t>Hit hourglass to refresh this screen, your unposted should disappear.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31</a:t>
            </a:fld>
            <a:endParaRPr lang="en-US"/>
          </a:p>
        </p:txBody>
      </p:sp>
    </p:spTree>
    <p:extLst>
      <p:ext uri="{BB962C8B-B14F-4D97-AF65-F5344CB8AC3E}">
        <p14:creationId xmlns:p14="http://schemas.microsoft.com/office/powerpoint/2010/main" val="3549288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your</a:t>
            </a:r>
            <a:r>
              <a:rPr lang="en-US" baseline="0" dirty="0"/>
              <a:t> asset should look like in E1 when costs are posted to the asset and depreciation has been run</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32</a:t>
            </a:fld>
            <a:endParaRPr lang="en-US"/>
          </a:p>
        </p:txBody>
      </p:sp>
    </p:spTree>
    <p:extLst>
      <p:ext uri="{BB962C8B-B14F-4D97-AF65-F5344CB8AC3E}">
        <p14:creationId xmlns:p14="http://schemas.microsoft.com/office/powerpoint/2010/main" val="371307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 numbers should be listed on this screen, if not, verify that an Asset Master was created</a:t>
            </a:r>
          </a:p>
          <a:p>
            <a:endParaRPr lang="en-US" dirty="0"/>
          </a:p>
          <a:p>
            <a:r>
              <a:rPr lang="en-US" dirty="0"/>
              <a:t>Once the Dr have been posted, refresh screen. Only CR</a:t>
            </a:r>
            <a:r>
              <a:rPr lang="en-US" baseline="0" dirty="0"/>
              <a:t> should show.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63DBF41-3D5E-44EF-A208-70C618DE5E3E}" type="slidenum">
              <a:rPr lang="en-US" smtClean="0"/>
              <a:t>33</a:t>
            </a:fld>
            <a:endParaRPr lang="en-US"/>
          </a:p>
        </p:txBody>
      </p:sp>
    </p:spTree>
    <p:extLst>
      <p:ext uri="{BB962C8B-B14F-4D97-AF65-F5344CB8AC3E}">
        <p14:creationId xmlns:p14="http://schemas.microsoft.com/office/powerpoint/2010/main" val="75765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passing on CR, yellow message box appears, this is okay. Changing from “blank” to “P” E1 will ignore this record. OK to hit OK again, this is what we want it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Using the Revise Unposted FA Entries screen, pull up the original OV doc #. Pass on these costs. </a:t>
            </a:r>
            <a:r>
              <a:rPr lang="en-US" b="1" dirty="0"/>
              <a:t>Notate in description reason for passing on costs.</a:t>
            </a:r>
          </a:p>
          <a:p>
            <a:pPr marL="0" indent="0">
              <a:buNone/>
            </a:pPr>
            <a:endParaRPr lang="en-US" b="1" dirty="0"/>
          </a:p>
          <a:p>
            <a:r>
              <a:rPr lang="en-US" dirty="0"/>
              <a:t>This will remove the OV receipt entries items from the unposted FA report. </a:t>
            </a:r>
          </a:p>
          <a:p>
            <a:pPr marL="0" indent="0">
              <a:buNone/>
            </a:pPr>
            <a:endParaRPr lang="en-US" dirty="0"/>
          </a:p>
          <a:p>
            <a:r>
              <a:rPr lang="en-US" dirty="0"/>
              <a:t>The JE that was created to post costs to the asset replaces the OV Receipt. This is why we are passing on the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34</a:t>
            </a:fld>
            <a:endParaRPr lang="en-US"/>
          </a:p>
        </p:txBody>
      </p:sp>
    </p:spTree>
    <p:extLst>
      <p:ext uri="{BB962C8B-B14F-4D97-AF65-F5344CB8AC3E}">
        <p14:creationId xmlns:p14="http://schemas.microsoft.com/office/powerpoint/2010/main" val="281022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35</a:t>
            </a:fld>
            <a:endParaRPr lang="en-US"/>
          </a:p>
        </p:txBody>
      </p:sp>
    </p:spTree>
    <p:extLst>
      <p:ext uri="{BB962C8B-B14F-4D97-AF65-F5344CB8AC3E}">
        <p14:creationId xmlns:p14="http://schemas.microsoft.com/office/powerpoint/2010/main" val="319777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MS UI Gothic" panose="020B0600070205080204" pitchFamily="34" charset="-128"/>
              </a:rPr>
              <a:t>The system allows you to split the fixed asset costs to multiple business units utilizing the Voucher Entry without Purchase Order program and during the posting of the cost to the fixed asset process.  During posting of the cost to fixed assets, you can split the cost of a fixed asset to multiple business units </a:t>
            </a:r>
            <a:r>
              <a:rPr lang="en-US" sz="1800" b="1" dirty="0">
                <a:solidFill>
                  <a:srgbClr val="000000"/>
                </a:solidFill>
                <a:effectLst/>
                <a:latin typeface="Arial" panose="020B0604020202020204" pitchFamily="34" charset="0"/>
                <a:ea typeface="MS UI Gothic" panose="020B0600070205080204" pitchFamily="34" charset="-128"/>
              </a:rPr>
              <a:t>ONLY</a:t>
            </a:r>
            <a:r>
              <a:rPr lang="en-US" sz="1800" dirty="0">
                <a:solidFill>
                  <a:srgbClr val="000000"/>
                </a:solidFill>
                <a:effectLst/>
                <a:latin typeface="Arial" panose="020B0604020202020204" pitchFamily="34" charset="0"/>
                <a:ea typeface="MS UI Gothic" panose="020B0600070205080204" pitchFamily="34" charset="-128"/>
              </a:rPr>
              <a:t> for costs entered using the Voucher Entry with Purchase Order program or the Journal Entry program. </a:t>
            </a:r>
            <a:endParaRPr lang="en-US" sz="1800" dirty="0">
              <a:effectLst/>
              <a:latin typeface="Times New Roman" panose="02020603050405020304" pitchFamily="18" charset="0"/>
              <a:ea typeface="MS UI Gothic" panose="020B0600070205080204" pitchFamily="34" charset="-128"/>
            </a:endParaRPr>
          </a:p>
          <a:p>
            <a:endParaRPr lang="en-US" dirty="0"/>
          </a:p>
          <a:p>
            <a:r>
              <a:rPr lang="en-US" dirty="0"/>
              <a:t>This doesn’t happen often and there is a training guide on State Accounting’s website that can walk you through the process.</a:t>
            </a:r>
          </a:p>
        </p:txBody>
      </p:sp>
      <p:sp>
        <p:nvSpPr>
          <p:cNvPr id="4" name="Slide Number Placeholder 3"/>
          <p:cNvSpPr>
            <a:spLocks noGrp="1"/>
          </p:cNvSpPr>
          <p:nvPr>
            <p:ph type="sldNum" sz="quarter" idx="5"/>
          </p:nvPr>
        </p:nvSpPr>
        <p:spPr/>
        <p:txBody>
          <a:bodyPr/>
          <a:lstStyle/>
          <a:p>
            <a:fld id="{0FC98584-F2ED-43F0-93C2-0A1999429C41}" type="slidenum">
              <a:rPr lang="en-US" smtClean="0"/>
              <a:t>36</a:t>
            </a:fld>
            <a:endParaRPr lang="en-US"/>
          </a:p>
        </p:txBody>
      </p:sp>
    </p:spTree>
    <p:extLst>
      <p:ext uri="{BB962C8B-B14F-4D97-AF65-F5344CB8AC3E}">
        <p14:creationId xmlns:p14="http://schemas.microsoft.com/office/powerpoint/2010/main" val="4144886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Accounting Manual – Equipment, Land, Land Improvements, Buildings, Building Additions, Building Improvements, Infrastructure, CIP</a:t>
            </a:r>
          </a:p>
          <a:p>
            <a:endParaRPr lang="en-US" dirty="0"/>
          </a:p>
          <a:p>
            <a:r>
              <a:rPr lang="en-US" dirty="0"/>
              <a:t>Asset management manual contains the CAPITALIZATION THRESHOLD -- Items at $5,000 or more are required to be entered in the EnterpriseOne (E1) Fixed Assets Module. Please see the Capital Outlay section of the State Accounting Manual for additional guidance. Agencies may establish policies with capitalization thresholds lower than $5,000 per item at their own discretion. ($5,000 threshold effective 3/27/2019)</a:t>
            </a:r>
          </a:p>
          <a:p>
            <a:endParaRPr lang="en-US" dirty="0"/>
          </a:p>
          <a:p>
            <a:r>
              <a:rPr lang="en-US" dirty="0"/>
              <a:t>Entering an </a:t>
            </a:r>
          </a:p>
        </p:txBody>
      </p:sp>
      <p:sp>
        <p:nvSpPr>
          <p:cNvPr id="4" name="Slide Number Placeholder 3"/>
          <p:cNvSpPr>
            <a:spLocks noGrp="1"/>
          </p:cNvSpPr>
          <p:nvPr>
            <p:ph type="sldNum" sz="quarter" idx="5"/>
          </p:nvPr>
        </p:nvSpPr>
        <p:spPr/>
        <p:txBody>
          <a:bodyPr/>
          <a:lstStyle/>
          <a:p>
            <a:fld id="{0FC98584-F2ED-43F0-93C2-0A1999429C41}" type="slidenum">
              <a:rPr lang="en-US" smtClean="0"/>
              <a:t>38</a:t>
            </a:fld>
            <a:endParaRPr lang="en-US"/>
          </a:p>
        </p:txBody>
      </p:sp>
    </p:spTree>
    <p:extLst>
      <p:ext uri="{BB962C8B-B14F-4D97-AF65-F5344CB8AC3E}">
        <p14:creationId xmlns:p14="http://schemas.microsoft.com/office/powerpoint/2010/main" val="4122075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account for CIP for the ACFR?</a:t>
            </a:r>
          </a:p>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41</a:t>
            </a:fld>
            <a:endParaRPr lang="en-US"/>
          </a:p>
        </p:txBody>
      </p:sp>
    </p:spTree>
    <p:extLst>
      <p:ext uri="{BB962C8B-B14F-4D97-AF65-F5344CB8AC3E}">
        <p14:creationId xmlns:p14="http://schemas.microsoft.com/office/powerpoint/2010/main" val="887010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E1 Fund is extremely important! If you’re using a specific BU to track project costs, that can be noted too.</a:t>
            </a:r>
          </a:p>
          <a:p>
            <a:r>
              <a:rPr lang="en-US" dirty="0"/>
              <a:t>- If you are adding as a fixed asset, provide the tag number.</a:t>
            </a:r>
          </a:p>
          <a:p>
            <a:pPr marL="171450" indent="-171450">
              <a:buFontTx/>
              <a:buChar char="-"/>
            </a:pPr>
            <a:r>
              <a:rPr lang="en-US" dirty="0"/>
              <a:t>Make sure the amounts cross foot (</a:t>
            </a:r>
            <a:r>
              <a:rPr lang="en-US" dirty="0" err="1"/>
              <a:t>ie</a:t>
            </a:r>
            <a:r>
              <a:rPr lang="en-US" dirty="0"/>
              <a:t> – PY Ending Bal + Beg Bal Adj = Beg Bal + Additions – Deletions = Ending Balance</a:t>
            </a:r>
          </a:p>
          <a:p>
            <a:pPr marL="171450" indent="-171450">
              <a:buFontTx/>
              <a:buChar char="-"/>
            </a:pPr>
            <a:endParaRPr lang="en-US" dirty="0"/>
          </a:p>
          <a:p>
            <a:pPr marL="171450" indent="-171450">
              <a:buFontTx/>
              <a:buChar char="-"/>
            </a:pPr>
            <a:r>
              <a:rPr lang="en-US" dirty="0"/>
              <a:t>PROVIDE SUPPORT FOR THE CAPITALIZED COSTS!!!!! MOST COMMONLY A GL.</a:t>
            </a:r>
          </a:p>
          <a:p>
            <a:pPr marL="171450" indent="-171450">
              <a:buFontTx/>
              <a:buChar char="-"/>
            </a:pPr>
            <a:r>
              <a:rPr lang="en-US" dirty="0"/>
              <a:t>We can provide the CIP form with prior year ending balance for you to start your reporting in the FY23 ACFR.</a:t>
            </a:r>
          </a:p>
        </p:txBody>
      </p:sp>
      <p:sp>
        <p:nvSpPr>
          <p:cNvPr id="4" name="Slide Number Placeholder 3"/>
          <p:cNvSpPr>
            <a:spLocks noGrp="1"/>
          </p:cNvSpPr>
          <p:nvPr>
            <p:ph type="sldNum" sz="quarter" idx="5"/>
          </p:nvPr>
        </p:nvSpPr>
        <p:spPr/>
        <p:txBody>
          <a:bodyPr/>
          <a:lstStyle/>
          <a:p>
            <a:fld id="{0FC98584-F2ED-43F0-93C2-0A1999429C41}" type="slidenum">
              <a:rPr lang="en-US" smtClean="0"/>
              <a:t>42</a:t>
            </a:fld>
            <a:endParaRPr lang="en-US"/>
          </a:p>
        </p:txBody>
      </p:sp>
    </p:spTree>
    <p:extLst>
      <p:ext uri="{BB962C8B-B14F-4D97-AF65-F5344CB8AC3E}">
        <p14:creationId xmlns:p14="http://schemas.microsoft.com/office/powerpoint/2010/main" val="296118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Receiving on O batches, there are some things that we need to watch out for to reduce the amount of errors or issues.</a:t>
            </a:r>
          </a:p>
          <a:p>
            <a:r>
              <a:rPr lang="en-US" dirty="0"/>
              <a:t>When we  first bring up the purchase order and before clicking the Plus button to create a receipt, take a look at how the PO is written.  Is it made out for Dollars or is it  for Quantity of 1 or more?</a:t>
            </a:r>
          </a:p>
          <a:p>
            <a:endParaRPr lang="en-US" dirty="0"/>
          </a:p>
          <a:p>
            <a:r>
              <a:rPr lang="en-US" dirty="0"/>
              <a:t>After you  enter a receipt quantity and move out of that field, the total $ amount will calculate the price x quantity for that PO line.  You can glance at it to see if that is a reasonable number.  If it is not, you can still change the receipt quantity.  Once the screen is closed out, no changes can be made to the receipt.</a:t>
            </a:r>
          </a:p>
          <a:p>
            <a:endParaRPr lang="en-US" dirty="0"/>
          </a:p>
          <a:p>
            <a:r>
              <a:rPr lang="en-US" dirty="0"/>
              <a:t>When vouchering, it is important to make sure that the receipt has POSTED prior to creating a payment voucher.  If it has not yet posted and payment voucher is created, the receipt cannot be fixed until the voucher has been voided or deleted.  If a voucher  has posted and paid, voucher cannot  be voided.</a:t>
            </a:r>
          </a:p>
        </p:txBody>
      </p:sp>
      <p:sp>
        <p:nvSpPr>
          <p:cNvPr id="4" name="Slide Number Placeholder 3"/>
          <p:cNvSpPr>
            <a:spLocks noGrp="1"/>
          </p:cNvSpPr>
          <p:nvPr>
            <p:ph type="sldNum" sz="quarter" idx="5"/>
          </p:nvPr>
        </p:nvSpPr>
        <p:spPr/>
        <p:txBody>
          <a:bodyPr/>
          <a:lstStyle/>
          <a:p>
            <a:fld id="{0FC98584-F2ED-43F0-93C2-0A1999429C41}" type="slidenum">
              <a:rPr lang="en-US" smtClean="0"/>
              <a:t>6</a:t>
            </a:fld>
            <a:endParaRPr lang="en-US"/>
          </a:p>
        </p:txBody>
      </p:sp>
    </p:spTree>
    <p:extLst>
      <p:ext uri="{BB962C8B-B14F-4D97-AF65-F5344CB8AC3E}">
        <p14:creationId xmlns:p14="http://schemas.microsoft.com/office/powerpoint/2010/main" val="1234780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form is sent out with Financial Reporting package.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Projects of $100,000 and over, that are under contract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you’re providing a dollar amount, it needs to add up to the remaining contract 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44</a:t>
            </a:fld>
            <a:endParaRPr lang="en-US"/>
          </a:p>
        </p:txBody>
      </p:sp>
    </p:spTree>
    <p:extLst>
      <p:ext uri="{BB962C8B-B14F-4D97-AF65-F5344CB8AC3E}">
        <p14:creationId xmlns:p14="http://schemas.microsoft.com/office/powerpoint/2010/main" val="2272180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State Accounting </a:t>
            </a:r>
            <a:r>
              <a:rPr lang="en-US" b="0" i="0" dirty="0">
                <a:solidFill>
                  <a:srgbClr val="333333"/>
                </a:solidFill>
                <a:effectLst/>
                <a:latin typeface="Roboto" panose="02000000000000000000" pitchFamily="2" charset="0"/>
              </a:rPr>
              <a:t>Policies - AM-005 (Policy Number 28) &amp; GASB 51</a:t>
            </a:r>
          </a:p>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45</a:t>
            </a:fld>
            <a:endParaRPr lang="en-US"/>
          </a:p>
        </p:txBody>
      </p:sp>
    </p:spTree>
    <p:extLst>
      <p:ext uri="{BB962C8B-B14F-4D97-AF65-F5344CB8AC3E}">
        <p14:creationId xmlns:p14="http://schemas.microsoft.com/office/powerpoint/2010/main" val="452654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https://das.nebraska.gov/accounting/pay-fin.html</a:t>
            </a:r>
          </a:p>
        </p:txBody>
      </p:sp>
      <p:sp>
        <p:nvSpPr>
          <p:cNvPr id="4" name="Slide Number Placeholder 3"/>
          <p:cNvSpPr>
            <a:spLocks noGrp="1"/>
          </p:cNvSpPr>
          <p:nvPr>
            <p:ph type="sldNum" sz="quarter" idx="10"/>
          </p:nvPr>
        </p:nvSpPr>
        <p:spPr/>
        <p:txBody>
          <a:bodyPr/>
          <a:lstStyle/>
          <a:p>
            <a:fld id="{216C0BE4-2381-4C2C-BCD2-2F848926283F}" type="slidenum">
              <a:rPr lang="en-US" smtClean="0"/>
              <a:t>48</a:t>
            </a:fld>
            <a:endParaRPr lang="en-US" dirty="0"/>
          </a:p>
        </p:txBody>
      </p:sp>
    </p:spTree>
    <p:extLst>
      <p:ext uri="{BB962C8B-B14F-4D97-AF65-F5344CB8AC3E}">
        <p14:creationId xmlns:p14="http://schemas.microsoft.com/office/powerpoint/2010/main" val="379767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main business unit types used in Federal Funds.  The first three types help track SEFA reporting and should be used with fund 40000. </a:t>
            </a:r>
          </a:p>
          <a:p>
            <a:r>
              <a:rPr lang="en-US" dirty="0"/>
              <a:t>- GS should be used if the funds are passing between State agencies</a:t>
            </a:r>
          </a:p>
        </p:txBody>
      </p:sp>
      <p:sp>
        <p:nvSpPr>
          <p:cNvPr id="4" name="Slide Number Placeholder 3"/>
          <p:cNvSpPr>
            <a:spLocks noGrp="1"/>
          </p:cNvSpPr>
          <p:nvPr>
            <p:ph type="sldNum" sz="quarter" idx="5"/>
          </p:nvPr>
        </p:nvSpPr>
        <p:spPr/>
        <p:txBody>
          <a:bodyPr/>
          <a:lstStyle/>
          <a:p>
            <a:fld id="{0FC98584-F2ED-43F0-93C2-0A1999429C41}" type="slidenum">
              <a:rPr lang="en-US" smtClean="0"/>
              <a:t>49</a:t>
            </a:fld>
            <a:endParaRPr lang="en-US"/>
          </a:p>
        </p:txBody>
      </p:sp>
    </p:spTree>
    <p:extLst>
      <p:ext uri="{BB962C8B-B14F-4D97-AF65-F5344CB8AC3E}">
        <p14:creationId xmlns:p14="http://schemas.microsoft.com/office/powerpoint/2010/main" val="3382642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agency sets the ‘Bus Unit Workflow’ field to </a:t>
            </a:r>
            <a:r>
              <a:rPr lang="en-US" u="sng" dirty="0"/>
              <a:t>05 – Submitted for Approval</a:t>
            </a:r>
            <a:r>
              <a:rPr lang="en-US" dirty="0"/>
              <a:t>, E1 </a:t>
            </a:r>
            <a:r>
              <a:rPr lang="en-US" b="1" dirty="0"/>
              <a:t>does </a:t>
            </a:r>
            <a:r>
              <a:rPr lang="en-US" dirty="0"/>
              <a:t>send State Accounting an email that the BU needs to be activated. </a:t>
            </a:r>
          </a:p>
          <a:p>
            <a:r>
              <a:rPr lang="en-US" dirty="0"/>
              <a:t>When an agency sets the ‘Bus Unit Workflow’ field to </a:t>
            </a:r>
            <a:r>
              <a:rPr lang="en-US" u="sng" dirty="0"/>
              <a:t>30 – Submitted for Inactivation</a:t>
            </a:r>
            <a:r>
              <a:rPr lang="en-US" dirty="0"/>
              <a:t>, E1 </a:t>
            </a:r>
            <a:r>
              <a:rPr lang="en-US" b="1" dirty="0"/>
              <a:t>does not </a:t>
            </a:r>
            <a:r>
              <a:rPr lang="en-US" dirty="0"/>
              <a:t>send State Accounting an email that the BU needs to be activated. </a:t>
            </a:r>
          </a:p>
        </p:txBody>
      </p:sp>
      <p:sp>
        <p:nvSpPr>
          <p:cNvPr id="4" name="Slide Number Placeholder 3"/>
          <p:cNvSpPr>
            <a:spLocks noGrp="1"/>
          </p:cNvSpPr>
          <p:nvPr>
            <p:ph type="sldNum" sz="quarter" idx="5"/>
          </p:nvPr>
        </p:nvSpPr>
        <p:spPr/>
        <p:txBody>
          <a:bodyPr/>
          <a:lstStyle/>
          <a:p>
            <a:fld id="{0FC98584-F2ED-43F0-93C2-0A1999429C41}" type="slidenum">
              <a:rPr lang="en-US" smtClean="0"/>
              <a:t>50</a:t>
            </a:fld>
            <a:endParaRPr lang="en-US"/>
          </a:p>
        </p:txBody>
      </p:sp>
    </p:spTree>
    <p:extLst>
      <p:ext uri="{BB962C8B-B14F-4D97-AF65-F5344CB8AC3E}">
        <p14:creationId xmlns:p14="http://schemas.microsoft.com/office/powerpoint/2010/main" val="2245463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business unit you are looking to deactivate.  Check the box for that BU’s and select Row button and click Request Inactivate.  The status code will change to “30”</a:t>
            </a:r>
          </a:p>
        </p:txBody>
      </p:sp>
      <p:sp>
        <p:nvSpPr>
          <p:cNvPr id="4" name="Slide Number Placeholder 3"/>
          <p:cNvSpPr>
            <a:spLocks noGrp="1"/>
          </p:cNvSpPr>
          <p:nvPr>
            <p:ph type="sldNum" sz="quarter" idx="5"/>
          </p:nvPr>
        </p:nvSpPr>
        <p:spPr/>
        <p:txBody>
          <a:bodyPr/>
          <a:lstStyle/>
          <a:p>
            <a:fld id="{0FC98584-F2ED-43F0-93C2-0A1999429C41}" type="slidenum">
              <a:rPr lang="en-US" smtClean="0"/>
              <a:t>51</a:t>
            </a:fld>
            <a:endParaRPr lang="en-US"/>
          </a:p>
        </p:txBody>
      </p:sp>
    </p:spTree>
    <p:extLst>
      <p:ext uri="{BB962C8B-B14F-4D97-AF65-F5344CB8AC3E}">
        <p14:creationId xmlns:p14="http://schemas.microsoft.com/office/powerpoint/2010/main" val="3402952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58</a:t>
            </a:fld>
            <a:endParaRPr lang="en-US"/>
          </a:p>
        </p:txBody>
      </p:sp>
    </p:spTree>
    <p:extLst>
      <p:ext uri="{BB962C8B-B14F-4D97-AF65-F5344CB8AC3E}">
        <p14:creationId xmlns:p14="http://schemas.microsoft.com/office/powerpoint/2010/main" val="133474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65</a:t>
            </a:fld>
            <a:endParaRPr lang="en-US"/>
          </a:p>
        </p:txBody>
      </p:sp>
    </p:spTree>
    <p:extLst>
      <p:ext uri="{BB962C8B-B14F-4D97-AF65-F5344CB8AC3E}">
        <p14:creationId xmlns:p14="http://schemas.microsoft.com/office/powerpoint/2010/main" val="1377477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66</a:t>
            </a:fld>
            <a:endParaRPr lang="en-US"/>
          </a:p>
        </p:txBody>
      </p:sp>
    </p:spTree>
    <p:extLst>
      <p:ext uri="{BB962C8B-B14F-4D97-AF65-F5344CB8AC3E}">
        <p14:creationId xmlns:p14="http://schemas.microsoft.com/office/powerpoint/2010/main" val="50463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67</a:t>
            </a:fld>
            <a:endParaRPr lang="en-US"/>
          </a:p>
        </p:txBody>
      </p:sp>
    </p:spTree>
    <p:extLst>
      <p:ext uri="{BB962C8B-B14F-4D97-AF65-F5344CB8AC3E}">
        <p14:creationId xmlns:p14="http://schemas.microsoft.com/office/powerpoint/2010/main" val="139276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7</a:t>
            </a:fld>
            <a:endParaRPr lang="en-US"/>
          </a:p>
        </p:txBody>
      </p:sp>
    </p:spTree>
    <p:extLst>
      <p:ext uri="{BB962C8B-B14F-4D97-AF65-F5344CB8AC3E}">
        <p14:creationId xmlns:p14="http://schemas.microsoft.com/office/powerpoint/2010/main" val="489789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68</a:t>
            </a:fld>
            <a:endParaRPr lang="en-US"/>
          </a:p>
        </p:txBody>
      </p:sp>
    </p:spTree>
    <p:extLst>
      <p:ext uri="{BB962C8B-B14F-4D97-AF65-F5344CB8AC3E}">
        <p14:creationId xmlns:p14="http://schemas.microsoft.com/office/powerpoint/2010/main" val="813936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69</a:t>
            </a:fld>
            <a:endParaRPr lang="en-US"/>
          </a:p>
        </p:txBody>
      </p:sp>
    </p:spTree>
    <p:extLst>
      <p:ext uri="{BB962C8B-B14F-4D97-AF65-F5344CB8AC3E}">
        <p14:creationId xmlns:p14="http://schemas.microsoft.com/office/powerpoint/2010/main" val="2469607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70</a:t>
            </a:fld>
            <a:endParaRPr lang="en-US"/>
          </a:p>
        </p:txBody>
      </p:sp>
    </p:spTree>
    <p:extLst>
      <p:ext uri="{BB962C8B-B14F-4D97-AF65-F5344CB8AC3E}">
        <p14:creationId xmlns:p14="http://schemas.microsoft.com/office/powerpoint/2010/main" val="1794451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71</a:t>
            </a:fld>
            <a:endParaRPr lang="en-US"/>
          </a:p>
        </p:txBody>
      </p:sp>
    </p:spTree>
    <p:extLst>
      <p:ext uri="{BB962C8B-B14F-4D97-AF65-F5344CB8AC3E}">
        <p14:creationId xmlns:p14="http://schemas.microsoft.com/office/powerpoint/2010/main" val="338893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72</a:t>
            </a:fld>
            <a:endParaRPr lang="en-US"/>
          </a:p>
        </p:txBody>
      </p:sp>
    </p:spTree>
    <p:extLst>
      <p:ext uri="{BB962C8B-B14F-4D97-AF65-F5344CB8AC3E}">
        <p14:creationId xmlns:p14="http://schemas.microsoft.com/office/powerpoint/2010/main" val="2930719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73</a:t>
            </a:fld>
            <a:endParaRPr lang="en-US"/>
          </a:p>
        </p:txBody>
      </p:sp>
    </p:spTree>
    <p:extLst>
      <p:ext uri="{BB962C8B-B14F-4D97-AF65-F5344CB8AC3E}">
        <p14:creationId xmlns:p14="http://schemas.microsoft.com/office/powerpoint/2010/main" val="122453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74</a:t>
            </a:fld>
            <a:endParaRPr lang="en-US"/>
          </a:p>
        </p:txBody>
      </p:sp>
    </p:spTree>
    <p:extLst>
      <p:ext uri="{BB962C8B-B14F-4D97-AF65-F5344CB8AC3E}">
        <p14:creationId xmlns:p14="http://schemas.microsoft.com/office/powerpoint/2010/main" val="2041206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75</a:t>
            </a:fld>
            <a:endParaRPr lang="en-US"/>
          </a:p>
        </p:txBody>
      </p:sp>
    </p:spTree>
    <p:extLst>
      <p:ext uri="{BB962C8B-B14F-4D97-AF65-F5344CB8AC3E}">
        <p14:creationId xmlns:p14="http://schemas.microsoft.com/office/powerpoint/2010/main" val="4080427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76</a:t>
            </a:fld>
            <a:endParaRPr lang="en-US"/>
          </a:p>
        </p:txBody>
      </p:sp>
    </p:spTree>
    <p:extLst>
      <p:ext uri="{BB962C8B-B14F-4D97-AF65-F5344CB8AC3E}">
        <p14:creationId xmlns:p14="http://schemas.microsoft.com/office/powerpoint/2010/main" val="582428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77</a:t>
            </a:fld>
            <a:endParaRPr lang="en-US"/>
          </a:p>
        </p:txBody>
      </p:sp>
    </p:spTree>
    <p:extLst>
      <p:ext uri="{BB962C8B-B14F-4D97-AF65-F5344CB8AC3E}">
        <p14:creationId xmlns:p14="http://schemas.microsoft.com/office/powerpoint/2010/main" val="211207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Batches in unposted</a:t>
            </a:r>
          </a:p>
        </p:txBody>
      </p:sp>
      <p:sp>
        <p:nvSpPr>
          <p:cNvPr id="4" name="Slide Number Placeholder 3"/>
          <p:cNvSpPr>
            <a:spLocks noGrp="1"/>
          </p:cNvSpPr>
          <p:nvPr>
            <p:ph type="sldNum" sz="quarter" idx="5"/>
          </p:nvPr>
        </p:nvSpPr>
        <p:spPr/>
        <p:txBody>
          <a:bodyPr/>
          <a:lstStyle/>
          <a:p>
            <a:fld id="{0FC98584-F2ED-43F0-93C2-0A1999429C41}" type="slidenum">
              <a:rPr lang="en-US" smtClean="0"/>
              <a:t>8</a:t>
            </a:fld>
            <a:endParaRPr lang="en-US"/>
          </a:p>
        </p:txBody>
      </p:sp>
    </p:spTree>
    <p:extLst>
      <p:ext uri="{BB962C8B-B14F-4D97-AF65-F5344CB8AC3E}">
        <p14:creationId xmlns:p14="http://schemas.microsoft.com/office/powerpoint/2010/main" val="3703542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78</a:t>
            </a:fld>
            <a:endParaRPr lang="en-US"/>
          </a:p>
        </p:txBody>
      </p:sp>
    </p:spTree>
    <p:extLst>
      <p:ext uri="{BB962C8B-B14F-4D97-AF65-F5344CB8AC3E}">
        <p14:creationId xmlns:p14="http://schemas.microsoft.com/office/powerpoint/2010/main" val="1442111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79</a:t>
            </a:fld>
            <a:endParaRPr lang="en-US"/>
          </a:p>
        </p:txBody>
      </p:sp>
    </p:spTree>
    <p:extLst>
      <p:ext uri="{BB962C8B-B14F-4D97-AF65-F5344CB8AC3E}">
        <p14:creationId xmlns:p14="http://schemas.microsoft.com/office/powerpoint/2010/main" val="1004552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80</a:t>
            </a:fld>
            <a:endParaRPr lang="en-US"/>
          </a:p>
        </p:txBody>
      </p:sp>
    </p:spTree>
    <p:extLst>
      <p:ext uri="{BB962C8B-B14F-4D97-AF65-F5344CB8AC3E}">
        <p14:creationId xmlns:p14="http://schemas.microsoft.com/office/powerpoint/2010/main" val="2501042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81</a:t>
            </a:fld>
            <a:endParaRPr lang="en-US"/>
          </a:p>
        </p:txBody>
      </p:sp>
    </p:spTree>
    <p:extLst>
      <p:ext uri="{BB962C8B-B14F-4D97-AF65-F5344CB8AC3E}">
        <p14:creationId xmlns:p14="http://schemas.microsoft.com/office/powerpoint/2010/main" val="4234245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82</a:t>
            </a:fld>
            <a:endParaRPr lang="en-US"/>
          </a:p>
        </p:txBody>
      </p:sp>
    </p:spTree>
    <p:extLst>
      <p:ext uri="{BB962C8B-B14F-4D97-AF65-F5344CB8AC3E}">
        <p14:creationId xmlns:p14="http://schemas.microsoft.com/office/powerpoint/2010/main" val="2903173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83</a:t>
            </a:fld>
            <a:endParaRPr lang="en-US"/>
          </a:p>
        </p:txBody>
      </p:sp>
    </p:spTree>
    <p:extLst>
      <p:ext uri="{BB962C8B-B14F-4D97-AF65-F5344CB8AC3E}">
        <p14:creationId xmlns:p14="http://schemas.microsoft.com/office/powerpoint/2010/main" val="3481875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84</a:t>
            </a:fld>
            <a:endParaRPr lang="en-US"/>
          </a:p>
        </p:txBody>
      </p:sp>
    </p:spTree>
    <p:extLst>
      <p:ext uri="{BB962C8B-B14F-4D97-AF65-F5344CB8AC3E}">
        <p14:creationId xmlns:p14="http://schemas.microsoft.com/office/powerpoint/2010/main" val="2519217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85</a:t>
            </a:fld>
            <a:endParaRPr lang="en-US"/>
          </a:p>
        </p:txBody>
      </p:sp>
    </p:spTree>
    <p:extLst>
      <p:ext uri="{BB962C8B-B14F-4D97-AF65-F5344CB8AC3E}">
        <p14:creationId xmlns:p14="http://schemas.microsoft.com/office/powerpoint/2010/main" val="629075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86</a:t>
            </a:fld>
            <a:endParaRPr lang="en-US"/>
          </a:p>
        </p:txBody>
      </p:sp>
    </p:spTree>
    <p:extLst>
      <p:ext uri="{BB962C8B-B14F-4D97-AF65-F5344CB8AC3E}">
        <p14:creationId xmlns:p14="http://schemas.microsoft.com/office/powerpoint/2010/main" val="35897808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87</a:t>
            </a:fld>
            <a:endParaRPr lang="en-US"/>
          </a:p>
        </p:txBody>
      </p:sp>
    </p:spTree>
    <p:extLst>
      <p:ext uri="{BB962C8B-B14F-4D97-AF65-F5344CB8AC3E}">
        <p14:creationId xmlns:p14="http://schemas.microsoft.com/office/powerpoint/2010/main" val="313541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10</a:t>
            </a:fld>
            <a:endParaRPr lang="en-US"/>
          </a:p>
        </p:txBody>
      </p:sp>
    </p:spTree>
    <p:extLst>
      <p:ext uri="{BB962C8B-B14F-4D97-AF65-F5344CB8AC3E}">
        <p14:creationId xmlns:p14="http://schemas.microsoft.com/office/powerpoint/2010/main" val="19641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Batches in unposted</a:t>
            </a:r>
          </a:p>
        </p:txBody>
      </p:sp>
      <p:sp>
        <p:nvSpPr>
          <p:cNvPr id="4" name="Slide Number Placeholder 3"/>
          <p:cNvSpPr>
            <a:spLocks noGrp="1"/>
          </p:cNvSpPr>
          <p:nvPr>
            <p:ph type="sldNum" sz="quarter" idx="5"/>
          </p:nvPr>
        </p:nvSpPr>
        <p:spPr/>
        <p:txBody>
          <a:bodyPr/>
          <a:lstStyle/>
          <a:p>
            <a:fld id="{0FC98584-F2ED-43F0-93C2-0A1999429C41}" type="slidenum">
              <a:rPr lang="en-US" smtClean="0"/>
              <a:t>11</a:t>
            </a:fld>
            <a:endParaRPr lang="en-US"/>
          </a:p>
        </p:txBody>
      </p:sp>
    </p:spTree>
    <p:extLst>
      <p:ext uri="{BB962C8B-B14F-4D97-AF65-F5344CB8AC3E}">
        <p14:creationId xmlns:p14="http://schemas.microsoft.com/office/powerpoint/2010/main" val="134402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User Guides to  help learn the process of how to do these two procedures.</a:t>
            </a:r>
          </a:p>
          <a:p>
            <a:r>
              <a:rPr lang="en-US" dirty="0"/>
              <a:t>Link.Nebraska.gov &gt; Resources &gt; LINK User Guides</a:t>
            </a:r>
          </a:p>
          <a:p>
            <a:endParaRPr lang="en-US" dirty="0"/>
          </a:p>
          <a:p>
            <a:r>
              <a:rPr lang="en-US" dirty="0"/>
              <a:t>Then scroll down to the System User Guides, and click on  link for Payroll &amp; Financial Center</a:t>
            </a:r>
          </a:p>
          <a:p>
            <a:r>
              <a:rPr lang="en-US" dirty="0"/>
              <a:t>Then scroll down to  EnterpriseOne (Payroll and Financial Center) Training Guides, </a:t>
            </a:r>
          </a:p>
          <a:p>
            <a:r>
              <a:rPr lang="en-US" dirty="0"/>
              <a:t>click the Plus sign to open  up the list of subject areas.</a:t>
            </a:r>
          </a:p>
          <a:p>
            <a:r>
              <a:rPr lang="en-US" dirty="0"/>
              <a:t>Click the Plus sign for PROCUREMENT</a:t>
            </a:r>
          </a:p>
          <a:p>
            <a:r>
              <a:rPr lang="en-US" dirty="0"/>
              <a:t>Scroll down to Lesson 8:  Receipt Processing</a:t>
            </a:r>
          </a:p>
          <a:p>
            <a:r>
              <a:rPr lang="en-US" dirty="0"/>
              <a:t>This is where the two guides for receipting O batches is located.</a:t>
            </a:r>
          </a:p>
        </p:txBody>
      </p:sp>
      <p:sp>
        <p:nvSpPr>
          <p:cNvPr id="4" name="Slide Number Placeholder 3"/>
          <p:cNvSpPr>
            <a:spLocks noGrp="1"/>
          </p:cNvSpPr>
          <p:nvPr>
            <p:ph type="sldNum" sz="quarter" idx="5"/>
          </p:nvPr>
        </p:nvSpPr>
        <p:spPr/>
        <p:txBody>
          <a:bodyPr/>
          <a:lstStyle/>
          <a:p>
            <a:fld id="{0FC98584-F2ED-43F0-93C2-0A1999429C41}" type="slidenum">
              <a:rPr lang="en-US" smtClean="0"/>
              <a:t>13</a:t>
            </a:fld>
            <a:endParaRPr lang="en-US"/>
          </a:p>
        </p:txBody>
      </p:sp>
    </p:spTree>
    <p:extLst>
      <p:ext uri="{BB962C8B-B14F-4D97-AF65-F5344CB8AC3E}">
        <p14:creationId xmlns:p14="http://schemas.microsoft.com/office/powerpoint/2010/main" val="376069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14</a:t>
            </a:fld>
            <a:endParaRPr lang="en-US"/>
          </a:p>
        </p:txBody>
      </p:sp>
    </p:spTree>
    <p:extLst>
      <p:ext uri="{BB962C8B-B14F-4D97-AF65-F5344CB8AC3E}">
        <p14:creationId xmlns:p14="http://schemas.microsoft.com/office/powerpoint/2010/main" val="1923573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67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89528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97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43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100655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1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881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28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72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70459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5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41645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90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00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43188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50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53104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3/31/2023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6597650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s.nebraska.gov/nis/training_manuals-9.1/Accounts%20Payable/Lesson%204%20Accounts%20Payable%20Reports/Accouts%20Payable%20Reports/GL%20Post%20Budget%20Failure%20Report/COM_WI_810_BU_Budget_Failure_manu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nk.nebrask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as.nebraska.gov/nis/training_manuals-9.1/Accounts%20Payable/Lesson%204%20Accounts%20Payable%20Reports/Accouts%20Payable%20Reports/Received%20Not%20Vouchered%20Report/Publishing%20Content/Training%20Guide/Accounts%20Payable_TRAIN.docx" TargetMode="External"/><Relationship Id="rId4" Type="http://schemas.openxmlformats.org/officeDocument/2006/relationships/hyperlink" Target="https://das.nebraska.gov/personnel/user-guide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s.stateaccounting@nebraska.gov?subject=Reversing%20P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das.nebraska.gov/personnel/user-guides.html" TargetMode="External"/><Relationship Id="rId2" Type="http://schemas.openxmlformats.org/officeDocument/2006/relationships/hyperlink" Target="https://link.nebraska.gov/" TargetMode="External"/><Relationship Id="rId1" Type="http://schemas.openxmlformats.org/officeDocument/2006/relationships/slideLayout" Target="../slideLayouts/slideLayout2.xml"/><Relationship Id="rId5" Type="http://schemas.openxmlformats.org/officeDocument/2006/relationships/hyperlink" Target="https://das.nebraska.gov/nis/training_manuals-9.1/Procurement/Lesson%202/Revising%20a%20Procurement%20Document/Publishing%20Content/Training%20Guide/Procurement_TRAIN.docx" TargetMode="External"/><Relationship Id="rId4" Type="http://schemas.openxmlformats.org/officeDocument/2006/relationships/hyperlink" Target="https://das.nebraska.gov/nis/training_manuals-9.1/Procurement/Lesson%208/Reversing%20Receipts/Publishing%20Content/Training%20Guide/Procurement_TRAIN.doc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as.nebraska.gov/contact/index.html#acct" TargetMode="External"/><Relationship Id="rId2" Type="http://schemas.openxmlformats.org/officeDocument/2006/relationships/hyperlink" Target="https://das.nebraska.gov/accounting/forms/bus_pass_brochur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das.nebraska.gov/nis/training_manuals-9.1/Fixed%20Assets/Lesson%202/Split%20an%20Asset%20Transaction/Publishing%20Content/Training%20Guide/Fixed%20Assets_TRAIN.docx" TargetMode="Externa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as.nebraska.gov/accounting/manual.html#28" TargetMode="External"/><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das.nebraska.gov/nis/training_manuals-9.1/Fixed%20Assets/Lesson%202/Post%20Costs%20to%20a%20Fixed%20Asset/Publishing%20Content/Training%20Guide/Fixed%20Assets_TRAIN.docx" TargetMode="External"/><Relationship Id="rId5" Type="http://schemas.openxmlformats.org/officeDocument/2006/relationships/hyperlink" Target="https://das.nebraska.gov/nis/training_manuals-9.1/Fixed%20Assets/Lesson%201/Entering%20an%20Asset%20Master/Publishing%20Content/Training%20Guide/Fixed%20Assets_TRAIN.docx" TargetMode="External"/><Relationship Id="rId4" Type="http://schemas.openxmlformats.org/officeDocument/2006/relationships/hyperlink" Target="https://das.nebraska.gov/materiel/docs/pdf/Fixed%20Asset%20Memo%20FY21-22%20Final.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s.nebraska.gov/accounting/pay-fi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as.nebraska.gov/nis/training_manuals-9.1/Procurement/Lesson%208/Reversing%20Receipts/Publishing%20Content/Training%20Guide/Procurement_TRAIN.docx" TargetMode="External"/><Relationship Id="rId4" Type="http://schemas.openxmlformats.org/officeDocument/2006/relationships/hyperlink" Target="https://das.nebraska.gov/nis/training_manuals-9.1/Procurement/Lesson%208/Entering%20Receipts%20by%20PO/Publishing%20Content/Training%20Guide/Receipt%20Processing_TRAIN.docx"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hyperlink" Target="mailto:Patrick.Trinh@nebraska.gov" TargetMode="External"/><Relationship Id="rId3" Type="http://schemas.openxmlformats.org/officeDocument/2006/relationships/hyperlink" Target="mailto:AS.StateAccounting@nebraska.gov" TargetMode="External"/><Relationship Id="rId7" Type="http://schemas.openxmlformats.org/officeDocument/2006/relationships/hyperlink" Target="mailto:Chad.Pinger@nebraska.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Kevin.Le@nebraska.gov" TargetMode="External"/><Relationship Id="rId5" Type="http://schemas.openxmlformats.org/officeDocument/2006/relationships/hyperlink" Target="mailto:Krista.Davis@nebrasla.gov" TargetMode="External"/><Relationship Id="rId10" Type="http://schemas.openxmlformats.org/officeDocument/2006/relationships/image" Target="../media/image42.png"/><Relationship Id="rId4" Type="http://schemas.openxmlformats.org/officeDocument/2006/relationships/hyperlink" Target="mailto:Philip.Olsen@nebraska.gov" TargetMode="External"/><Relationship Id="rId9" Type="http://schemas.openxmlformats.org/officeDocument/2006/relationships/hyperlink" Target="mailto:Raiatea.Arcuri@nebraska.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863" y="2541548"/>
            <a:ext cx="8144875" cy="1083967"/>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100" i="1" dirty="0">
                <a:solidFill>
                  <a:srgbClr val="1A3384"/>
                </a:solidFill>
                <a:effectLst>
                  <a:outerShdw blurRad="38100" dist="38100" dir="2700000" algn="tl">
                    <a:srgbClr val="000000">
                      <a:alpha val="43137"/>
                    </a:srgbClr>
                  </a:outerShdw>
                </a:effectLst>
              </a:rPr>
              <a:t>State Accounting</a:t>
            </a:r>
            <a:br>
              <a:rPr lang="en-US" sz="4100" i="1" dirty="0">
                <a:solidFill>
                  <a:srgbClr val="1A3384"/>
                </a:solidFill>
                <a:effectLst>
                  <a:outerShdw blurRad="38100" dist="38100" dir="2700000" algn="tl">
                    <a:srgbClr val="000000">
                      <a:alpha val="43137"/>
                    </a:srgbClr>
                  </a:outerShdw>
                </a:effectLst>
              </a:rPr>
            </a:br>
            <a:r>
              <a:rPr lang="en-US" sz="4100" i="1" dirty="0">
                <a:solidFill>
                  <a:srgbClr val="1A3384"/>
                </a:solidFill>
                <a:effectLst>
                  <a:outerShdw blurRad="38100" dist="38100" dir="2700000" algn="tl">
                    <a:srgbClr val="000000">
                      <a:alpha val="43137"/>
                    </a:srgbClr>
                  </a:outerShdw>
                </a:effectLst>
              </a:rPr>
              <a:t>Business User Group (BUG) </a:t>
            </a:r>
          </a:p>
        </p:txBody>
      </p:sp>
      <p:sp>
        <p:nvSpPr>
          <p:cNvPr id="3" name="Subtitle 2"/>
          <p:cNvSpPr>
            <a:spLocks noGrp="1"/>
          </p:cNvSpPr>
          <p:nvPr>
            <p:ph type="body" idx="1"/>
          </p:nvPr>
        </p:nvSpPr>
        <p:spPr>
          <a:xfrm>
            <a:off x="2023863" y="4188008"/>
            <a:ext cx="8144875" cy="1580147"/>
          </a:xfrm>
        </p:spPr>
        <p:txBody>
          <a:bodyPr>
            <a:normAutofit fontScale="70000" lnSpcReduction="20000"/>
          </a:bodyPr>
          <a:lstStyle/>
          <a:p>
            <a:pPr algn="ctr"/>
            <a:r>
              <a:rPr lang="en-US" sz="3600" dirty="0">
                <a:solidFill>
                  <a:schemeClr val="accent4">
                    <a:lumMod val="50000"/>
                  </a:schemeClr>
                </a:solidFill>
              </a:rPr>
              <a:t>Friday, March 31, 2023</a:t>
            </a:r>
          </a:p>
          <a:p>
            <a:pPr algn="ctr"/>
            <a:r>
              <a:rPr lang="en-US" sz="3600" dirty="0">
                <a:solidFill>
                  <a:schemeClr val="accent4">
                    <a:lumMod val="50000"/>
                  </a:schemeClr>
                </a:solidFill>
              </a:rPr>
              <a:t>9:00 AM – 11:30 AM</a:t>
            </a:r>
          </a:p>
          <a:p>
            <a:pPr algn="ctr"/>
            <a:r>
              <a:rPr lang="en-US" sz="3600" dirty="0">
                <a:solidFill>
                  <a:schemeClr val="accent4">
                    <a:lumMod val="50000"/>
                  </a:schemeClr>
                </a:solidFill>
              </a:rPr>
              <a:t>1526 K Street basement, Training Room/Development Center</a:t>
            </a:r>
          </a:p>
          <a:p>
            <a:endParaRPr lang="en-US" dirty="0"/>
          </a:p>
        </p:txBody>
      </p:sp>
      <p:grpSp>
        <p:nvGrpSpPr>
          <p:cNvPr id="5" name="Group 4">
            <a:extLst>
              <a:ext uri="{FF2B5EF4-FFF2-40B4-BE49-F238E27FC236}">
                <a16:creationId xmlns:a16="http://schemas.microsoft.com/office/drawing/2014/main" id="{C059C4F0-3136-42AF-BA8B-5DA421D18C0E}"/>
              </a:ext>
            </a:extLst>
          </p:cNvPr>
          <p:cNvGrpSpPr/>
          <p:nvPr/>
        </p:nvGrpSpPr>
        <p:grpSpPr>
          <a:xfrm>
            <a:off x="4509855" y="932157"/>
            <a:ext cx="3302493" cy="1438182"/>
            <a:chOff x="0" y="253954"/>
            <a:chExt cx="2421509" cy="960075"/>
          </a:xfrm>
        </p:grpSpPr>
        <p:sp>
          <p:nvSpPr>
            <p:cNvPr id="6" name="Shape 2954">
              <a:extLst>
                <a:ext uri="{FF2B5EF4-FFF2-40B4-BE49-F238E27FC236}">
                  <a16:creationId xmlns:a16="http://schemas.microsoft.com/office/drawing/2014/main" id="{5E2ECC37-D68B-4363-9AAC-BCD86BDE17F2}"/>
                </a:ext>
              </a:extLst>
            </p:cNvPr>
            <p:cNvSpPr/>
            <p:nvPr/>
          </p:nvSpPr>
          <p:spPr>
            <a:xfrm>
              <a:off x="44012" y="1134228"/>
              <a:ext cx="35750" cy="78461"/>
            </a:xfrm>
            <a:custGeom>
              <a:avLst/>
              <a:gdLst/>
              <a:ahLst/>
              <a:cxnLst/>
              <a:rect l="0" t="0" r="0" b="0"/>
              <a:pathLst>
                <a:path w="35750" h="78461">
                  <a:moveTo>
                    <a:pt x="0" y="0"/>
                  </a:moveTo>
                  <a:lnTo>
                    <a:pt x="30594" y="0"/>
                  </a:lnTo>
                  <a:lnTo>
                    <a:pt x="35750" y="911"/>
                  </a:lnTo>
                  <a:lnTo>
                    <a:pt x="35750" y="17575"/>
                  </a:lnTo>
                  <a:lnTo>
                    <a:pt x="30594" y="15583"/>
                  </a:lnTo>
                  <a:lnTo>
                    <a:pt x="17259" y="15583"/>
                  </a:lnTo>
                  <a:lnTo>
                    <a:pt x="17259" y="62878"/>
                  </a:lnTo>
                  <a:lnTo>
                    <a:pt x="30594" y="62878"/>
                  </a:lnTo>
                  <a:lnTo>
                    <a:pt x="35750" y="60920"/>
                  </a:lnTo>
                  <a:lnTo>
                    <a:pt x="35750" y="77538"/>
                  </a:lnTo>
                  <a:lnTo>
                    <a:pt x="30594" y="78461"/>
                  </a:lnTo>
                  <a:lnTo>
                    <a:pt x="0" y="78461"/>
                  </a:lnTo>
                  <a:lnTo>
                    <a:pt x="0" y="0"/>
                  </a:lnTo>
                  <a:close/>
                </a:path>
              </a:pathLst>
            </a:custGeom>
            <a:solidFill>
              <a:srgbClr val="005368"/>
            </a:solidFill>
            <a:ln w="0" cap="flat">
              <a:noFill/>
              <a:miter lim="127000"/>
            </a:ln>
            <a:effectLst/>
          </p:spPr>
          <p:txBody>
            <a:bodyPr anchor="ctr"/>
            <a:lstStyle/>
            <a:p>
              <a:pPr algn="ctr"/>
              <a:endParaRPr lang="en-US"/>
            </a:p>
          </p:txBody>
        </p:sp>
        <p:sp>
          <p:nvSpPr>
            <p:cNvPr id="7" name="Shape 2955">
              <a:extLst>
                <a:ext uri="{FF2B5EF4-FFF2-40B4-BE49-F238E27FC236}">
                  <a16:creationId xmlns:a16="http://schemas.microsoft.com/office/drawing/2014/main" id="{5E191758-5FE3-47FA-B513-1787410B83A0}"/>
                </a:ext>
              </a:extLst>
            </p:cNvPr>
            <p:cNvSpPr/>
            <p:nvPr/>
          </p:nvSpPr>
          <p:spPr>
            <a:xfrm>
              <a:off x="79762" y="1135139"/>
              <a:ext cx="36538" cy="76627"/>
            </a:xfrm>
            <a:custGeom>
              <a:avLst/>
              <a:gdLst/>
              <a:ahLst/>
              <a:cxnLst/>
              <a:rect l="0" t="0" r="0" b="0"/>
              <a:pathLst>
                <a:path w="36538" h="76627">
                  <a:moveTo>
                    <a:pt x="0" y="0"/>
                  </a:moveTo>
                  <a:lnTo>
                    <a:pt x="11758" y="2079"/>
                  </a:lnTo>
                  <a:cubicBezTo>
                    <a:pt x="26951" y="7875"/>
                    <a:pt x="36538" y="21536"/>
                    <a:pt x="36538" y="38090"/>
                  </a:cubicBezTo>
                  <a:lnTo>
                    <a:pt x="36538" y="38331"/>
                  </a:lnTo>
                  <a:cubicBezTo>
                    <a:pt x="36538" y="54876"/>
                    <a:pt x="26951" y="68664"/>
                    <a:pt x="11758" y="74524"/>
                  </a:cubicBezTo>
                  <a:lnTo>
                    <a:pt x="0" y="76627"/>
                  </a:lnTo>
                  <a:lnTo>
                    <a:pt x="0" y="60009"/>
                  </a:lnTo>
                  <a:lnTo>
                    <a:pt x="11963" y="55467"/>
                  </a:lnTo>
                  <a:cubicBezTo>
                    <a:pt x="16110" y="51349"/>
                    <a:pt x="18491" y="45494"/>
                    <a:pt x="18491" y="38547"/>
                  </a:cubicBezTo>
                  <a:lnTo>
                    <a:pt x="18491" y="38331"/>
                  </a:lnTo>
                  <a:cubicBezTo>
                    <a:pt x="18491" y="31378"/>
                    <a:pt x="16110" y="25463"/>
                    <a:pt x="11963" y="21286"/>
                  </a:cubicBezTo>
                  <a:lnTo>
                    <a:pt x="0" y="16664"/>
                  </a:lnTo>
                  <a:lnTo>
                    <a:pt x="0" y="0"/>
                  </a:lnTo>
                  <a:close/>
                </a:path>
              </a:pathLst>
            </a:custGeom>
            <a:solidFill>
              <a:srgbClr val="005368"/>
            </a:solidFill>
            <a:ln w="0" cap="flat">
              <a:noFill/>
              <a:miter lim="127000"/>
            </a:ln>
            <a:effectLst/>
          </p:spPr>
          <p:txBody>
            <a:bodyPr anchor="ctr"/>
            <a:lstStyle/>
            <a:p>
              <a:pPr algn="ctr"/>
              <a:endParaRPr lang="en-US"/>
            </a:p>
          </p:txBody>
        </p:sp>
        <p:sp>
          <p:nvSpPr>
            <p:cNvPr id="8" name="Shape 2956">
              <a:extLst>
                <a:ext uri="{FF2B5EF4-FFF2-40B4-BE49-F238E27FC236}">
                  <a16:creationId xmlns:a16="http://schemas.microsoft.com/office/drawing/2014/main" id="{23C636A5-3D12-4584-8872-6FFD1FAAB72F}"/>
                </a:ext>
              </a:extLst>
            </p:cNvPr>
            <p:cNvSpPr/>
            <p:nvPr/>
          </p:nvSpPr>
          <p:spPr>
            <a:xfrm>
              <a:off x="134172" y="1134234"/>
              <a:ext cx="59728" cy="78448"/>
            </a:xfrm>
            <a:custGeom>
              <a:avLst/>
              <a:gdLst/>
              <a:ahLst/>
              <a:cxnLst/>
              <a:rect l="0" t="0" r="0" b="0"/>
              <a:pathLst>
                <a:path w="59728" h="78448">
                  <a:moveTo>
                    <a:pt x="0" y="0"/>
                  </a:moveTo>
                  <a:lnTo>
                    <a:pt x="59169" y="0"/>
                  </a:lnTo>
                  <a:lnTo>
                    <a:pt x="59169" y="15354"/>
                  </a:lnTo>
                  <a:lnTo>
                    <a:pt x="17145" y="15354"/>
                  </a:lnTo>
                  <a:lnTo>
                    <a:pt x="17145" y="31267"/>
                  </a:lnTo>
                  <a:lnTo>
                    <a:pt x="54127" y="31267"/>
                  </a:lnTo>
                  <a:lnTo>
                    <a:pt x="54127" y="46622"/>
                  </a:lnTo>
                  <a:lnTo>
                    <a:pt x="17145" y="46622"/>
                  </a:lnTo>
                  <a:lnTo>
                    <a:pt x="17145" y="63094"/>
                  </a:lnTo>
                  <a:lnTo>
                    <a:pt x="59728" y="63094"/>
                  </a:lnTo>
                  <a:lnTo>
                    <a:pt x="59728"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9" name="Shape 2957">
              <a:extLst>
                <a:ext uri="{FF2B5EF4-FFF2-40B4-BE49-F238E27FC236}">
                  <a16:creationId xmlns:a16="http://schemas.microsoft.com/office/drawing/2014/main" id="{004E9E74-C740-4C88-B223-1D83AA617A1E}"/>
                </a:ext>
              </a:extLst>
            </p:cNvPr>
            <p:cNvSpPr/>
            <p:nvPr/>
          </p:nvSpPr>
          <p:spPr>
            <a:xfrm>
              <a:off x="211797" y="1134229"/>
              <a:ext cx="30924" cy="78461"/>
            </a:xfrm>
            <a:custGeom>
              <a:avLst/>
              <a:gdLst/>
              <a:ahLst/>
              <a:cxnLst/>
              <a:rect l="0" t="0" r="0" b="0"/>
              <a:pathLst>
                <a:path w="30924" h="78461">
                  <a:moveTo>
                    <a:pt x="0" y="0"/>
                  </a:moveTo>
                  <a:lnTo>
                    <a:pt x="30924" y="0"/>
                  </a:lnTo>
                  <a:lnTo>
                    <a:pt x="30924" y="15681"/>
                  </a:lnTo>
                  <a:lnTo>
                    <a:pt x="30594" y="15583"/>
                  </a:lnTo>
                  <a:lnTo>
                    <a:pt x="17247" y="15583"/>
                  </a:lnTo>
                  <a:lnTo>
                    <a:pt x="17247" y="39573"/>
                  </a:lnTo>
                  <a:lnTo>
                    <a:pt x="30924" y="39573"/>
                  </a:lnTo>
                  <a:lnTo>
                    <a:pt x="30924" y="54741"/>
                  </a:lnTo>
                  <a:lnTo>
                    <a:pt x="30366" y="54915"/>
                  </a:lnTo>
                  <a:lnTo>
                    <a:pt x="17247" y="54915"/>
                  </a:lnTo>
                  <a:lnTo>
                    <a:pt x="17247" y="78461"/>
                  </a:lnTo>
                  <a:lnTo>
                    <a:pt x="0" y="78461"/>
                  </a:lnTo>
                  <a:lnTo>
                    <a:pt x="0" y="0"/>
                  </a:lnTo>
                  <a:close/>
                </a:path>
              </a:pathLst>
            </a:custGeom>
            <a:solidFill>
              <a:srgbClr val="005368"/>
            </a:solidFill>
            <a:ln w="0" cap="flat">
              <a:noFill/>
              <a:miter lim="127000"/>
            </a:ln>
            <a:effectLst/>
          </p:spPr>
          <p:txBody>
            <a:bodyPr anchor="ctr"/>
            <a:lstStyle/>
            <a:p>
              <a:pPr algn="ctr"/>
              <a:endParaRPr lang="en-US"/>
            </a:p>
          </p:txBody>
        </p:sp>
        <p:sp>
          <p:nvSpPr>
            <p:cNvPr id="10" name="Shape 2958">
              <a:extLst>
                <a:ext uri="{FF2B5EF4-FFF2-40B4-BE49-F238E27FC236}">
                  <a16:creationId xmlns:a16="http://schemas.microsoft.com/office/drawing/2014/main" id="{3122B13E-5146-4E8B-8392-1CC50FB26EFB}"/>
                </a:ext>
              </a:extLst>
            </p:cNvPr>
            <p:cNvSpPr/>
            <p:nvPr/>
          </p:nvSpPr>
          <p:spPr>
            <a:xfrm>
              <a:off x="242721" y="1134229"/>
              <a:ext cx="31153" cy="54741"/>
            </a:xfrm>
            <a:custGeom>
              <a:avLst/>
              <a:gdLst/>
              <a:ahLst/>
              <a:cxnLst/>
              <a:rect l="0" t="0" r="0" b="0"/>
              <a:pathLst>
                <a:path w="31153" h="54741">
                  <a:moveTo>
                    <a:pt x="0" y="0"/>
                  </a:moveTo>
                  <a:lnTo>
                    <a:pt x="1118" y="0"/>
                  </a:lnTo>
                  <a:cubicBezTo>
                    <a:pt x="19837" y="0"/>
                    <a:pt x="31153" y="11100"/>
                    <a:pt x="31153" y="27140"/>
                  </a:cubicBezTo>
                  <a:lnTo>
                    <a:pt x="31153" y="27343"/>
                  </a:lnTo>
                  <a:cubicBezTo>
                    <a:pt x="31153" y="36424"/>
                    <a:pt x="27623" y="43317"/>
                    <a:pt x="21893" y="47939"/>
                  </a:cubicBezTo>
                  <a:lnTo>
                    <a:pt x="0" y="54741"/>
                  </a:lnTo>
                  <a:lnTo>
                    <a:pt x="0" y="39573"/>
                  </a:lnTo>
                  <a:cubicBezTo>
                    <a:pt x="8623" y="39573"/>
                    <a:pt x="13678" y="34417"/>
                    <a:pt x="13678" y="27686"/>
                  </a:cubicBezTo>
                  <a:lnTo>
                    <a:pt x="13678" y="27470"/>
                  </a:lnTo>
                  <a:cubicBezTo>
                    <a:pt x="13678" y="23603"/>
                    <a:pt x="12332" y="20631"/>
                    <a:pt x="9908" y="18626"/>
                  </a:cubicBezTo>
                  <a:lnTo>
                    <a:pt x="0" y="15681"/>
                  </a:lnTo>
                  <a:lnTo>
                    <a:pt x="0" y="0"/>
                  </a:lnTo>
                  <a:close/>
                </a:path>
              </a:pathLst>
            </a:custGeom>
            <a:solidFill>
              <a:srgbClr val="005368"/>
            </a:solidFill>
            <a:ln w="0" cap="flat">
              <a:noFill/>
              <a:miter lim="127000"/>
            </a:ln>
            <a:effectLst/>
          </p:spPr>
          <p:txBody>
            <a:bodyPr anchor="ctr"/>
            <a:lstStyle/>
            <a:p>
              <a:pPr algn="ctr"/>
              <a:endParaRPr lang="en-US"/>
            </a:p>
          </p:txBody>
        </p:sp>
        <p:sp>
          <p:nvSpPr>
            <p:cNvPr id="11" name="Shape 2959">
              <a:extLst>
                <a:ext uri="{FF2B5EF4-FFF2-40B4-BE49-F238E27FC236}">
                  <a16:creationId xmlns:a16="http://schemas.microsoft.com/office/drawing/2014/main" id="{CA3D2F88-37C6-45BC-B7CC-645F228CFE2E}"/>
                </a:ext>
              </a:extLst>
            </p:cNvPr>
            <p:cNvSpPr/>
            <p:nvPr/>
          </p:nvSpPr>
          <p:spPr>
            <a:xfrm>
              <a:off x="283586" y="1134234"/>
              <a:ext cx="64986" cy="78448"/>
            </a:xfrm>
            <a:custGeom>
              <a:avLst/>
              <a:gdLst/>
              <a:ahLst/>
              <a:cxnLst/>
              <a:rect l="0" t="0" r="0" b="0"/>
              <a:pathLst>
                <a:path w="64986" h="78448">
                  <a:moveTo>
                    <a:pt x="0" y="0"/>
                  </a:moveTo>
                  <a:lnTo>
                    <a:pt x="64986" y="0"/>
                  </a:lnTo>
                  <a:lnTo>
                    <a:pt x="64986" y="15913"/>
                  </a:lnTo>
                  <a:lnTo>
                    <a:pt x="41123" y="15913"/>
                  </a:lnTo>
                  <a:lnTo>
                    <a:pt x="41123" y="78448"/>
                  </a:lnTo>
                  <a:lnTo>
                    <a:pt x="23863" y="78448"/>
                  </a:lnTo>
                  <a:lnTo>
                    <a:pt x="23863" y="15913"/>
                  </a:lnTo>
                  <a:lnTo>
                    <a:pt x="0" y="15913"/>
                  </a:lnTo>
                  <a:lnTo>
                    <a:pt x="0" y="0"/>
                  </a:lnTo>
                  <a:close/>
                </a:path>
              </a:pathLst>
            </a:custGeom>
            <a:solidFill>
              <a:srgbClr val="005368"/>
            </a:solidFill>
            <a:ln w="0" cap="flat">
              <a:noFill/>
              <a:miter lim="127000"/>
            </a:ln>
            <a:effectLst/>
          </p:spPr>
          <p:txBody>
            <a:bodyPr anchor="ctr"/>
            <a:lstStyle/>
            <a:p>
              <a:pPr algn="ctr"/>
              <a:endParaRPr lang="en-US"/>
            </a:p>
          </p:txBody>
        </p:sp>
        <p:sp>
          <p:nvSpPr>
            <p:cNvPr id="12" name="Shape 13058">
              <a:extLst>
                <a:ext uri="{FF2B5EF4-FFF2-40B4-BE49-F238E27FC236}">
                  <a16:creationId xmlns:a16="http://schemas.microsoft.com/office/drawing/2014/main" id="{91332E1F-53BD-4D1C-A6C2-6F818684E198}"/>
                </a:ext>
              </a:extLst>
            </p:cNvPr>
            <p:cNvSpPr/>
            <p:nvPr/>
          </p:nvSpPr>
          <p:spPr>
            <a:xfrm>
              <a:off x="350667" y="1194751"/>
              <a:ext cx="18161" cy="17932"/>
            </a:xfrm>
            <a:custGeom>
              <a:avLst/>
              <a:gdLst/>
              <a:ahLst/>
              <a:cxnLst/>
              <a:rect l="0" t="0" r="0" b="0"/>
              <a:pathLst>
                <a:path w="18161" h="17932">
                  <a:moveTo>
                    <a:pt x="0" y="0"/>
                  </a:moveTo>
                  <a:lnTo>
                    <a:pt x="18161" y="0"/>
                  </a:lnTo>
                  <a:lnTo>
                    <a:pt x="18161" y="17932"/>
                  </a:lnTo>
                  <a:lnTo>
                    <a:pt x="0" y="17932"/>
                  </a:lnTo>
                  <a:lnTo>
                    <a:pt x="0" y="0"/>
                  </a:lnTo>
                </a:path>
              </a:pathLst>
            </a:custGeom>
            <a:solidFill>
              <a:srgbClr val="005368"/>
            </a:solidFill>
            <a:ln w="0" cap="flat">
              <a:noFill/>
              <a:miter lim="127000"/>
            </a:ln>
            <a:effectLst/>
          </p:spPr>
          <p:txBody>
            <a:bodyPr anchor="ctr"/>
            <a:lstStyle/>
            <a:p>
              <a:pPr algn="ctr"/>
              <a:endParaRPr lang="en-US"/>
            </a:p>
          </p:txBody>
        </p:sp>
        <p:sp>
          <p:nvSpPr>
            <p:cNvPr id="13" name="Shape 2961">
              <a:extLst>
                <a:ext uri="{FF2B5EF4-FFF2-40B4-BE49-F238E27FC236}">
                  <a16:creationId xmlns:a16="http://schemas.microsoft.com/office/drawing/2014/main" id="{446472CF-E78A-445B-BA28-0A74150E97B6}"/>
                </a:ext>
              </a:extLst>
            </p:cNvPr>
            <p:cNvSpPr/>
            <p:nvPr/>
          </p:nvSpPr>
          <p:spPr>
            <a:xfrm>
              <a:off x="420441" y="1132911"/>
              <a:ext cx="41694" cy="81118"/>
            </a:xfrm>
            <a:custGeom>
              <a:avLst/>
              <a:gdLst/>
              <a:ahLst/>
              <a:cxnLst/>
              <a:rect l="0" t="0" r="0" b="0"/>
              <a:pathLst>
                <a:path w="41694" h="81118">
                  <a:moveTo>
                    <a:pt x="41694" y="0"/>
                  </a:moveTo>
                  <a:lnTo>
                    <a:pt x="41694" y="15940"/>
                  </a:lnTo>
                  <a:lnTo>
                    <a:pt x="41580" y="15891"/>
                  </a:lnTo>
                  <a:cubicBezTo>
                    <a:pt x="27686" y="15891"/>
                    <a:pt x="18047" y="26877"/>
                    <a:pt x="18047" y="40326"/>
                  </a:cubicBezTo>
                  <a:lnTo>
                    <a:pt x="18047" y="40555"/>
                  </a:lnTo>
                  <a:cubicBezTo>
                    <a:pt x="18047" y="47273"/>
                    <a:pt x="20514" y="53436"/>
                    <a:pt x="24717" y="57919"/>
                  </a:cubicBezTo>
                  <a:lnTo>
                    <a:pt x="41694" y="65157"/>
                  </a:lnTo>
                  <a:lnTo>
                    <a:pt x="41694" y="81097"/>
                  </a:lnTo>
                  <a:lnTo>
                    <a:pt x="41580" y="81118"/>
                  </a:lnTo>
                  <a:cubicBezTo>
                    <a:pt x="17374" y="81118"/>
                    <a:pt x="0" y="63072"/>
                    <a:pt x="0" y="40770"/>
                  </a:cubicBezTo>
                  <a:lnTo>
                    <a:pt x="0" y="40555"/>
                  </a:lnTo>
                  <a:cubicBezTo>
                    <a:pt x="0" y="23819"/>
                    <a:pt x="9901" y="9363"/>
                    <a:pt x="25064" y="3180"/>
                  </a:cubicBezTo>
                  <a:lnTo>
                    <a:pt x="41694" y="0"/>
                  </a:lnTo>
                  <a:close/>
                </a:path>
              </a:pathLst>
            </a:custGeom>
            <a:solidFill>
              <a:srgbClr val="005368"/>
            </a:solidFill>
            <a:ln w="0" cap="flat">
              <a:noFill/>
              <a:miter lim="127000"/>
            </a:ln>
            <a:effectLst/>
          </p:spPr>
          <p:txBody>
            <a:bodyPr anchor="ctr"/>
            <a:lstStyle/>
            <a:p>
              <a:pPr algn="ctr"/>
              <a:endParaRPr lang="en-US"/>
            </a:p>
          </p:txBody>
        </p:sp>
        <p:sp>
          <p:nvSpPr>
            <p:cNvPr id="14" name="Shape 2962">
              <a:extLst>
                <a:ext uri="{FF2B5EF4-FFF2-40B4-BE49-F238E27FC236}">
                  <a16:creationId xmlns:a16="http://schemas.microsoft.com/office/drawing/2014/main" id="{129D9662-CAE9-46EE-8974-1CE7CC128B5E}"/>
                </a:ext>
              </a:extLst>
            </p:cNvPr>
            <p:cNvSpPr/>
            <p:nvPr/>
          </p:nvSpPr>
          <p:spPr>
            <a:xfrm>
              <a:off x="462135" y="1132889"/>
              <a:ext cx="41681" cy="81118"/>
            </a:xfrm>
            <a:custGeom>
              <a:avLst/>
              <a:gdLst/>
              <a:ahLst/>
              <a:cxnLst/>
              <a:rect l="0" t="0" r="0" b="0"/>
              <a:pathLst>
                <a:path w="41681" h="81118">
                  <a:moveTo>
                    <a:pt x="114" y="0"/>
                  </a:moveTo>
                  <a:cubicBezTo>
                    <a:pt x="24321" y="0"/>
                    <a:pt x="41681" y="18047"/>
                    <a:pt x="41681" y="40348"/>
                  </a:cubicBezTo>
                  <a:lnTo>
                    <a:pt x="41681" y="40576"/>
                  </a:lnTo>
                  <a:cubicBezTo>
                    <a:pt x="41681" y="57302"/>
                    <a:pt x="31787" y="71757"/>
                    <a:pt x="16628" y="77938"/>
                  </a:cubicBezTo>
                  <a:lnTo>
                    <a:pt x="0" y="81118"/>
                  </a:lnTo>
                  <a:lnTo>
                    <a:pt x="0" y="65178"/>
                  </a:lnTo>
                  <a:lnTo>
                    <a:pt x="114" y="65227"/>
                  </a:lnTo>
                  <a:cubicBezTo>
                    <a:pt x="14008" y="65227"/>
                    <a:pt x="23647" y="54242"/>
                    <a:pt x="23647" y="40792"/>
                  </a:cubicBezTo>
                  <a:lnTo>
                    <a:pt x="23647" y="40576"/>
                  </a:lnTo>
                  <a:cubicBezTo>
                    <a:pt x="23647" y="33846"/>
                    <a:pt x="21180" y="27680"/>
                    <a:pt x="16977" y="23197"/>
                  </a:cubicBezTo>
                  <a:lnTo>
                    <a:pt x="0" y="15962"/>
                  </a:lnTo>
                  <a:lnTo>
                    <a:pt x="0" y="22"/>
                  </a:lnTo>
                  <a:lnTo>
                    <a:pt x="114" y="0"/>
                  </a:lnTo>
                  <a:close/>
                </a:path>
              </a:pathLst>
            </a:custGeom>
            <a:solidFill>
              <a:srgbClr val="005368"/>
            </a:solidFill>
            <a:ln w="0" cap="flat">
              <a:noFill/>
              <a:miter lim="127000"/>
            </a:ln>
            <a:effectLst/>
          </p:spPr>
          <p:txBody>
            <a:bodyPr anchor="ctr"/>
            <a:lstStyle/>
            <a:p>
              <a:pPr algn="ctr"/>
              <a:endParaRPr lang="en-US"/>
            </a:p>
          </p:txBody>
        </p:sp>
        <p:sp>
          <p:nvSpPr>
            <p:cNvPr id="15" name="Shape 2963">
              <a:extLst>
                <a:ext uri="{FF2B5EF4-FFF2-40B4-BE49-F238E27FC236}">
                  <a16:creationId xmlns:a16="http://schemas.microsoft.com/office/drawing/2014/main" id="{C290EB0B-E665-40B9-A852-8B36E76EF985}"/>
                </a:ext>
              </a:extLst>
            </p:cNvPr>
            <p:cNvSpPr/>
            <p:nvPr/>
          </p:nvSpPr>
          <p:spPr>
            <a:xfrm>
              <a:off x="521706" y="1134233"/>
              <a:ext cx="59728" cy="78448"/>
            </a:xfrm>
            <a:custGeom>
              <a:avLst/>
              <a:gdLst/>
              <a:ahLst/>
              <a:cxnLst/>
              <a:rect l="0" t="0" r="0" b="0"/>
              <a:pathLst>
                <a:path w="59728" h="78448">
                  <a:moveTo>
                    <a:pt x="0" y="0"/>
                  </a:moveTo>
                  <a:lnTo>
                    <a:pt x="59728" y="0"/>
                  </a:lnTo>
                  <a:lnTo>
                    <a:pt x="59728" y="15685"/>
                  </a:lnTo>
                  <a:lnTo>
                    <a:pt x="17259" y="15685"/>
                  </a:lnTo>
                  <a:lnTo>
                    <a:pt x="17259" y="32398"/>
                  </a:lnTo>
                  <a:lnTo>
                    <a:pt x="54686" y="32398"/>
                  </a:lnTo>
                  <a:lnTo>
                    <a:pt x="54686" y="48082"/>
                  </a:lnTo>
                  <a:lnTo>
                    <a:pt x="17259" y="48082"/>
                  </a:lnTo>
                  <a:lnTo>
                    <a:pt x="17259"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16" name="Shape 2964">
              <a:extLst>
                <a:ext uri="{FF2B5EF4-FFF2-40B4-BE49-F238E27FC236}">
                  <a16:creationId xmlns:a16="http://schemas.microsoft.com/office/drawing/2014/main" id="{7EE257E0-1A96-45CC-8A15-BC717D829E22}"/>
                </a:ext>
              </a:extLst>
            </p:cNvPr>
            <p:cNvSpPr/>
            <p:nvPr/>
          </p:nvSpPr>
          <p:spPr>
            <a:xfrm>
              <a:off x="627197" y="1133678"/>
              <a:ext cx="41358" cy="79007"/>
            </a:xfrm>
            <a:custGeom>
              <a:avLst/>
              <a:gdLst/>
              <a:ahLst/>
              <a:cxnLst/>
              <a:rect l="0" t="0" r="0" b="0"/>
              <a:pathLst>
                <a:path w="41358" h="79007">
                  <a:moveTo>
                    <a:pt x="33617" y="0"/>
                  </a:moveTo>
                  <a:lnTo>
                    <a:pt x="41358" y="0"/>
                  </a:lnTo>
                  <a:lnTo>
                    <a:pt x="41358" y="20742"/>
                  </a:lnTo>
                  <a:lnTo>
                    <a:pt x="41351" y="20726"/>
                  </a:lnTo>
                  <a:lnTo>
                    <a:pt x="30937" y="46165"/>
                  </a:lnTo>
                  <a:lnTo>
                    <a:pt x="41358" y="46165"/>
                  </a:lnTo>
                  <a:lnTo>
                    <a:pt x="41358" y="61417"/>
                  </a:lnTo>
                  <a:lnTo>
                    <a:pt x="24765" y="61417"/>
                  </a:lnTo>
                  <a:lnTo>
                    <a:pt x="17602" y="79007"/>
                  </a:lnTo>
                  <a:lnTo>
                    <a:pt x="0" y="79007"/>
                  </a:lnTo>
                  <a:lnTo>
                    <a:pt x="33617" y="0"/>
                  </a:lnTo>
                  <a:close/>
                </a:path>
              </a:pathLst>
            </a:custGeom>
            <a:solidFill>
              <a:srgbClr val="005368"/>
            </a:solidFill>
            <a:ln w="0" cap="flat">
              <a:noFill/>
              <a:miter lim="127000"/>
            </a:ln>
            <a:effectLst/>
          </p:spPr>
          <p:txBody>
            <a:bodyPr anchor="ctr"/>
            <a:lstStyle/>
            <a:p>
              <a:pPr algn="ctr"/>
              <a:endParaRPr lang="en-US"/>
            </a:p>
          </p:txBody>
        </p:sp>
        <p:sp>
          <p:nvSpPr>
            <p:cNvPr id="17" name="Shape 2965">
              <a:extLst>
                <a:ext uri="{FF2B5EF4-FFF2-40B4-BE49-F238E27FC236}">
                  <a16:creationId xmlns:a16="http://schemas.microsoft.com/office/drawing/2014/main" id="{23C93229-D3FC-49D8-B06D-0621F65F5582}"/>
                </a:ext>
              </a:extLst>
            </p:cNvPr>
            <p:cNvSpPr/>
            <p:nvPr/>
          </p:nvSpPr>
          <p:spPr>
            <a:xfrm>
              <a:off x="668555" y="1133678"/>
              <a:ext cx="41802" cy="79007"/>
            </a:xfrm>
            <a:custGeom>
              <a:avLst/>
              <a:gdLst/>
              <a:ahLst/>
              <a:cxnLst/>
              <a:rect l="0" t="0" r="0" b="0"/>
              <a:pathLst>
                <a:path w="41802" h="79007">
                  <a:moveTo>
                    <a:pt x="0" y="0"/>
                  </a:moveTo>
                  <a:lnTo>
                    <a:pt x="8172" y="0"/>
                  </a:lnTo>
                  <a:lnTo>
                    <a:pt x="41802" y="79007"/>
                  </a:lnTo>
                  <a:lnTo>
                    <a:pt x="23755" y="79007"/>
                  </a:lnTo>
                  <a:lnTo>
                    <a:pt x="16580" y="61417"/>
                  </a:lnTo>
                  <a:lnTo>
                    <a:pt x="0" y="61417"/>
                  </a:lnTo>
                  <a:lnTo>
                    <a:pt x="0" y="46165"/>
                  </a:lnTo>
                  <a:lnTo>
                    <a:pt x="10420" y="46165"/>
                  </a:lnTo>
                  <a:lnTo>
                    <a:pt x="0" y="20742"/>
                  </a:lnTo>
                  <a:lnTo>
                    <a:pt x="0" y="0"/>
                  </a:lnTo>
                  <a:close/>
                </a:path>
              </a:pathLst>
            </a:custGeom>
            <a:solidFill>
              <a:srgbClr val="005368"/>
            </a:solidFill>
            <a:ln w="0" cap="flat">
              <a:noFill/>
              <a:miter lim="127000"/>
            </a:ln>
            <a:effectLst/>
          </p:spPr>
          <p:txBody>
            <a:bodyPr anchor="ctr"/>
            <a:lstStyle/>
            <a:p>
              <a:pPr algn="ctr"/>
              <a:endParaRPr lang="en-US"/>
            </a:p>
          </p:txBody>
        </p:sp>
        <p:sp>
          <p:nvSpPr>
            <p:cNvPr id="18" name="Shape 2966">
              <a:extLst>
                <a:ext uri="{FF2B5EF4-FFF2-40B4-BE49-F238E27FC236}">
                  <a16:creationId xmlns:a16="http://schemas.microsoft.com/office/drawing/2014/main" id="{34CC27CC-81DB-4E33-A583-87BFC43D4098}"/>
                </a:ext>
              </a:extLst>
            </p:cNvPr>
            <p:cNvSpPr/>
            <p:nvPr/>
          </p:nvSpPr>
          <p:spPr>
            <a:xfrm>
              <a:off x="724983" y="1134226"/>
              <a:ext cx="35751" cy="78461"/>
            </a:xfrm>
            <a:custGeom>
              <a:avLst/>
              <a:gdLst/>
              <a:ahLst/>
              <a:cxnLst/>
              <a:rect l="0" t="0" r="0" b="0"/>
              <a:pathLst>
                <a:path w="35751" h="78461">
                  <a:moveTo>
                    <a:pt x="0" y="0"/>
                  </a:moveTo>
                  <a:lnTo>
                    <a:pt x="30594" y="0"/>
                  </a:lnTo>
                  <a:lnTo>
                    <a:pt x="35751" y="911"/>
                  </a:lnTo>
                  <a:lnTo>
                    <a:pt x="35751" y="17575"/>
                  </a:lnTo>
                  <a:lnTo>
                    <a:pt x="30594" y="15583"/>
                  </a:lnTo>
                  <a:lnTo>
                    <a:pt x="17259" y="15583"/>
                  </a:lnTo>
                  <a:lnTo>
                    <a:pt x="17259" y="62878"/>
                  </a:lnTo>
                  <a:lnTo>
                    <a:pt x="30594" y="62878"/>
                  </a:lnTo>
                  <a:lnTo>
                    <a:pt x="35751" y="60920"/>
                  </a:lnTo>
                  <a:lnTo>
                    <a:pt x="35751" y="77538"/>
                  </a:lnTo>
                  <a:lnTo>
                    <a:pt x="30594" y="78461"/>
                  </a:lnTo>
                  <a:lnTo>
                    <a:pt x="0" y="78461"/>
                  </a:lnTo>
                  <a:lnTo>
                    <a:pt x="0" y="0"/>
                  </a:lnTo>
                  <a:close/>
                </a:path>
              </a:pathLst>
            </a:custGeom>
            <a:solidFill>
              <a:srgbClr val="005368"/>
            </a:solidFill>
            <a:ln w="0" cap="flat">
              <a:noFill/>
              <a:miter lim="127000"/>
            </a:ln>
            <a:effectLst/>
          </p:spPr>
          <p:txBody>
            <a:bodyPr anchor="ctr"/>
            <a:lstStyle/>
            <a:p>
              <a:pPr algn="ctr"/>
              <a:endParaRPr lang="en-US"/>
            </a:p>
          </p:txBody>
        </p:sp>
        <p:sp>
          <p:nvSpPr>
            <p:cNvPr id="19" name="Shape 2967">
              <a:extLst>
                <a:ext uri="{FF2B5EF4-FFF2-40B4-BE49-F238E27FC236}">
                  <a16:creationId xmlns:a16="http://schemas.microsoft.com/office/drawing/2014/main" id="{35FB8737-A262-48C1-A541-24E06B264B5F}"/>
                </a:ext>
              </a:extLst>
            </p:cNvPr>
            <p:cNvSpPr/>
            <p:nvPr/>
          </p:nvSpPr>
          <p:spPr>
            <a:xfrm>
              <a:off x="760734" y="1135138"/>
              <a:ext cx="36538" cy="76627"/>
            </a:xfrm>
            <a:custGeom>
              <a:avLst/>
              <a:gdLst/>
              <a:ahLst/>
              <a:cxnLst/>
              <a:rect l="0" t="0" r="0" b="0"/>
              <a:pathLst>
                <a:path w="36538" h="76627">
                  <a:moveTo>
                    <a:pt x="0" y="0"/>
                  </a:moveTo>
                  <a:lnTo>
                    <a:pt x="11758" y="2079"/>
                  </a:lnTo>
                  <a:cubicBezTo>
                    <a:pt x="26951" y="7875"/>
                    <a:pt x="36538" y="21536"/>
                    <a:pt x="36538" y="38090"/>
                  </a:cubicBezTo>
                  <a:lnTo>
                    <a:pt x="36538" y="38331"/>
                  </a:lnTo>
                  <a:cubicBezTo>
                    <a:pt x="36538" y="54876"/>
                    <a:pt x="26951" y="68664"/>
                    <a:pt x="11758" y="74524"/>
                  </a:cubicBezTo>
                  <a:lnTo>
                    <a:pt x="0" y="76627"/>
                  </a:lnTo>
                  <a:lnTo>
                    <a:pt x="0" y="60009"/>
                  </a:lnTo>
                  <a:lnTo>
                    <a:pt x="11963" y="55467"/>
                  </a:lnTo>
                  <a:cubicBezTo>
                    <a:pt x="16110" y="51349"/>
                    <a:pt x="18491" y="45494"/>
                    <a:pt x="18491" y="38547"/>
                  </a:cubicBezTo>
                  <a:lnTo>
                    <a:pt x="18491" y="38331"/>
                  </a:lnTo>
                  <a:cubicBezTo>
                    <a:pt x="18491" y="31378"/>
                    <a:pt x="16110" y="25463"/>
                    <a:pt x="11963" y="21286"/>
                  </a:cubicBezTo>
                  <a:lnTo>
                    <a:pt x="0" y="16664"/>
                  </a:lnTo>
                  <a:lnTo>
                    <a:pt x="0" y="0"/>
                  </a:lnTo>
                  <a:close/>
                </a:path>
              </a:pathLst>
            </a:custGeom>
            <a:solidFill>
              <a:srgbClr val="005368"/>
            </a:solidFill>
            <a:ln w="0" cap="flat">
              <a:noFill/>
              <a:miter lim="127000"/>
            </a:ln>
            <a:effectLst/>
          </p:spPr>
          <p:txBody>
            <a:bodyPr anchor="ctr"/>
            <a:lstStyle/>
            <a:p>
              <a:pPr algn="ctr"/>
              <a:endParaRPr lang="en-US"/>
            </a:p>
          </p:txBody>
        </p:sp>
        <p:sp>
          <p:nvSpPr>
            <p:cNvPr id="20" name="Shape 2968">
              <a:extLst>
                <a:ext uri="{FF2B5EF4-FFF2-40B4-BE49-F238E27FC236}">
                  <a16:creationId xmlns:a16="http://schemas.microsoft.com/office/drawing/2014/main" id="{F4F994C3-7072-4627-84D9-4605D002AFE2}"/>
                </a:ext>
              </a:extLst>
            </p:cNvPr>
            <p:cNvSpPr/>
            <p:nvPr/>
          </p:nvSpPr>
          <p:spPr>
            <a:xfrm>
              <a:off x="815151" y="1134233"/>
              <a:ext cx="78448" cy="78448"/>
            </a:xfrm>
            <a:custGeom>
              <a:avLst/>
              <a:gdLst/>
              <a:ahLst/>
              <a:cxnLst/>
              <a:rect l="0" t="0" r="0" b="0"/>
              <a:pathLst>
                <a:path w="78448" h="78448">
                  <a:moveTo>
                    <a:pt x="0" y="0"/>
                  </a:moveTo>
                  <a:lnTo>
                    <a:pt x="18605" y="0"/>
                  </a:lnTo>
                  <a:lnTo>
                    <a:pt x="39218" y="33172"/>
                  </a:lnTo>
                  <a:lnTo>
                    <a:pt x="59830" y="0"/>
                  </a:lnTo>
                  <a:lnTo>
                    <a:pt x="78448" y="0"/>
                  </a:lnTo>
                  <a:lnTo>
                    <a:pt x="78448" y="78448"/>
                  </a:lnTo>
                  <a:lnTo>
                    <a:pt x="61303" y="78448"/>
                  </a:lnTo>
                  <a:lnTo>
                    <a:pt x="61303" y="27229"/>
                  </a:lnTo>
                  <a:lnTo>
                    <a:pt x="39218" y="60744"/>
                  </a:lnTo>
                  <a:lnTo>
                    <a:pt x="38773" y="60744"/>
                  </a:lnTo>
                  <a:lnTo>
                    <a:pt x="16916" y="27572"/>
                  </a:lnTo>
                  <a:lnTo>
                    <a:pt x="16916"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21" name="Shape 13059">
              <a:extLst>
                <a:ext uri="{FF2B5EF4-FFF2-40B4-BE49-F238E27FC236}">
                  <a16:creationId xmlns:a16="http://schemas.microsoft.com/office/drawing/2014/main" id="{E78992D7-F420-414D-B8EF-F756C60D8F5C}"/>
                </a:ext>
              </a:extLst>
            </p:cNvPr>
            <p:cNvSpPr/>
            <p:nvPr/>
          </p:nvSpPr>
          <p:spPr>
            <a:xfrm>
              <a:off x="915716"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22" name="Shape 2970">
              <a:extLst>
                <a:ext uri="{FF2B5EF4-FFF2-40B4-BE49-F238E27FC236}">
                  <a16:creationId xmlns:a16="http://schemas.microsoft.com/office/drawing/2014/main" id="{141A0B5A-B85A-4764-B626-7B94754DBCD1}"/>
                </a:ext>
              </a:extLst>
            </p:cNvPr>
            <p:cNvSpPr/>
            <p:nvPr/>
          </p:nvSpPr>
          <p:spPr>
            <a:xfrm>
              <a:off x="955145" y="1134233"/>
              <a:ext cx="69710" cy="78448"/>
            </a:xfrm>
            <a:custGeom>
              <a:avLst/>
              <a:gdLst/>
              <a:ahLst/>
              <a:cxnLst/>
              <a:rect l="0" t="0" r="0" b="0"/>
              <a:pathLst>
                <a:path w="69710" h="78448">
                  <a:moveTo>
                    <a:pt x="0" y="0"/>
                  </a:moveTo>
                  <a:lnTo>
                    <a:pt x="15913" y="0"/>
                  </a:lnTo>
                  <a:lnTo>
                    <a:pt x="52667" y="48311"/>
                  </a:lnTo>
                  <a:lnTo>
                    <a:pt x="52667" y="0"/>
                  </a:lnTo>
                  <a:lnTo>
                    <a:pt x="69710" y="0"/>
                  </a:lnTo>
                  <a:lnTo>
                    <a:pt x="69710" y="78448"/>
                  </a:lnTo>
                  <a:lnTo>
                    <a:pt x="55029" y="78448"/>
                  </a:lnTo>
                  <a:lnTo>
                    <a:pt x="17031" y="28575"/>
                  </a:lnTo>
                  <a:lnTo>
                    <a:pt x="17031"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23" name="Shape 13060">
              <a:extLst>
                <a:ext uri="{FF2B5EF4-FFF2-40B4-BE49-F238E27FC236}">
                  <a16:creationId xmlns:a16="http://schemas.microsoft.com/office/drawing/2014/main" id="{74DEF9E4-7339-483F-9701-C87A51A1A105}"/>
                </a:ext>
              </a:extLst>
            </p:cNvPr>
            <p:cNvSpPr/>
            <p:nvPr/>
          </p:nvSpPr>
          <p:spPr>
            <a:xfrm>
              <a:off x="1046983"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24" name="Shape 2972">
              <a:extLst>
                <a:ext uri="{FF2B5EF4-FFF2-40B4-BE49-F238E27FC236}">
                  <a16:creationId xmlns:a16="http://schemas.microsoft.com/office/drawing/2014/main" id="{D079EC97-D0E9-434A-AD13-614AE13C3797}"/>
                </a:ext>
              </a:extLst>
            </p:cNvPr>
            <p:cNvSpPr/>
            <p:nvPr/>
          </p:nvSpPr>
          <p:spPr>
            <a:xfrm>
              <a:off x="1081029" y="1133116"/>
              <a:ext cx="62090" cy="80683"/>
            </a:xfrm>
            <a:custGeom>
              <a:avLst/>
              <a:gdLst/>
              <a:ahLst/>
              <a:cxnLst/>
              <a:rect l="0" t="0" r="0" b="0"/>
              <a:pathLst>
                <a:path w="62090" h="80683">
                  <a:moveTo>
                    <a:pt x="30607" y="0"/>
                  </a:moveTo>
                  <a:cubicBezTo>
                    <a:pt x="42024" y="0"/>
                    <a:pt x="51778" y="3594"/>
                    <a:pt x="59741" y="9982"/>
                  </a:cubicBezTo>
                  <a:lnTo>
                    <a:pt x="50775" y="22974"/>
                  </a:lnTo>
                  <a:cubicBezTo>
                    <a:pt x="43828" y="18161"/>
                    <a:pt x="36982" y="15253"/>
                    <a:pt x="30378" y="15253"/>
                  </a:cubicBezTo>
                  <a:cubicBezTo>
                    <a:pt x="23762" y="15253"/>
                    <a:pt x="20295" y="18275"/>
                    <a:pt x="20295" y="22073"/>
                  </a:cubicBezTo>
                  <a:lnTo>
                    <a:pt x="20295" y="22301"/>
                  </a:lnTo>
                  <a:cubicBezTo>
                    <a:pt x="20295" y="27457"/>
                    <a:pt x="23647" y="29134"/>
                    <a:pt x="37211" y="32614"/>
                  </a:cubicBezTo>
                  <a:cubicBezTo>
                    <a:pt x="53124" y="36754"/>
                    <a:pt x="62090" y="42469"/>
                    <a:pt x="62090" y="56147"/>
                  </a:cubicBezTo>
                  <a:lnTo>
                    <a:pt x="62090" y="56363"/>
                  </a:lnTo>
                  <a:cubicBezTo>
                    <a:pt x="62090" y="71946"/>
                    <a:pt x="50216" y="80683"/>
                    <a:pt x="33287" y="80683"/>
                  </a:cubicBezTo>
                  <a:cubicBezTo>
                    <a:pt x="21412" y="80683"/>
                    <a:pt x="9411" y="76543"/>
                    <a:pt x="0" y="68135"/>
                  </a:cubicBezTo>
                  <a:lnTo>
                    <a:pt x="10211" y="55918"/>
                  </a:lnTo>
                  <a:cubicBezTo>
                    <a:pt x="17259" y="61747"/>
                    <a:pt x="24651" y="65443"/>
                    <a:pt x="33630" y="65443"/>
                  </a:cubicBezTo>
                  <a:cubicBezTo>
                    <a:pt x="40678" y="65443"/>
                    <a:pt x="44945" y="62649"/>
                    <a:pt x="44945" y="58052"/>
                  </a:cubicBezTo>
                  <a:lnTo>
                    <a:pt x="44945" y="57823"/>
                  </a:lnTo>
                  <a:cubicBezTo>
                    <a:pt x="44945" y="53454"/>
                    <a:pt x="42253" y="51219"/>
                    <a:pt x="29146" y="47854"/>
                  </a:cubicBezTo>
                  <a:cubicBezTo>
                    <a:pt x="13335" y="43815"/>
                    <a:pt x="3150" y="39446"/>
                    <a:pt x="3150" y="23876"/>
                  </a:cubicBezTo>
                  <a:lnTo>
                    <a:pt x="3150" y="23647"/>
                  </a:lnTo>
                  <a:cubicBezTo>
                    <a:pt x="3150" y="9411"/>
                    <a:pt x="14580" y="0"/>
                    <a:pt x="30607" y="0"/>
                  </a:cubicBezTo>
                  <a:close/>
                </a:path>
              </a:pathLst>
            </a:custGeom>
            <a:solidFill>
              <a:srgbClr val="005368"/>
            </a:solidFill>
            <a:ln w="0" cap="flat">
              <a:noFill/>
              <a:miter lim="127000"/>
            </a:ln>
            <a:effectLst/>
          </p:spPr>
          <p:txBody>
            <a:bodyPr anchor="ctr"/>
            <a:lstStyle/>
            <a:p>
              <a:pPr algn="ctr"/>
              <a:endParaRPr lang="en-US"/>
            </a:p>
          </p:txBody>
        </p:sp>
        <p:sp>
          <p:nvSpPr>
            <p:cNvPr id="25" name="Shape 2973">
              <a:extLst>
                <a:ext uri="{FF2B5EF4-FFF2-40B4-BE49-F238E27FC236}">
                  <a16:creationId xmlns:a16="http://schemas.microsoft.com/office/drawing/2014/main" id="{BB69DC8F-6381-43A4-A94A-D2D2E5385731}"/>
                </a:ext>
              </a:extLst>
            </p:cNvPr>
            <p:cNvSpPr/>
            <p:nvPr/>
          </p:nvSpPr>
          <p:spPr>
            <a:xfrm>
              <a:off x="1153387" y="1134234"/>
              <a:ext cx="64999" cy="78448"/>
            </a:xfrm>
            <a:custGeom>
              <a:avLst/>
              <a:gdLst/>
              <a:ahLst/>
              <a:cxnLst/>
              <a:rect l="0" t="0" r="0" b="0"/>
              <a:pathLst>
                <a:path w="64999" h="78448">
                  <a:moveTo>
                    <a:pt x="0" y="0"/>
                  </a:moveTo>
                  <a:lnTo>
                    <a:pt x="64999" y="0"/>
                  </a:lnTo>
                  <a:lnTo>
                    <a:pt x="64999" y="15913"/>
                  </a:lnTo>
                  <a:lnTo>
                    <a:pt x="41135" y="15913"/>
                  </a:lnTo>
                  <a:lnTo>
                    <a:pt x="41135" y="78448"/>
                  </a:lnTo>
                  <a:lnTo>
                    <a:pt x="23876" y="78448"/>
                  </a:lnTo>
                  <a:lnTo>
                    <a:pt x="23876" y="15913"/>
                  </a:lnTo>
                  <a:lnTo>
                    <a:pt x="0" y="15913"/>
                  </a:lnTo>
                  <a:lnTo>
                    <a:pt x="0" y="0"/>
                  </a:lnTo>
                  <a:close/>
                </a:path>
              </a:pathLst>
            </a:custGeom>
            <a:solidFill>
              <a:srgbClr val="005368"/>
            </a:solidFill>
            <a:ln w="0" cap="flat">
              <a:noFill/>
              <a:miter lim="127000"/>
            </a:ln>
            <a:effectLst/>
          </p:spPr>
          <p:txBody>
            <a:bodyPr anchor="ctr"/>
            <a:lstStyle/>
            <a:p>
              <a:pPr algn="ctr"/>
              <a:endParaRPr lang="en-US"/>
            </a:p>
          </p:txBody>
        </p:sp>
        <p:sp>
          <p:nvSpPr>
            <p:cNvPr id="26" name="Shape 2974">
              <a:extLst>
                <a:ext uri="{FF2B5EF4-FFF2-40B4-BE49-F238E27FC236}">
                  <a16:creationId xmlns:a16="http://schemas.microsoft.com/office/drawing/2014/main" id="{9A84FFD6-0630-48C2-898F-3DAD6E45B31C}"/>
                </a:ext>
              </a:extLst>
            </p:cNvPr>
            <p:cNvSpPr/>
            <p:nvPr/>
          </p:nvSpPr>
          <p:spPr>
            <a:xfrm>
              <a:off x="1234147" y="1134238"/>
              <a:ext cx="32607" cy="78448"/>
            </a:xfrm>
            <a:custGeom>
              <a:avLst/>
              <a:gdLst/>
              <a:ahLst/>
              <a:cxnLst/>
              <a:rect l="0" t="0" r="0" b="0"/>
              <a:pathLst>
                <a:path w="32607" h="78448">
                  <a:moveTo>
                    <a:pt x="0" y="0"/>
                  </a:moveTo>
                  <a:lnTo>
                    <a:pt x="32607" y="0"/>
                  </a:lnTo>
                  <a:lnTo>
                    <a:pt x="32607" y="15570"/>
                  </a:lnTo>
                  <a:lnTo>
                    <a:pt x="17259" y="15570"/>
                  </a:lnTo>
                  <a:lnTo>
                    <a:pt x="17259" y="38100"/>
                  </a:lnTo>
                  <a:lnTo>
                    <a:pt x="32607" y="38100"/>
                  </a:lnTo>
                  <a:lnTo>
                    <a:pt x="32607" y="56024"/>
                  </a:lnTo>
                  <a:lnTo>
                    <a:pt x="30810" y="53340"/>
                  </a:lnTo>
                  <a:lnTo>
                    <a:pt x="17259" y="53340"/>
                  </a:lnTo>
                  <a:lnTo>
                    <a:pt x="17259"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27" name="Shape 2975">
              <a:extLst>
                <a:ext uri="{FF2B5EF4-FFF2-40B4-BE49-F238E27FC236}">
                  <a16:creationId xmlns:a16="http://schemas.microsoft.com/office/drawing/2014/main" id="{9607EBBD-805F-42FC-9A29-68152A36E226}"/>
                </a:ext>
              </a:extLst>
            </p:cNvPr>
            <p:cNvSpPr/>
            <p:nvPr/>
          </p:nvSpPr>
          <p:spPr>
            <a:xfrm>
              <a:off x="1266754" y="1134238"/>
              <a:ext cx="35198" cy="78448"/>
            </a:xfrm>
            <a:custGeom>
              <a:avLst/>
              <a:gdLst/>
              <a:ahLst/>
              <a:cxnLst/>
              <a:rect l="0" t="0" r="0" b="0"/>
              <a:pathLst>
                <a:path w="35198" h="78448">
                  <a:moveTo>
                    <a:pt x="0" y="0"/>
                  </a:moveTo>
                  <a:lnTo>
                    <a:pt x="3245" y="0"/>
                  </a:lnTo>
                  <a:cubicBezTo>
                    <a:pt x="13227" y="0"/>
                    <a:pt x="20949" y="2807"/>
                    <a:pt x="26118" y="7950"/>
                  </a:cubicBezTo>
                  <a:cubicBezTo>
                    <a:pt x="30474" y="12319"/>
                    <a:pt x="32836" y="18491"/>
                    <a:pt x="32836" y="25895"/>
                  </a:cubicBezTo>
                  <a:lnTo>
                    <a:pt x="32836" y="26111"/>
                  </a:lnTo>
                  <a:cubicBezTo>
                    <a:pt x="32836" y="38773"/>
                    <a:pt x="26003" y="46736"/>
                    <a:pt x="16021" y="50432"/>
                  </a:cubicBezTo>
                  <a:lnTo>
                    <a:pt x="35198" y="78448"/>
                  </a:lnTo>
                  <a:lnTo>
                    <a:pt x="15018" y="78448"/>
                  </a:lnTo>
                  <a:lnTo>
                    <a:pt x="0" y="56024"/>
                  </a:lnTo>
                  <a:lnTo>
                    <a:pt x="0" y="38100"/>
                  </a:lnTo>
                  <a:lnTo>
                    <a:pt x="2127" y="38100"/>
                  </a:lnTo>
                  <a:cubicBezTo>
                    <a:pt x="10535" y="38100"/>
                    <a:pt x="15348" y="33617"/>
                    <a:pt x="15348" y="27000"/>
                  </a:cubicBezTo>
                  <a:lnTo>
                    <a:pt x="15348" y="26784"/>
                  </a:lnTo>
                  <a:cubicBezTo>
                    <a:pt x="15348" y="19393"/>
                    <a:pt x="10204" y="15570"/>
                    <a:pt x="1797" y="15570"/>
                  </a:cubicBezTo>
                  <a:lnTo>
                    <a:pt x="0" y="15570"/>
                  </a:lnTo>
                  <a:lnTo>
                    <a:pt x="0" y="0"/>
                  </a:lnTo>
                  <a:close/>
                </a:path>
              </a:pathLst>
            </a:custGeom>
            <a:solidFill>
              <a:srgbClr val="005368"/>
            </a:solidFill>
            <a:ln w="0" cap="flat">
              <a:noFill/>
              <a:miter lim="127000"/>
            </a:ln>
            <a:effectLst/>
          </p:spPr>
          <p:txBody>
            <a:bodyPr anchor="ctr"/>
            <a:lstStyle/>
            <a:p>
              <a:pPr algn="ctr"/>
              <a:endParaRPr lang="en-US"/>
            </a:p>
          </p:txBody>
        </p:sp>
        <p:sp>
          <p:nvSpPr>
            <p:cNvPr id="28" name="Shape 2976">
              <a:extLst>
                <a:ext uri="{FF2B5EF4-FFF2-40B4-BE49-F238E27FC236}">
                  <a16:creationId xmlns:a16="http://schemas.microsoft.com/office/drawing/2014/main" id="{E6281E0A-D81E-48E8-8668-0C1B13FF7D29}"/>
                </a:ext>
              </a:extLst>
            </p:cNvPr>
            <p:cNvSpPr/>
            <p:nvPr/>
          </p:nvSpPr>
          <p:spPr>
            <a:xfrm>
              <a:off x="1310983" y="1133678"/>
              <a:ext cx="41345" cy="79007"/>
            </a:xfrm>
            <a:custGeom>
              <a:avLst/>
              <a:gdLst/>
              <a:ahLst/>
              <a:cxnLst/>
              <a:rect l="0" t="0" r="0" b="0"/>
              <a:pathLst>
                <a:path w="41345" h="79007">
                  <a:moveTo>
                    <a:pt x="33617" y="0"/>
                  </a:moveTo>
                  <a:lnTo>
                    <a:pt x="41345" y="0"/>
                  </a:lnTo>
                  <a:lnTo>
                    <a:pt x="41345" y="20742"/>
                  </a:lnTo>
                  <a:lnTo>
                    <a:pt x="41339" y="20726"/>
                  </a:lnTo>
                  <a:lnTo>
                    <a:pt x="30924" y="46165"/>
                  </a:lnTo>
                  <a:lnTo>
                    <a:pt x="41345" y="46165"/>
                  </a:lnTo>
                  <a:lnTo>
                    <a:pt x="41345" y="61417"/>
                  </a:lnTo>
                  <a:lnTo>
                    <a:pt x="24752" y="61417"/>
                  </a:lnTo>
                  <a:lnTo>
                    <a:pt x="17590" y="79007"/>
                  </a:lnTo>
                  <a:lnTo>
                    <a:pt x="0" y="79007"/>
                  </a:lnTo>
                  <a:lnTo>
                    <a:pt x="33617" y="0"/>
                  </a:lnTo>
                  <a:close/>
                </a:path>
              </a:pathLst>
            </a:custGeom>
            <a:solidFill>
              <a:srgbClr val="005368"/>
            </a:solidFill>
            <a:ln w="0" cap="flat">
              <a:noFill/>
              <a:miter lim="127000"/>
            </a:ln>
            <a:effectLst/>
          </p:spPr>
          <p:txBody>
            <a:bodyPr anchor="ctr"/>
            <a:lstStyle/>
            <a:p>
              <a:pPr algn="ctr"/>
              <a:endParaRPr lang="en-US"/>
            </a:p>
          </p:txBody>
        </p:sp>
        <p:sp>
          <p:nvSpPr>
            <p:cNvPr id="29" name="Shape 2977">
              <a:extLst>
                <a:ext uri="{FF2B5EF4-FFF2-40B4-BE49-F238E27FC236}">
                  <a16:creationId xmlns:a16="http://schemas.microsoft.com/office/drawing/2014/main" id="{7B6FF985-7777-4A22-B8C3-1F46C4C60D6B}"/>
                </a:ext>
              </a:extLst>
            </p:cNvPr>
            <p:cNvSpPr/>
            <p:nvPr/>
          </p:nvSpPr>
          <p:spPr>
            <a:xfrm>
              <a:off x="1352328" y="1133678"/>
              <a:ext cx="41802" cy="79007"/>
            </a:xfrm>
            <a:custGeom>
              <a:avLst/>
              <a:gdLst/>
              <a:ahLst/>
              <a:cxnLst/>
              <a:rect l="0" t="0" r="0" b="0"/>
              <a:pathLst>
                <a:path w="41802" h="79007">
                  <a:moveTo>
                    <a:pt x="0" y="0"/>
                  </a:moveTo>
                  <a:lnTo>
                    <a:pt x="8185" y="0"/>
                  </a:lnTo>
                  <a:lnTo>
                    <a:pt x="41802" y="79007"/>
                  </a:lnTo>
                  <a:lnTo>
                    <a:pt x="23755" y="79007"/>
                  </a:lnTo>
                  <a:lnTo>
                    <a:pt x="16592" y="61417"/>
                  </a:lnTo>
                  <a:lnTo>
                    <a:pt x="0" y="61417"/>
                  </a:lnTo>
                  <a:lnTo>
                    <a:pt x="0" y="46165"/>
                  </a:lnTo>
                  <a:lnTo>
                    <a:pt x="10420" y="46165"/>
                  </a:lnTo>
                  <a:lnTo>
                    <a:pt x="0" y="20742"/>
                  </a:lnTo>
                  <a:lnTo>
                    <a:pt x="0" y="0"/>
                  </a:lnTo>
                  <a:close/>
                </a:path>
              </a:pathLst>
            </a:custGeom>
            <a:solidFill>
              <a:srgbClr val="005368"/>
            </a:solidFill>
            <a:ln w="0" cap="flat">
              <a:noFill/>
              <a:miter lim="127000"/>
            </a:ln>
            <a:effectLst/>
          </p:spPr>
          <p:txBody>
            <a:bodyPr anchor="ctr"/>
            <a:lstStyle/>
            <a:p>
              <a:pPr algn="ctr"/>
              <a:endParaRPr lang="en-US"/>
            </a:p>
          </p:txBody>
        </p:sp>
        <p:sp>
          <p:nvSpPr>
            <p:cNvPr id="30" name="Shape 2978">
              <a:extLst>
                <a:ext uri="{FF2B5EF4-FFF2-40B4-BE49-F238E27FC236}">
                  <a16:creationId xmlns:a16="http://schemas.microsoft.com/office/drawing/2014/main" id="{720F90BB-8222-49FB-A0F5-BEA8626B37E1}"/>
                </a:ext>
              </a:extLst>
            </p:cNvPr>
            <p:cNvSpPr/>
            <p:nvPr/>
          </p:nvSpPr>
          <p:spPr>
            <a:xfrm>
              <a:off x="1393073" y="1134233"/>
              <a:ext cx="64999" cy="78448"/>
            </a:xfrm>
            <a:custGeom>
              <a:avLst/>
              <a:gdLst/>
              <a:ahLst/>
              <a:cxnLst/>
              <a:rect l="0" t="0" r="0" b="0"/>
              <a:pathLst>
                <a:path w="64999" h="78448">
                  <a:moveTo>
                    <a:pt x="0" y="0"/>
                  </a:moveTo>
                  <a:lnTo>
                    <a:pt x="64999" y="0"/>
                  </a:lnTo>
                  <a:lnTo>
                    <a:pt x="64999" y="15913"/>
                  </a:lnTo>
                  <a:lnTo>
                    <a:pt x="41135" y="15913"/>
                  </a:lnTo>
                  <a:lnTo>
                    <a:pt x="41135" y="78448"/>
                  </a:lnTo>
                  <a:lnTo>
                    <a:pt x="23876" y="78448"/>
                  </a:lnTo>
                  <a:lnTo>
                    <a:pt x="23876" y="15913"/>
                  </a:lnTo>
                  <a:lnTo>
                    <a:pt x="0" y="15913"/>
                  </a:lnTo>
                  <a:lnTo>
                    <a:pt x="0" y="0"/>
                  </a:lnTo>
                  <a:close/>
                </a:path>
              </a:pathLst>
            </a:custGeom>
            <a:solidFill>
              <a:srgbClr val="005368"/>
            </a:solidFill>
            <a:ln w="0" cap="flat">
              <a:noFill/>
              <a:miter lim="127000"/>
            </a:ln>
            <a:effectLst/>
          </p:spPr>
          <p:txBody>
            <a:bodyPr anchor="ctr"/>
            <a:lstStyle/>
            <a:p>
              <a:pPr algn="ctr"/>
              <a:endParaRPr lang="en-US"/>
            </a:p>
          </p:txBody>
        </p:sp>
        <p:sp>
          <p:nvSpPr>
            <p:cNvPr id="31" name="Shape 13061">
              <a:extLst>
                <a:ext uri="{FF2B5EF4-FFF2-40B4-BE49-F238E27FC236}">
                  <a16:creationId xmlns:a16="http://schemas.microsoft.com/office/drawing/2014/main" id="{586D609D-6C67-46E1-9EA9-4231C453CAC5}"/>
                </a:ext>
              </a:extLst>
            </p:cNvPr>
            <p:cNvSpPr/>
            <p:nvPr/>
          </p:nvSpPr>
          <p:spPr>
            <a:xfrm>
              <a:off x="1474617"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32" name="Shape 2980">
              <a:extLst>
                <a:ext uri="{FF2B5EF4-FFF2-40B4-BE49-F238E27FC236}">
                  <a16:creationId xmlns:a16="http://schemas.microsoft.com/office/drawing/2014/main" id="{9ED1169D-BACB-43B1-88F7-1BACC3CBF9C0}"/>
                </a:ext>
              </a:extLst>
            </p:cNvPr>
            <p:cNvSpPr/>
            <p:nvPr/>
          </p:nvSpPr>
          <p:spPr>
            <a:xfrm>
              <a:off x="1507320" y="1134233"/>
              <a:ext cx="78677" cy="79007"/>
            </a:xfrm>
            <a:custGeom>
              <a:avLst/>
              <a:gdLst/>
              <a:ahLst/>
              <a:cxnLst/>
              <a:rect l="0" t="0" r="0" b="0"/>
              <a:pathLst>
                <a:path w="78677" h="79007">
                  <a:moveTo>
                    <a:pt x="0" y="0"/>
                  </a:moveTo>
                  <a:lnTo>
                    <a:pt x="19050" y="0"/>
                  </a:lnTo>
                  <a:lnTo>
                    <a:pt x="39561" y="55245"/>
                  </a:lnTo>
                  <a:lnTo>
                    <a:pt x="60071" y="0"/>
                  </a:lnTo>
                  <a:lnTo>
                    <a:pt x="78677" y="0"/>
                  </a:lnTo>
                  <a:lnTo>
                    <a:pt x="46952" y="79007"/>
                  </a:lnTo>
                  <a:lnTo>
                    <a:pt x="31712" y="79007"/>
                  </a:lnTo>
                  <a:lnTo>
                    <a:pt x="0" y="0"/>
                  </a:lnTo>
                  <a:close/>
                </a:path>
              </a:pathLst>
            </a:custGeom>
            <a:solidFill>
              <a:srgbClr val="005368"/>
            </a:solidFill>
            <a:ln w="0" cap="flat">
              <a:noFill/>
              <a:miter lim="127000"/>
            </a:ln>
            <a:effectLst/>
          </p:spPr>
          <p:txBody>
            <a:bodyPr anchor="ctr"/>
            <a:lstStyle/>
            <a:p>
              <a:pPr algn="ctr"/>
              <a:endParaRPr lang="en-US"/>
            </a:p>
          </p:txBody>
        </p:sp>
        <p:sp>
          <p:nvSpPr>
            <p:cNvPr id="33" name="Shape 2981">
              <a:extLst>
                <a:ext uri="{FF2B5EF4-FFF2-40B4-BE49-F238E27FC236}">
                  <a16:creationId xmlns:a16="http://schemas.microsoft.com/office/drawing/2014/main" id="{304B1B90-4B02-4F66-B228-3A8588DF6A16}"/>
                </a:ext>
              </a:extLst>
            </p:cNvPr>
            <p:cNvSpPr/>
            <p:nvPr/>
          </p:nvSpPr>
          <p:spPr>
            <a:xfrm>
              <a:off x="1600618" y="1134233"/>
              <a:ext cx="59715" cy="78448"/>
            </a:xfrm>
            <a:custGeom>
              <a:avLst/>
              <a:gdLst/>
              <a:ahLst/>
              <a:cxnLst/>
              <a:rect l="0" t="0" r="0" b="0"/>
              <a:pathLst>
                <a:path w="59715" h="78448">
                  <a:moveTo>
                    <a:pt x="0" y="0"/>
                  </a:moveTo>
                  <a:lnTo>
                    <a:pt x="59157" y="0"/>
                  </a:lnTo>
                  <a:lnTo>
                    <a:pt x="59157" y="15354"/>
                  </a:lnTo>
                  <a:lnTo>
                    <a:pt x="17132" y="15354"/>
                  </a:lnTo>
                  <a:lnTo>
                    <a:pt x="17132" y="31267"/>
                  </a:lnTo>
                  <a:lnTo>
                    <a:pt x="54127" y="31267"/>
                  </a:lnTo>
                  <a:lnTo>
                    <a:pt x="54127" y="46622"/>
                  </a:lnTo>
                  <a:lnTo>
                    <a:pt x="17132" y="46622"/>
                  </a:lnTo>
                  <a:lnTo>
                    <a:pt x="17132" y="63094"/>
                  </a:lnTo>
                  <a:lnTo>
                    <a:pt x="59715" y="63094"/>
                  </a:lnTo>
                  <a:lnTo>
                    <a:pt x="59715"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34" name="Shape 2982">
              <a:extLst>
                <a:ext uri="{FF2B5EF4-FFF2-40B4-BE49-F238E27FC236}">
                  <a16:creationId xmlns:a16="http://schemas.microsoft.com/office/drawing/2014/main" id="{16473CA5-A2D0-4B53-A763-6C228299EBCC}"/>
                </a:ext>
              </a:extLst>
            </p:cNvPr>
            <p:cNvSpPr/>
            <p:nvPr/>
          </p:nvSpPr>
          <p:spPr>
            <a:xfrm>
              <a:off x="1709029" y="1133114"/>
              <a:ext cx="62090" cy="80683"/>
            </a:xfrm>
            <a:custGeom>
              <a:avLst/>
              <a:gdLst/>
              <a:ahLst/>
              <a:cxnLst/>
              <a:rect l="0" t="0" r="0" b="0"/>
              <a:pathLst>
                <a:path w="62090" h="80683">
                  <a:moveTo>
                    <a:pt x="30607" y="0"/>
                  </a:moveTo>
                  <a:cubicBezTo>
                    <a:pt x="42024" y="0"/>
                    <a:pt x="51778" y="3594"/>
                    <a:pt x="59741" y="9982"/>
                  </a:cubicBezTo>
                  <a:lnTo>
                    <a:pt x="50775" y="22974"/>
                  </a:lnTo>
                  <a:cubicBezTo>
                    <a:pt x="43828" y="18161"/>
                    <a:pt x="36982" y="15253"/>
                    <a:pt x="30378" y="15253"/>
                  </a:cubicBezTo>
                  <a:cubicBezTo>
                    <a:pt x="23762" y="15253"/>
                    <a:pt x="20295" y="18275"/>
                    <a:pt x="20295" y="22073"/>
                  </a:cubicBezTo>
                  <a:lnTo>
                    <a:pt x="20295" y="22301"/>
                  </a:lnTo>
                  <a:cubicBezTo>
                    <a:pt x="20295" y="27457"/>
                    <a:pt x="23647" y="29134"/>
                    <a:pt x="37211" y="32614"/>
                  </a:cubicBezTo>
                  <a:cubicBezTo>
                    <a:pt x="53124" y="36754"/>
                    <a:pt x="62090" y="42469"/>
                    <a:pt x="62090" y="56147"/>
                  </a:cubicBezTo>
                  <a:lnTo>
                    <a:pt x="62090" y="56363"/>
                  </a:lnTo>
                  <a:cubicBezTo>
                    <a:pt x="62090" y="71946"/>
                    <a:pt x="50203" y="80683"/>
                    <a:pt x="33287" y="80683"/>
                  </a:cubicBezTo>
                  <a:cubicBezTo>
                    <a:pt x="21412" y="80683"/>
                    <a:pt x="9411" y="76543"/>
                    <a:pt x="0" y="68135"/>
                  </a:cubicBezTo>
                  <a:lnTo>
                    <a:pt x="10211" y="55918"/>
                  </a:lnTo>
                  <a:cubicBezTo>
                    <a:pt x="17259" y="61747"/>
                    <a:pt x="24651" y="65443"/>
                    <a:pt x="33630" y="65443"/>
                  </a:cubicBezTo>
                  <a:cubicBezTo>
                    <a:pt x="40678" y="65443"/>
                    <a:pt x="44945" y="62649"/>
                    <a:pt x="44945" y="58052"/>
                  </a:cubicBezTo>
                  <a:lnTo>
                    <a:pt x="44945" y="57823"/>
                  </a:lnTo>
                  <a:cubicBezTo>
                    <a:pt x="44945" y="53454"/>
                    <a:pt x="42253" y="51219"/>
                    <a:pt x="29146" y="47854"/>
                  </a:cubicBezTo>
                  <a:cubicBezTo>
                    <a:pt x="13335" y="43815"/>
                    <a:pt x="3150" y="39446"/>
                    <a:pt x="3150" y="23876"/>
                  </a:cubicBezTo>
                  <a:lnTo>
                    <a:pt x="3150" y="23647"/>
                  </a:lnTo>
                  <a:cubicBezTo>
                    <a:pt x="3150" y="9411"/>
                    <a:pt x="14580" y="0"/>
                    <a:pt x="30607" y="0"/>
                  </a:cubicBezTo>
                  <a:close/>
                </a:path>
              </a:pathLst>
            </a:custGeom>
            <a:solidFill>
              <a:srgbClr val="005368"/>
            </a:solidFill>
            <a:ln w="0" cap="flat">
              <a:noFill/>
              <a:miter lim="127000"/>
            </a:ln>
            <a:effectLst/>
          </p:spPr>
          <p:txBody>
            <a:bodyPr anchor="ctr"/>
            <a:lstStyle/>
            <a:p>
              <a:pPr algn="ctr"/>
              <a:endParaRPr lang="en-US"/>
            </a:p>
          </p:txBody>
        </p:sp>
        <p:sp>
          <p:nvSpPr>
            <p:cNvPr id="35" name="Shape 2983">
              <a:extLst>
                <a:ext uri="{FF2B5EF4-FFF2-40B4-BE49-F238E27FC236}">
                  <a16:creationId xmlns:a16="http://schemas.microsoft.com/office/drawing/2014/main" id="{65C1096E-2176-4F81-8D1A-75305D21B807}"/>
                </a:ext>
              </a:extLst>
            </p:cNvPr>
            <p:cNvSpPr/>
            <p:nvPr/>
          </p:nvSpPr>
          <p:spPr>
            <a:xfrm>
              <a:off x="1788663" y="1134233"/>
              <a:ext cx="59728" cy="78448"/>
            </a:xfrm>
            <a:custGeom>
              <a:avLst/>
              <a:gdLst/>
              <a:ahLst/>
              <a:cxnLst/>
              <a:rect l="0" t="0" r="0" b="0"/>
              <a:pathLst>
                <a:path w="59728" h="78448">
                  <a:moveTo>
                    <a:pt x="0" y="0"/>
                  </a:moveTo>
                  <a:lnTo>
                    <a:pt x="59169" y="0"/>
                  </a:lnTo>
                  <a:lnTo>
                    <a:pt x="59169" y="15354"/>
                  </a:lnTo>
                  <a:lnTo>
                    <a:pt x="17145" y="15354"/>
                  </a:lnTo>
                  <a:lnTo>
                    <a:pt x="17145" y="31267"/>
                  </a:lnTo>
                  <a:lnTo>
                    <a:pt x="54127" y="31267"/>
                  </a:lnTo>
                  <a:lnTo>
                    <a:pt x="54127" y="46622"/>
                  </a:lnTo>
                  <a:lnTo>
                    <a:pt x="17145" y="46622"/>
                  </a:lnTo>
                  <a:lnTo>
                    <a:pt x="17145" y="63094"/>
                  </a:lnTo>
                  <a:lnTo>
                    <a:pt x="59728" y="63094"/>
                  </a:lnTo>
                  <a:lnTo>
                    <a:pt x="59728"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36" name="Shape 2984">
              <a:extLst>
                <a:ext uri="{FF2B5EF4-FFF2-40B4-BE49-F238E27FC236}">
                  <a16:creationId xmlns:a16="http://schemas.microsoft.com/office/drawing/2014/main" id="{6931F12D-AF20-4462-8587-535233A2463F}"/>
                </a:ext>
              </a:extLst>
            </p:cNvPr>
            <p:cNvSpPr/>
            <p:nvPr/>
          </p:nvSpPr>
          <p:spPr>
            <a:xfrm>
              <a:off x="1866283" y="1134238"/>
              <a:ext cx="32614" cy="78448"/>
            </a:xfrm>
            <a:custGeom>
              <a:avLst/>
              <a:gdLst/>
              <a:ahLst/>
              <a:cxnLst/>
              <a:rect l="0" t="0" r="0" b="0"/>
              <a:pathLst>
                <a:path w="32614" h="78448">
                  <a:moveTo>
                    <a:pt x="0" y="0"/>
                  </a:moveTo>
                  <a:lnTo>
                    <a:pt x="32614" y="0"/>
                  </a:lnTo>
                  <a:lnTo>
                    <a:pt x="32614" y="15570"/>
                  </a:lnTo>
                  <a:lnTo>
                    <a:pt x="17259" y="15570"/>
                  </a:lnTo>
                  <a:lnTo>
                    <a:pt x="17259" y="38100"/>
                  </a:lnTo>
                  <a:lnTo>
                    <a:pt x="32614" y="38100"/>
                  </a:lnTo>
                  <a:lnTo>
                    <a:pt x="32614" y="56033"/>
                  </a:lnTo>
                  <a:lnTo>
                    <a:pt x="30810" y="53340"/>
                  </a:lnTo>
                  <a:lnTo>
                    <a:pt x="17259" y="53340"/>
                  </a:lnTo>
                  <a:lnTo>
                    <a:pt x="17259"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37" name="Shape 2985">
              <a:extLst>
                <a:ext uri="{FF2B5EF4-FFF2-40B4-BE49-F238E27FC236}">
                  <a16:creationId xmlns:a16="http://schemas.microsoft.com/office/drawing/2014/main" id="{B4C3A85F-F372-410E-8736-4B0327571E39}"/>
                </a:ext>
              </a:extLst>
            </p:cNvPr>
            <p:cNvSpPr/>
            <p:nvPr/>
          </p:nvSpPr>
          <p:spPr>
            <a:xfrm>
              <a:off x="1898896" y="1134238"/>
              <a:ext cx="35192" cy="78448"/>
            </a:xfrm>
            <a:custGeom>
              <a:avLst/>
              <a:gdLst/>
              <a:ahLst/>
              <a:cxnLst/>
              <a:rect l="0" t="0" r="0" b="0"/>
              <a:pathLst>
                <a:path w="35192" h="78448">
                  <a:moveTo>
                    <a:pt x="0" y="0"/>
                  </a:moveTo>
                  <a:lnTo>
                    <a:pt x="3251" y="0"/>
                  </a:lnTo>
                  <a:cubicBezTo>
                    <a:pt x="13221" y="0"/>
                    <a:pt x="20955" y="2807"/>
                    <a:pt x="26111" y="7950"/>
                  </a:cubicBezTo>
                  <a:cubicBezTo>
                    <a:pt x="30467" y="12319"/>
                    <a:pt x="32830" y="18491"/>
                    <a:pt x="32830" y="25895"/>
                  </a:cubicBezTo>
                  <a:lnTo>
                    <a:pt x="32830" y="26111"/>
                  </a:lnTo>
                  <a:cubicBezTo>
                    <a:pt x="32830" y="38773"/>
                    <a:pt x="25997" y="46736"/>
                    <a:pt x="16028" y="50432"/>
                  </a:cubicBezTo>
                  <a:lnTo>
                    <a:pt x="35192" y="78448"/>
                  </a:lnTo>
                  <a:lnTo>
                    <a:pt x="15011" y="78448"/>
                  </a:lnTo>
                  <a:lnTo>
                    <a:pt x="0" y="56033"/>
                  </a:lnTo>
                  <a:lnTo>
                    <a:pt x="0" y="38100"/>
                  </a:lnTo>
                  <a:lnTo>
                    <a:pt x="2121" y="38100"/>
                  </a:lnTo>
                  <a:cubicBezTo>
                    <a:pt x="10528" y="38100"/>
                    <a:pt x="15354" y="33617"/>
                    <a:pt x="15354" y="27000"/>
                  </a:cubicBezTo>
                  <a:lnTo>
                    <a:pt x="15354" y="26784"/>
                  </a:lnTo>
                  <a:cubicBezTo>
                    <a:pt x="15354" y="19393"/>
                    <a:pt x="10198" y="15570"/>
                    <a:pt x="1791" y="15570"/>
                  </a:cubicBezTo>
                  <a:lnTo>
                    <a:pt x="0" y="15570"/>
                  </a:lnTo>
                  <a:lnTo>
                    <a:pt x="0" y="0"/>
                  </a:lnTo>
                  <a:close/>
                </a:path>
              </a:pathLst>
            </a:custGeom>
            <a:solidFill>
              <a:srgbClr val="005368"/>
            </a:solidFill>
            <a:ln w="0" cap="flat">
              <a:noFill/>
              <a:miter lim="127000"/>
            </a:ln>
            <a:effectLst/>
          </p:spPr>
          <p:txBody>
            <a:bodyPr anchor="ctr"/>
            <a:lstStyle/>
            <a:p>
              <a:pPr algn="ctr"/>
              <a:endParaRPr lang="en-US"/>
            </a:p>
          </p:txBody>
        </p:sp>
        <p:sp>
          <p:nvSpPr>
            <p:cNvPr id="38" name="Shape 2986">
              <a:extLst>
                <a:ext uri="{FF2B5EF4-FFF2-40B4-BE49-F238E27FC236}">
                  <a16:creationId xmlns:a16="http://schemas.microsoft.com/office/drawing/2014/main" id="{45146290-C0C9-4AAB-A915-BFDC41F87196}"/>
                </a:ext>
              </a:extLst>
            </p:cNvPr>
            <p:cNvSpPr/>
            <p:nvPr/>
          </p:nvSpPr>
          <p:spPr>
            <a:xfrm>
              <a:off x="1940875" y="1134233"/>
              <a:ext cx="78677" cy="79007"/>
            </a:xfrm>
            <a:custGeom>
              <a:avLst/>
              <a:gdLst/>
              <a:ahLst/>
              <a:cxnLst/>
              <a:rect l="0" t="0" r="0" b="0"/>
              <a:pathLst>
                <a:path w="78677" h="79007">
                  <a:moveTo>
                    <a:pt x="0" y="0"/>
                  </a:moveTo>
                  <a:lnTo>
                    <a:pt x="19063" y="0"/>
                  </a:lnTo>
                  <a:lnTo>
                    <a:pt x="39561" y="55245"/>
                  </a:lnTo>
                  <a:lnTo>
                    <a:pt x="60071" y="0"/>
                  </a:lnTo>
                  <a:lnTo>
                    <a:pt x="78677" y="0"/>
                  </a:lnTo>
                  <a:lnTo>
                    <a:pt x="46952" y="79007"/>
                  </a:lnTo>
                  <a:lnTo>
                    <a:pt x="31725" y="79007"/>
                  </a:lnTo>
                  <a:lnTo>
                    <a:pt x="0" y="0"/>
                  </a:lnTo>
                  <a:close/>
                </a:path>
              </a:pathLst>
            </a:custGeom>
            <a:solidFill>
              <a:srgbClr val="005368"/>
            </a:solidFill>
            <a:ln w="0" cap="flat">
              <a:noFill/>
              <a:miter lim="127000"/>
            </a:ln>
            <a:effectLst/>
          </p:spPr>
          <p:txBody>
            <a:bodyPr anchor="ctr"/>
            <a:lstStyle/>
            <a:p>
              <a:pPr algn="ctr"/>
              <a:endParaRPr lang="en-US"/>
            </a:p>
          </p:txBody>
        </p:sp>
        <p:sp>
          <p:nvSpPr>
            <p:cNvPr id="39" name="Shape 13062">
              <a:extLst>
                <a:ext uri="{FF2B5EF4-FFF2-40B4-BE49-F238E27FC236}">
                  <a16:creationId xmlns:a16="http://schemas.microsoft.com/office/drawing/2014/main" id="{9C89B817-BF8F-42AD-B7CC-801C1FCB873B}"/>
                </a:ext>
              </a:extLst>
            </p:cNvPr>
            <p:cNvSpPr/>
            <p:nvPr/>
          </p:nvSpPr>
          <p:spPr>
            <a:xfrm>
              <a:off x="2034967"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40" name="Shape 2988">
              <a:extLst>
                <a:ext uri="{FF2B5EF4-FFF2-40B4-BE49-F238E27FC236}">
                  <a16:creationId xmlns:a16="http://schemas.microsoft.com/office/drawing/2014/main" id="{C7E2DE6D-E335-4EAD-8FC6-A28DF43D9FB1}"/>
                </a:ext>
              </a:extLst>
            </p:cNvPr>
            <p:cNvSpPr/>
            <p:nvPr/>
          </p:nvSpPr>
          <p:spPr>
            <a:xfrm>
              <a:off x="2070910" y="1132889"/>
              <a:ext cx="72390" cy="81140"/>
            </a:xfrm>
            <a:custGeom>
              <a:avLst/>
              <a:gdLst/>
              <a:ahLst/>
              <a:cxnLst/>
              <a:rect l="0" t="0" r="0" b="0"/>
              <a:pathLst>
                <a:path w="72390" h="81140">
                  <a:moveTo>
                    <a:pt x="40907" y="0"/>
                  </a:moveTo>
                  <a:cubicBezTo>
                    <a:pt x="55702" y="0"/>
                    <a:pt x="64541" y="4928"/>
                    <a:pt x="71831" y="12103"/>
                  </a:cubicBezTo>
                  <a:lnTo>
                    <a:pt x="60846" y="24765"/>
                  </a:lnTo>
                  <a:cubicBezTo>
                    <a:pt x="54788" y="19279"/>
                    <a:pt x="48628" y="15913"/>
                    <a:pt x="40780" y="15913"/>
                  </a:cubicBezTo>
                  <a:cubicBezTo>
                    <a:pt x="27572" y="15913"/>
                    <a:pt x="18047" y="26899"/>
                    <a:pt x="18047" y="40348"/>
                  </a:cubicBezTo>
                  <a:lnTo>
                    <a:pt x="18047" y="40576"/>
                  </a:lnTo>
                  <a:cubicBezTo>
                    <a:pt x="18047" y="54013"/>
                    <a:pt x="27343" y="65227"/>
                    <a:pt x="40780" y="65227"/>
                  </a:cubicBezTo>
                  <a:cubicBezTo>
                    <a:pt x="49759" y="65227"/>
                    <a:pt x="55245" y="61633"/>
                    <a:pt x="61417" y="56032"/>
                  </a:cubicBezTo>
                  <a:lnTo>
                    <a:pt x="72390" y="67132"/>
                  </a:lnTo>
                  <a:cubicBezTo>
                    <a:pt x="64326" y="75755"/>
                    <a:pt x="55359" y="81140"/>
                    <a:pt x="40234" y="81140"/>
                  </a:cubicBezTo>
                  <a:cubicBezTo>
                    <a:pt x="17145" y="81140"/>
                    <a:pt x="0" y="63310"/>
                    <a:pt x="0" y="40792"/>
                  </a:cubicBezTo>
                  <a:lnTo>
                    <a:pt x="0" y="40576"/>
                  </a:lnTo>
                  <a:cubicBezTo>
                    <a:pt x="0" y="18263"/>
                    <a:pt x="16815" y="0"/>
                    <a:pt x="40907" y="0"/>
                  </a:cubicBezTo>
                  <a:close/>
                </a:path>
              </a:pathLst>
            </a:custGeom>
            <a:solidFill>
              <a:srgbClr val="005368"/>
            </a:solidFill>
            <a:ln w="0" cap="flat">
              <a:noFill/>
              <a:miter lim="127000"/>
            </a:ln>
            <a:effectLst/>
          </p:spPr>
          <p:txBody>
            <a:bodyPr anchor="ctr"/>
            <a:lstStyle/>
            <a:p>
              <a:pPr algn="ctr"/>
              <a:endParaRPr lang="en-US"/>
            </a:p>
          </p:txBody>
        </p:sp>
        <p:sp>
          <p:nvSpPr>
            <p:cNvPr id="41" name="Shape 2989">
              <a:extLst>
                <a:ext uri="{FF2B5EF4-FFF2-40B4-BE49-F238E27FC236}">
                  <a16:creationId xmlns:a16="http://schemas.microsoft.com/office/drawing/2014/main" id="{631953FD-C721-417D-B1F8-62722AE2E6B6}"/>
                </a:ext>
              </a:extLst>
            </p:cNvPr>
            <p:cNvSpPr/>
            <p:nvPr/>
          </p:nvSpPr>
          <p:spPr>
            <a:xfrm>
              <a:off x="2159625" y="1134233"/>
              <a:ext cx="59715" cy="78448"/>
            </a:xfrm>
            <a:custGeom>
              <a:avLst/>
              <a:gdLst/>
              <a:ahLst/>
              <a:cxnLst/>
              <a:rect l="0" t="0" r="0" b="0"/>
              <a:pathLst>
                <a:path w="59715" h="78448">
                  <a:moveTo>
                    <a:pt x="0" y="0"/>
                  </a:moveTo>
                  <a:lnTo>
                    <a:pt x="59157" y="0"/>
                  </a:lnTo>
                  <a:lnTo>
                    <a:pt x="59157" y="15354"/>
                  </a:lnTo>
                  <a:lnTo>
                    <a:pt x="17132" y="15354"/>
                  </a:lnTo>
                  <a:lnTo>
                    <a:pt x="17132" y="31267"/>
                  </a:lnTo>
                  <a:lnTo>
                    <a:pt x="54127" y="31267"/>
                  </a:lnTo>
                  <a:lnTo>
                    <a:pt x="54127" y="46622"/>
                  </a:lnTo>
                  <a:lnTo>
                    <a:pt x="17132" y="46622"/>
                  </a:lnTo>
                  <a:lnTo>
                    <a:pt x="17132" y="63094"/>
                  </a:lnTo>
                  <a:lnTo>
                    <a:pt x="59715" y="63094"/>
                  </a:lnTo>
                  <a:lnTo>
                    <a:pt x="59715"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42" name="Shape 2990">
              <a:extLst>
                <a:ext uri="{FF2B5EF4-FFF2-40B4-BE49-F238E27FC236}">
                  <a16:creationId xmlns:a16="http://schemas.microsoft.com/office/drawing/2014/main" id="{8614C374-A339-4592-BEB2-677C2387A046}"/>
                </a:ext>
              </a:extLst>
            </p:cNvPr>
            <p:cNvSpPr/>
            <p:nvPr/>
          </p:nvSpPr>
          <p:spPr>
            <a:xfrm>
              <a:off x="2231859" y="1133114"/>
              <a:ext cx="62090" cy="80683"/>
            </a:xfrm>
            <a:custGeom>
              <a:avLst/>
              <a:gdLst/>
              <a:ahLst/>
              <a:cxnLst/>
              <a:rect l="0" t="0" r="0" b="0"/>
              <a:pathLst>
                <a:path w="62090" h="80683">
                  <a:moveTo>
                    <a:pt x="30594" y="0"/>
                  </a:moveTo>
                  <a:cubicBezTo>
                    <a:pt x="42024" y="0"/>
                    <a:pt x="51778" y="3594"/>
                    <a:pt x="59741" y="9982"/>
                  </a:cubicBezTo>
                  <a:lnTo>
                    <a:pt x="50775" y="22974"/>
                  </a:lnTo>
                  <a:cubicBezTo>
                    <a:pt x="43815" y="18161"/>
                    <a:pt x="36982" y="15253"/>
                    <a:pt x="30378" y="15253"/>
                  </a:cubicBezTo>
                  <a:cubicBezTo>
                    <a:pt x="23762" y="15253"/>
                    <a:pt x="20295" y="18275"/>
                    <a:pt x="20295" y="22073"/>
                  </a:cubicBezTo>
                  <a:lnTo>
                    <a:pt x="20295" y="22301"/>
                  </a:lnTo>
                  <a:cubicBezTo>
                    <a:pt x="20295" y="27457"/>
                    <a:pt x="23647" y="29134"/>
                    <a:pt x="37198" y="32614"/>
                  </a:cubicBezTo>
                  <a:cubicBezTo>
                    <a:pt x="53124" y="36754"/>
                    <a:pt x="62090" y="42469"/>
                    <a:pt x="62090" y="56147"/>
                  </a:cubicBezTo>
                  <a:lnTo>
                    <a:pt x="62090" y="56363"/>
                  </a:lnTo>
                  <a:cubicBezTo>
                    <a:pt x="62090" y="71946"/>
                    <a:pt x="50203" y="80683"/>
                    <a:pt x="33287" y="80683"/>
                  </a:cubicBezTo>
                  <a:cubicBezTo>
                    <a:pt x="21412" y="80683"/>
                    <a:pt x="9411" y="76543"/>
                    <a:pt x="0" y="68135"/>
                  </a:cubicBezTo>
                  <a:lnTo>
                    <a:pt x="10198" y="55918"/>
                  </a:lnTo>
                  <a:cubicBezTo>
                    <a:pt x="17259" y="61747"/>
                    <a:pt x="24651" y="65443"/>
                    <a:pt x="33630" y="65443"/>
                  </a:cubicBezTo>
                  <a:cubicBezTo>
                    <a:pt x="40678" y="65443"/>
                    <a:pt x="44933" y="62649"/>
                    <a:pt x="44933" y="58052"/>
                  </a:cubicBezTo>
                  <a:lnTo>
                    <a:pt x="44933" y="57823"/>
                  </a:lnTo>
                  <a:cubicBezTo>
                    <a:pt x="44933" y="53454"/>
                    <a:pt x="42253" y="51219"/>
                    <a:pt x="29146" y="47854"/>
                  </a:cubicBezTo>
                  <a:cubicBezTo>
                    <a:pt x="13335" y="43815"/>
                    <a:pt x="3150" y="39446"/>
                    <a:pt x="3150" y="23876"/>
                  </a:cubicBezTo>
                  <a:lnTo>
                    <a:pt x="3150" y="23647"/>
                  </a:lnTo>
                  <a:cubicBezTo>
                    <a:pt x="3150" y="9411"/>
                    <a:pt x="14567" y="0"/>
                    <a:pt x="30594" y="0"/>
                  </a:cubicBezTo>
                  <a:close/>
                </a:path>
              </a:pathLst>
            </a:custGeom>
            <a:solidFill>
              <a:srgbClr val="005368"/>
            </a:solidFill>
            <a:ln w="0" cap="flat">
              <a:noFill/>
              <a:miter lim="127000"/>
            </a:ln>
            <a:effectLst/>
          </p:spPr>
          <p:txBody>
            <a:bodyPr anchor="ctr"/>
            <a:lstStyle/>
            <a:p>
              <a:pPr algn="ctr"/>
              <a:endParaRPr lang="en-US"/>
            </a:p>
          </p:txBody>
        </p:sp>
        <p:sp>
          <p:nvSpPr>
            <p:cNvPr id="43" name="Shape 2991">
              <a:extLst>
                <a:ext uri="{FF2B5EF4-FFF2-40B4-BE49-F238E27FC236}">
                  <a16:creationId xmlns:a16="http://schemas.microsoft.com/office/drawing/2014/main" id="{3BDADD65-D616-4C28-9682-ABF51AC063E9}"/>
                </a:ext>
              </a:extLst>
            </p:cNvPr>
            <p:cNvSpPr/>
            <p:nvPr/>
          </p:nvSpPr>
          <p:spPr>
            <a:xfrm>
              <a:off x="22381" y="749906"/>
              <a:ext cx="122085" cy="140970"/>
            </a:xfrm>
            <a:custGeom>
              <a:avLst/>
              <a:gdLst/>
              <a:ahLst/>
              <a:cxnLst/>
              <a:rect l="0" t="0" r="0" b="0"/>
              <a:pathLst>
                <a:path w="122085" h="140970">
                  <a:moveTo>
                    <a:pt x="67374" y="0"/>
                  </a:moveTo>
                  <a:cubicBezTo>
                    <a:pt x="89560" y="0"/>
                    <a:pt x="103594" y="6629"/>
                    <a:pt x="117208" y="17920"/>
                  </a:cubicBezTo>
                  <a:lnTo>
                    <a:pt x="110592" y="25514"/>
                  </a:lnTo>
                  <a:cubicBezTo>
                    <a:pt x="99885" y="16167"/>
                    <a:pt x="87427" y="9157"/>
                    <a:pt x="66789" y="9157"/>
                  </a:cubicBezTo>
                  <a:cubicBezTo>
                    <a:pt x="33693" y="9157"/>
                    <a:pt x="10516" y="37186"/>
                    <a:pt x="10516" y="70091"/>
                  </a:cubicBezTo>
                  <a:lnTo>
                    <a:pt x="10516" y="70485"/>
                  </a:lnTo>
                  <a:cubicBezTo>
                    <a:pt x="10516" y="105728"/>
                    <a:pt x="32512" y="132017"/>
                    <a:pt x="68936" y="132017"/>
                  </a:cubicBezTo>
                  <a:cubicBezTo>
                    <a:pt x="86258" y="132017"/>
                    <a:pt x="102413" y="124816"/>
                    <a:pt x="112344" y="116446"/>
                  </a:cubicBezTo>
                  <a:lnTo>
                    <a:pt x="112344" y="77305"/>
                  </a:lnTo>
                  <a:lnTo>
                    <a:pt x="66789" y="77305"/>
                  </a:lnTo>
                  <a:lnTo>
                    <a:pt x="66789" y="67958"/>
                  </a:lnTo>
                  <a:lnTo>
                    <a:pt x="122085" y="67958"/>
                  </a:lnTo>
                  <a:lnTo>
                    <a:pt x="122085" y="120523"/>
                  </a:lnTo>
                  <a:cubicBezTo>
                    <a:pt x="109817" y="131432"/>
                    <a:pt x="90742" y="140970"/>
                    <a:pt x="68542" y="140970"/>
                  </a:cubicBezTo>
                  <a:cubicBezTo>
                    <a:pt x="25514" y="140970"/>
                    <a:pt x="0" y="109233"/>
                    <a:pt x="0" y="70879"/>
                  </a:cubicBezTo>
                  <a:lnTo>
                    <a:pt x="0" y="70485"/>
                  </a:lnTo>
                  <a:cubicBezTo>
                    <a:pt x="0" y="33693"/>
                    <a:pt x="26683" y="0"/>
                    <a:pt x="67374" y="0"/>
                  </a:cubicBezTo>
                  <a:close/>
                </a:path>
              </a:pathLst>
            </a:custGeom>
            <a:solidFill>
              <a:srgbClr val="005368"/>
            </a:solidFill>
            <a:ln w="0" cap="flat">
              <a:noFill/>
              <a:miter lim="127000"/>
            </a:ln>
            <a:effectLst/>
          </p:spPr>
          <p:txBody>
            <a:bodyPr anchor="ctr"/>
            <a:lstStyle/>
            <a:p>
              <a:pPr algn="ctr"/>
              <a:endParaRPr lang="en-US"/>
            </a:p>
          </p:txBody>
        </p:sp>
        <p:sp>
          <p:nvSpPr>
            <p:cNvPr id="44" name="Shape 2992">
              <a:extLst>
                <a:ext uri="{FF2B5EF4-FFF2-40B4-BE49-F238E27FC236}">
                  <a16:creationId xmlns:a16="http://schemas.microsoft.com/office/drawing/2014/main" id="{7E9A8764-9D83-4E9F-A590-3274E65B3F70}"/>
                </a:ext>
              </a:extLst>
            </p:cNvPr>
            <p:cNvSpPr/>
            <p:nvPr/>
          </p:nvSpPr>
          <p:spPr>
            <a:xfrm>
              <a:off x="171559" y="786951"/>
              <a:ext cx="51022" cy="103935"/>
            </a:xfrm>
            <a:custGeom>
              <a:avLst/>
              <a:gdLst/>
              <a:ahLst/>
              <a:cxnLst/>
              <a:rect l="0" t="0" r="0" b="0"/>
              <a:pathLst>
                <a:path w="51022" h="103935">
                  <a:moveTo>
                    <a:pt x="51022" y="0"/>
                  </a:moveTo>
                  <a:lnTo>
                    <a:pt x="51022" y="8954"/>
                  </a:lnTo>
                  <a:lnTo>
                    <a:pt x="50825" y="8913"/>
                  </a:lnTo>
                  <a:cubicBezTo>
                    <a:pt x="27267" y="8913"/>
                    <a:pt x="10325" y="28179"/>
                    <a:pt x="10325" y="51547"/>
                  </a:cubicBezTo>
                  <a:lnTo>
                    <a:pt x="10325" y="51941"/>
                  </a:lnTo>
                  <a:cubicBezTo>
                    <a:pt x="10325" y="69905"/>
                    <a:pt x="20405" y="85126"/>
                    <a:pt x="35137" y="91614"/>
                  </a:cubicBezTo>
                  <a:lnTo>
                    <a:pt x="51022" y="94927"/>
                  </a:lnTo>
                  <a:lnTo>
                    <a:pt x="51022" y="103894"/>
                  </a:lnTo>
                  <a:lnTo>
                    <a:pt x="50825" y="103935"/>
                  </a:lnTo>
                  <a:cubicBezTo>
                    <a:pt x="21425" y="103935"/>
                    <a:pt x="0" y="80173"/>
                    <a:pt x="0" y="52334"/>
                  </a:cubicBezTo>
                  <a:lnTo>
                    <a:pt x="0" y="51941"/>
                  </a:lnTo>
                  <a:cubicBezTo>
                    <a:pt x="0" y="31062"/>
                    <a:pt x="12166" y="12262"/>
                    <a:pt x="30732" y="4167"/>
                  </a:cubicBezTo>
                  <a:lnTo>
                    <a:pt x="51022" y="0"/>
                  </a:lnTo>
                  <a:close/>
                </a:path>
              </a:pathLst>
            </a:custGeom>
            <a:solidFill>
              <a:srgbClr val="005368"/>
            </a:solidFill>
            <a:ln w="0" cap="flat">
              <a:noFill/>
              <a:miter lim="127000"/>
            </a:ln>
            <a:effectLst/>
          </p:spPr>
          <p:txBody>
            <a:bodyPr anchor="ctr"/>
            <a:lstStyle/>
            <a:p>
              <a:pPr algn="ctr"/>
              <a:endParaRPr lang="en-US"/>
            </a:p>
          </p:txBody>
        </p:sp>
        <p:sp>
          <p:nvSpPr>
            <p:cNvPr id="45" name="Shape 2993">
              <a:extLst>
                <a:ext uri="{FF2B5EF4-FFF2-40B4-BE49-F238E27FC236}">
                  <a16:creationId xmlns:a16="http://schemas.microsoft.com/office/drawing/2014/main" id="{382CE442-5BCE-4DAE-9DA0-243ABD7BB3C5}"/>
                </a:ext>
              </a:extLst>
            </p:cNvPr>
            <p:cNvSpPr/>
            <p:nvPr/>
          </p:nvSpPr>
          <p:spPr>
            <a:xfrm>
              <a:off x="222581" y="786911"/>
              <a:ext cx="51022" cy="103935"/>
            </a:xfrm>
            <a:custGeom>
              <a:avLst/>
              <a:gdLst/>
              <a:ahLst/>
              <a:cxnLst/>
              <a:rect l="0" t="0" r="0" b="0"/>
              <a:pathLst>
                <a:path w="51022" h="103935">
                  <a:moveTo>
                    <a:pt x="197" y="0"/>
                  </a:moveTo>
                  <a:cubicBezTo>
                    <a:pt x="29597" y="0"/>
                    <a:pt x="51022" y="23749"/>
                    <a:pt x="51022" y="51587"/>
                  </a:cubicBezTo>
                  <a:lnTo>
                    <a:pt x="51022" y="51981"/>
                  </a:lnTo>
                  <a:cubicBezTo>
                    <a:pt x="51022" y="72860"/>
                    <a:pt x="38856" y="91667"/>
                    <a:pt x="20290" y="99766"/>
                  </a:cubicBezTo>
                  <a:lnTo>
                    <a:pt x="0" y="103935"/>
                  </a:lnTo>
                  <a:lnTo>
                    <a:pt x="0" y="94968"/>
                  </a:lnTo>
                  <a:lnTo>
                    <a:pt x="197" y="95009"/>
                  </a:lnTo>
                  <a:cubicBezTo>
                    <a:pt x="23755" y="95009"/>
                    <a:pt x="40697" y="75730"/>
                    <a:pt x="40697" y="52375"/>
                  </a:cubicBezTo>
                  <a:lnTo>
                    <a:pt x="40697" y="51981"/>
                  </a:lnTo>
                  <a:cubicBezTo>
                    <a:pt x="40697" y="34017"/>
                    <a:pt x="30617" y="18796"/>
                    <a:pt x="15885" y="12308"/>
                  </a:cubicBezTo>
                  <a:lnTo>
                    <a:pt x="0" y="8995"/>
                  </a:lnTo>
                  <a:lnTo>
                    <a:pt x="0" y="40"/>
                  </a:lnTo>
                  <a:lnTo>
                    <a:pt x="197" y="0"/>
                  </a:lnTo>
                  <a:close/>
                </a:path>
              </a:pathLst>
            </a:custGeom>
            <a:solidFill>
              <a:srgbClr val="005368"/>
            </a:solidFill>
            <a:ln w="0" cap="flat">
              <a:noFill/>
              <a:miter lim="127000"/>
            </a:ln>
            <a:effectLst/>
          </p:spPr>
          <p:txBody>
            <a:bodyPr anchor="ctr"/>
            <a:lstStyle/>
            <a:p>
              <a:pPr algn="ctr"/>
              <a:endParaRPr lang="en-US"/>
            </a:p>
          </p:txBody>
        </p:sp>
        <p:sp>
          <p:nvSpPr>
            <p:cNvPr id="46" name="Shape 2994">
              <a:extLst>
                <a:ext uri="{FF2B5EF4-FFF2-40B4-BE49-F238E27FC236}">
                  <a16:creationId xmlns:a16="http://schemas.microsoft.com/office/drawing/2014/main" id="{1772BC9C-3D57-4AE3-9EF0-955A66CCE81D}"/>
                </a:ext>
              </a:extLst>
            </p:cNvPr>
            <p:cNvSpPr/>
            <p:nvPr/>
          </p:nvSpPr>
          <p:spPr>
            <a:xfrm>
              <a:off x="295624" y="786951"/>
              <a:ext cx="51022" cy="103935"/>
            </a:xfrm>
            <a:custGeom>
              <a:avLst/>
              <a:gdLst/>
              <a:ahLst/>
              <a:cxnLst/>
              <a:rect l="0" t="0" r="0" b="0"/>
              <a:pathLst>
                <a:path w="51022" h="103935">
                  <a:moveTo>
                    <a:pt x="51022" y="0"/>
                  </a:moveTo>
                  <a:lnTo>
                    <a:pt x="51022" y="8954"/>
                  </a:lnTo>
                  <a:lnTo>
                    <a:pt x="50825" y="8913"/>
                  </a:lnTo>
                  <a:cubicBezTo>
                    <a:pt x="27267" y="8913"/>
                    <a:pt x="10325" y="28179"/>
                    <a:pt x="10325" y="51547"/>
                  </a:cubicBezTo>
                  <a:lnTo>
                    <a:pt x="10325" y="51941"/>
                  </a:lnTo>
                  <a:cubicBezTo>
                    <a:pt x="10325" y="69905"/>
                    <a:pt x="20405" y="85126"/>
                    <a:pt x="35137" y="91614"/>
                  </a:cubicBezTo>
                  <a:lnTo>
                    <a:pt x="51022" y="94927"/>
                  </a:lnTo>
                  <a:lnTo>
                    <a:pt x="51022" y="103894"/>
                  </a:lnTo>
                  <a:lnTo>
                    <a:pt x="50825" y="103935"/>
                  </a:lnTo>
                  <a:cubicBezTo>
                    <a:pt x="21425" y="103935"/>
                    <a:pt x="0" y="80173"/>
                    <a:pt x="0" y="52334"/>
                  </a:cubicBezTo>
                  <a:lnTo>
                    <a:pt x="0" y="51941"/>
                  </a:lnTo>
                  <a:cubicBezTo>
                    <a:pt x="0" y="31062"/>
                    <a:pt x="12166" y="12262"/>
                    <a:pt x="30732" y="4167"/>
                  </a:cubicBezTo>
                  <a:lnTo>
                    <a:pt x="51022" y="0"/>
                  </a:lnTo>
                  <a:close/>
                </a:path>
              </a:pathLst>
            </a:custGeom>
            <a:solidFill>
              <a:srgbClr val="005368"/>
            </a:solidFill>
            <a:ln w="0" cap="flat">
              <a:noFill/>
              <a:miter lim="127000"/>
            </a:ln>
            <a:effectLst/>
          </p:spPr>
          <p:txBody>
            <a:bodyPr anchor="ctr"/>
            <a:lstStyle/>
            <a:p>
              <a:pPr algn="ctr"/>
              <a:endParaRPr lang="en-US"/>
            </a:p>
          </p:txBody>
        </p:sp>
        <p:sp>
          <p:nvSpPr>
            <p:cNvPr id="47" name="Shape 2995">
              <a:extLst>
                <a:ext uri="{FF2B5EF4-FFF2-40B4-BE49-F238E27FC236}">
                  <a16:creationId xmlns:a16="http://schemas.microsoft.com/office/drawing/2014/main" id="{ACD790B5-F447-405E-9E47-217E1EE2DE58}"/>
                </a:ext>
              </a:extLst>
            </p:cNvPr>
            <p:cNvSpPr/>
            <p:nvPr/>
          </p:nvSpPr>
          <p:spPr>
            <a:xfrm>
              <a:off x="346646" y="786911"/>
              <a:ext cx="51022" cy="103935"/>
            </a:xfrm>
            <a:custGeom>
              <a:avLst/>
              <a:gdLst/>
              <a:ahLst/>
              <a:cxnLst/>
              <a:rect l="0" t="0" r="0" b="0"/>
              <a:pathLst>
                <a:path w="51022" h="103935">
                  <a:moveTo>
                    <a:pt x="197" y="0"/>
                  </a:moveTo>
                  <a:cubicBezTo>
                    <a:pt x="29597" y="0"/>
                    <a:pt x="51022" y="23749"/>
                    <a:pt x="51022" y="51587"/>
                  </a:cubicBezTo>
                  <a:lnTo>
                    <a:pt x="51022" y="51981"/>
                  </a:lnTo>
                  <a:cubicBezTo>
                    <a:pt x="51022" y="72860"/>
                    <a:pt x="38856" y="91667"/>
                    <a:pt x="20290" y="99766"/>
                  </a:cubicBezTo>
                  <a:lnTo>
                    <a:pt x="0" y="103935"/>
                  </a:lnTo>
                  <a:lnTo>
                    <a:pt x="0" y="94968"/>
                  </a:lnTo>
                  <a:lnTo>
                    <a:pt x="197" y="95009"/>
                  </a:lnTo>
                  <a:cubicBezTo>
                    <a:pt x="23755" y="95009"/>
                    <a:pt x="40697" y="75730"/>
                    <a:pt x="40697" y="52375"/>
                  </a:cubicBezTo>
                  <a:lnTo>
                    <a:pt x="40697" y="51981"/>
                  </a:lnTo>
                  <a:cubicBezTo>
                    <a:pt x="40697" y="34017"/>
                    <a:pt x="30617" y="18796"/>
                    <a:pt x="15885" y="12308"/>
                  </a:cubicBezTo>
                  <a:lnTo>
                    <a:pt x="0" y="8995"/>
                  </a:lnTo>
                  <a:lnTo>
                    <a:pt x="0" y="40"/>
                  </a:lnTo>
                  <a:lnTo>
                    <a:pt x="197" y="0"/>
                  </a:lnTo>
                  <a:close/>
                </a:path>
              </a:pathLst>
            </a:custGeom>
            <a:solidFill>
              <a:srgbClr val="005368"/>
            </a:solidFill>
            <a:ln w="0" cap="flat">
              <a:noFill/>
              <a:miter lim="127000"/>
            </a:ln>
            <a:effectLst/>
          </p:spPr>
          <p:txBody>
            <a:bodyPr anchor="ctr"/>
            <a:lstStyle/>
            <a:p>
              <a:pPr algn="ctr"/>
              <a:endParaRPr lang="en-US"/>
            </a:p>
          </p:txBody>
        </p:sp>
        <p:sp>
          <p:nvSpPr>
            <p:cNvPr id="48" name="Shape 2996">
              <a:extLst>
                <a:ext uri="{FF2B5EF4-FFF2-40B4-BE49-F238E27FC236}">
                  <a16:creationId xmlns:a16="http://schemas.microsoft.com/office/drawing/2014/main" id="{F1783BDB-75D5-4525-8DA9-CB5FB6DDE9A2}"/>
                </a:ext>
              </a:extLst>
            </p:cNvPr>
            <p:cNvSpPr/>
            <p:nvPr/>
          </p:nvSpPr>
          <p:spPr>
            <a:xfrm>
              <a:off x="420075" y="786907"/>
              <a:ext cx="50044" cy="103975"/>
            </a:xfrm>
            <a:custGeom>
              <a:avLst/>
              <a:gdLst/>
              <a:ahLst/>
              <a:cxnLst/>
              <a:rect l="0" t="0" r="0" b="0"/>
              <a:pathLst>
                <a:path w="50044" h="103975">
                  <a:moveTo>
                    <a:pt x="48298" y="0"/>
                  </a:moveTo>
                  <a:lnTo>
                    <a:pt x="50044" y="507"/>
                  </a:lnTo>
                  <a:lnTo>
                    <a:pt x="50044" y="9314"/>
                  </a:lnTo>
                  <a:lnTo>
                    <a:pt x="49276" y="9157"/>
                  </a:lnTo>
                  <a:cubicBezTo>
                    <a:pt x="27648" y="9157"/>
                    <a:pt x="10325" y="24930"/>
                    <a:pt x="10325" y="51600"/>
                  </a:cubicBezTo>
                  <a:lnTo>
                    <a:pt x="10325" y="51994"/>
                  </a:lnTo>
                  <a:cubicBezTo>
                    <a:pt x="10325" y="78080"/>
                    <a:pt x="28435" y="94818"/>
                    <a:pt x="49276" y="94818"/>
                  </a:cubicBezTo>
                  <a:lnTo>
                    <a:pt x="50044" y="94660"/>
                  </a:lnTo>
                  <a:lnTo>
                    <a:pt x="50044" y="103451"/>
                  </a:lnTo>
                  <a:lnTo>
                    <a:pt x="48298" y="103975"/>
                  </a:lnTo>
                  <a:cubicBezTo>
                    <a:pt x="24346" y="103975"/>
                    <a:pt x="0" y="84696"/>
                    <a:pt x="0" y="52375"/>
                  </a:cubicBezTo>
                  <a:lnTo>
                    <a:pt x="0" y="51994"/>
                  </a:lnTo>
                  <a:cubicBezTo>
                    <a:pt x="0" y="19672"/>
                    <a:pt x="24346" y="0"/>
                    <a:pt x="48298" y="0"/>
                  </a:cubicBezTo>
                  <a:close/>
                </a:path>
              </a:pathLst>
            </a:custGeom>
            <a:solidFill>
              <a:srgbClr val="005368"/>
            </a:solidFill>
            <a:ln w="0" cap="flat">
              <a:noFill/>
              <a:miter lim="127000"/>
            </a:ln>
            <a:effectLst/>
          </p:spPr>
          <p:txBody>
            <a:bodyPr anchor="ctr"/>
            <a:lstStyle/>
            <a:p>
              <a:pPr algn="ctr"/>
              <a:endParaRPr lang="en-US"/>
            </a:p>
          </p:txBody>
        </p:sp>
        <p:sp>
          <p:nvSpPr>
            <p:cNvPr id="49" name="Shape 2997">
              <a:extLst>
                <a:ext uri="{FF2B5EF4-FFF2-40B4-BE49-F238E27FC236}">
                  <a16:creationId xmlns:a16="http://schemas.microsoft.com/office/drawing/2014/main" id="{051DD2B6-7F68-4F2D-ABF7-E191F1C4B2D1}"/>
                </a:ext>
              </a:extLst>
            </p:cNvPr>
            <p:cNvSpPr/>
            <p:nvPr/>
          </p:nvSpPr>
          <p:spPr>
            <a:xfrm>
              <a:off x="470120" y="746406"/>
              <a:ext cx="48685" cy="143952"/>
            </a:xfrm>
            <a:custGeom>
              <a:avLst/>
              <a:gdLst/>
              <a:ahLst/>
              <a:cxnLst/>
              <a:rect l="0" t="0" r="0" b="0"/>
              <a:pathLst>
                <a:path w="48685" h="143952">
                  <a:moveTo>
                    <a:pt x="39148" y="0"/>
                  </a:moveTo>
                  <a:lnTo>
                    <a:pt x="48685" y="0"/>
                  </a:lnTo>
                  <a:lnTo>
                    <a:pt x="48685" y="142138"/>
                  </a:lnTo>
                  <a:lnTo>
                    <a:pt x="39148" y="142138"/>
                  </a:lnTo>
                  <a:lnTo>
                    <a:pt x="39148" y="119939"/>
                  </a:lnTo>
                  <a:cubicBezTo>
                    <a:pt x="34861" y="126460"/>
                    <a:pt x="29553" y="132594"/>
                    <a:pt x="22858" y="137098"/>
                  </a:cubicBezTo>
                  <a:lnTo>
                    <a:pt x="0" y="143952"/>
                  </a:lnTo>
                  <a:lnTo>
                    <a:pt x="0" y="135160"/>
                  </a:lnTo>
                  <a:lnTo>
                    <a:pt x="14259" y="132216"/>
                  </a:lnTo>
                  <a:cubicBezTo>
                    <a:pt x="28546" y="126158"/>
                    <a:pt x="39719" y="111668"/>
                    <a:pt x="39719" y="92685"/>
                  </a:cubicBezTo>
                  <a:lnTo>
                    <a:pt x="39719" y="92291"/>
                  </a:lnTo>
                  <a:cubicBezTo>
                    <a:pt x="39719" y="73165"/>
                    <a:pt x="28546" y="58746"/>
                    <a:pt x="14259" y="52732"/>
                  </a:cubicBezTo>
                  <a:lnTo>
                    <a:pt x="0" y="49814"/>
                  </a:lnTo>
                  <a:lnTo>
                    <a:pt x="0" y="41007"/>
                  </a:lnTo>
                  <a:lnTo>
                    <a:pt x="23073" y="47703"/>
                  </a:lnTo>
                  <a:cubicBezTo>
                    <a:pt x="29791" y="52083"/>
                    <a:pt x="35052" y="58020"/>
                    <a:pt x="39148" y="64249"/>
                  </a:cubicBezTo>
                  <a:lnTo>
                    <a:pt x="39148" y="0"/>
                  </a:lnTo>
                  <a:close/>
                </a:path>
              </a:pathLst>
            </a:custGeom>
            <a:solidFill>
              <a:srgbClr val="005368"/>
            </a:solidFill>
            <a:ln w="0" cap="flat">
              <a:noFill/>
              <a:miter lim="127000"/>
            </a:ln>
            <a:effectLst/>
          </p:spPr>
          <p:txBody>
            <a:bodyPr anchor="ctr"/>
            <a:lstStyle/>
            <a:p>
              <a:pPr algn="ctr"/>
              <a:endParaRPr lang="en-US"/>
            </a:p>
          </p:txBody>
        </p:sp>
        <p:sp>
          <p:nvSpPr>
            <p:cNvPr id="50" name="Shape 2998">
              <a:extLst>
                <a:ext uri="{FF2B5EF4-FFF2-40B4-BE49-F238E27FC236}">
                  <a16:creationId xmlns:a16="http://schemas.microsoft.com/office/drawing/2014/main" id="{5B6E77FE-73B5-4D88-9C93-13C1E0A46A91}"/>
                </a:ext>
              </a:extLst>
            </p:cNvPr>
            <p:cNvSpPr/>
            <p:nvPr/>
          </p:nvSpPr>
          <p:spPr>
            <a:xfrm>
              <a:off x="614443" y="752246"/>
              <a:ext cx="90157" cy="136296"/>
            </a:xfrm>
            <a:custGeom>
              <a:avLst/>
              <a:gdLst/>
              <a:ahLst/>
              <a:cxnLst/>
              <a:rect l="0" t="0" r="0" b="0"/>
              <a:pathLst>
                <a:path w="90157" h="136296">
                  <a:moveTo>
                    <a:pt x="0" y="0"/>
                  </a:moveTo>
                  <a:lnTo>
                    <a:pt x="10122" y="0"/>
                  </a:lnTo>
                  <a:lnTo>
                    <a:pt x="10122" y="126949"/>
                  </a:lnTo>
                  <a:lnTo>
                    <a:pt x="90157" y="126949"/>
                  </a:lnTo>
                  <a:lnTo>
                    <a:pt x="90157" y="136296"/>
                  </a:lnTo>
                  <a:lnTo>
                    <a:pt x="0" y="136296"/>
                  </a:lnTo>
                  <a:lnTo>
                    <a:pt x="0" y="0"/>
                  </a:lnTo>
                  <a:close/>
                </a:path>
              </a:pathLst>
            </a:custGeom>
            <a:solidFill>
              <a:srgbClr val="005368"/>
            </a:solidFill>
            <a:ln w="0" cap="flat">
              <a:noFill/>
              <a:miter lim="127000"/>
            </a:ln>
            <a:effectLst/>
          </p:spPr>
          <p:txBody>
            <a:bodyPr anchor="ctr"/>
            <a:lstStyle/>
            <a:p>
              <a:pPr algn="ctr"/>
              <a:endParaRPr lang="en-US"/>
            </a:p>
          </p:txBody>
        </p:sp>
        <p:sp>
          <p:nvSpPr>
            <p:cNvPr id="51" name="Shape 13063">
              <a:extLst>
                <a:ext uri="{FF2B5EF4-FFF2-40B4-BE49-F238E27FC236}">
                  <a16:creationId xmlns:a16="http://schemas.microsoft.com/office/drawing/2014/main" id="{E36B5894-B669-4A91-91FA-A27965BFE7C5}"/>
                </a:ext>
              </a:extLst>
            </p:cNvPr>
            <p:cNvSpPr/>
            <p:nvPr/>
          </p:nvSpPr>
          <p:spPr>
            <a:xfrm>
              <a:off x="733636" y="789254"/>
              <a:ext cx="9538" cy="99301"/>
            </a:xfrm>
            <a:custGeom>
              <a:avLst/>
              <a:gdLst/>
              <a:ahLst/>
              <a:cxnLst/>
              <a:rect l="0" t="0" r="0" b="0"/>
              <a:pathLst>
                <a:path w="9538" h="99301">
                  <a:moveTo>
                    <a:pt x="0" y="0"/>
                  </a:moveTo>
                  <a:lnTo>
                    <a:pt x="9538" y="0"/>
                  </a:lnTo>
                  <a:lnTo>
                    <a:pt x="9538" y="99301"/>
                  </a:lnTo>
                  <a:lnTo>
                    <a:pt x="0" y="99301"/>
                  </a:lnTo>
                  <a:lnTo>
                    <a:pt x="0" y="0"/>
                  </a:lnTo>
                </a:path>
              </a:pathLst>
            </a:custGeom>
            <a:solidFill>
              <a:srgbClr val="005368"/>
            </a:solidFill>
            <a:ln w="0" cap="flat">
              <a:noFill/>
              <a:miter lim="127000"/>
            </a:ln>
            <a:effectLst/>
          </p:spPr>
          <p:txBody>
            <a:bodyPr anchor="ctr"/>
            <a:lstStyle/>
            <a:p>
              <a:pPr algn="ctr"/>
              <a:endParaRPr lang="en-US"/>
            </a:p>
          </p:txBody>
        </p:sp>
        <p:sp>
          <p:nvSpPr>
            <p:cNvPr id="52" name="Shape 13064">
              <a:extLst>
                <a:ext uri="{FF2B5EF4-FFF2-40B4-BE49-F238E27FC236}">
                  <a16:creationId xmlns:a16="http://schemas.microsoft.com/office/drawing/2014/main" id="{13EBAD45-3FA1-4E30-8E0E-04D6A4199CB0}"/>
                </a:ext>
              </a:extLst>
            </p:cNvPr>
            <p:cNvSpPr/>
            <p:nvPr/>
          </p:nvSpPr>
          <p:spPr>
            <a:xfrm>
              <a:off x="732468" y="750303"/>
              <a:ext cx="11874" cy="13043"/>
            </a:xfrm>
            <a:custGeom>
              <a:avLst/>
              <a:gdLst/>
              <a:ahLst/>
              <a:cxnLst/>
              <a:rect l="0" t="0" r="0" b="0"/>
              <a:pathLst>
                <a:path w="11874" h="13043">
                  <a:moveTo>
                    <a:pt x="0" y="0"/>
                  </a:moveTo>
                  <a:lnTo>
                    <a:pt x="11874" y="0"/>
                  </a:lnTo>
                  <a:lnTo>
                    <a:pt x="11874" y="13043"/>
                  </a:lnTo>
                  <a:lnTo>
                    <a:pt x="0" y="13043"/>
                  </a:lnTo>
                  <a:lnTo>
                    <a:pt x="0" y="0"/>
                  </a:lnTo>
                </a:path>
              </a:pathLst>
            </a:custGeom>
            <a:solidFill>
              <a:srgbClr val="005368"/>
            </a:solidFill>
            <a:ln w="0" cap="flat">
              <a:noFill/>
              <a:miter lim="127000"/>
            </a:ln>
            <a:effectLst/>
          </p:spPr>
          <p:txBody>
            <a:bodyPr anchor="ctr"/>
            <a:lstStyle/>
            <a:p>
              <a:pPr algn="ctr"/>
              <a:endParaRPr lang="en-US"/>
            </a:p>
          </p:txBody>
        </p:sp>
        <p:sp>
          <p:nvSpPr>
            <p:cNvPr id="53" name="Shape 3001">
              <a:extLst>
                <a:ext uri="{FF2B5EF4-FFF2-40B4-BE49-F238E27FC236}">
                  <a16:creationId xmlns:a16="http://schemas.microsoft.com/office/drawing/2014/main" id="{F7CE163C-35EA-4855-93B2-6B50B97F7A3C}"/>
                </a:ext>
              </a:extLst>
            </p:cNvPr>
            <p:cNvSpPr/>
            <p:nvPr/>
          </p:nvSpPr>
          <p:spPr>
            <a:xfrm>
              <a:off x="771616" y="745819"/>
              <a:ext cx="58801" cy="142723"/>
            </a:xfrm>
            <a:custGeom>
              <a:avLst/>
              <a:gdLst/>
              <a:ahLst/>
              <a:cxnLst/>
              <a:rect l="0" t="0" r="0" b="0"/>
              <a:pathLst>
                <a:path w="58801" h="142723">
                  <a:moveTo>
                    <a:pt x="44006" y="0"/>
                  </a:moveTo>
                  <a:cubicBezTo>
                    <a:pt x="50038" y="0"/>
                    <a:pt x="54318" y="787"/>
                    <a:pt x="58801" y="2337"/>
                  </a:cubicBezTo>
                  <a:lnTo>
                    <a:pt x="58801" y="11290"/>
                  </a:lnTo>
                  <a:cubicBezTo>
                    <a:pt x="53150" y="9538"/>
                    <a:pt x="49060" y="8763"/>
                    <a:pt x="44006" y="8763"/>
                  </a:cubicBezTo>
                  <a:cubicBezTo>
                    <a:pt x="30378" y="8763"/>
                    <a:pt x="23952" y="16942"/>
                    <a:pt x="23952" y="33884"/>
                  </a:cubicBezTo>
                  <a:lnTo>
                    <a:pt x="23952" y="43421"/>
                  </a:lnTo>
                  <a:lnTo>
                    <a:pt x="58611" y="43421"/>
                  </a:lnTo>
                  <a:lnTo>
                    <a:pt x="58611" y="52184"/>
                  </a:lnTo>
                  <a:lnTo>
                    <a:pt x="23952" y="52184"/>
                  </a:lnTo>
                  <a:lnTo>
                    <a:pt x="23952" y="142723"/>
                  </a:lnTo>
                  <a:lnTo>
                    <a:pt x="14402" y="142723"/>
                  </a:lnTo>
                  <a:lnTo>
                    <a:pt x="14402" y="52184"/>
                  </a:lnTo>
                  <a:lnTo>
                    <a:pt x="0" y="52184"/>
                  </a:lnTo>
                  <a:lnTo>
                    <a:pt x="0" y="43421"/>
                  </a:lnTo>
                  <a:lnTo>
                    <a:pt x="14402" y="43421"/>
                  </a:lnTo>
                  <a:lnTo>
                    <a:pt x="14402" y="33680"/>
                  </a:lnTo>
                  <a:cubicBezTo>
                    <a:pt x="14402" y="22390"/>
                    <a:pt x="17513" y="13437"/>
                    <a:pt x="23165" y="7798"/>
                  </a:cubicBezTo>
                  <a:cubicBezTo>
                    <a:pt x="28232" y="2731"/>
                    <a:pt x="35243" y="0"/>
                    <a:pt x="44006" y="0"/>
                  </a:cubicBezTo>
                  <a:close/>
                </a:path>
              </a:pathLst>
            </a:custGeom>
            <a:solidFill>
              <a:srgbClr val="005368"/>
            </a:solidFill>
            <a:ln w="0" cap="flat">
              <a:noFill/>
              <a:miter lim="127000"/>
            </a:ln>
            <a:effectLst/>
          </p:spPr>
          <p:txBody>
            <a:bodyPr anchor="ctr"/>
            <a:lstStyle/>
            <a:p>
              <a:pPr algn="ctr"/>
              <a:endParaRPr lang="en-US"/>
            </a:p>
          </p:txBody>
        </p:sp>
        <p:sp>
          <p:nvSpPr>
            <p:cNvPr id="54" name="Shape 3002">
              <a:extLst>
                <a:ext uri="{FF2B5EF4-FFF2-40B4-BE49-F238E27FC236}">
                  <a16:creationId xmlns:a16="http://schemas.microsoft.com/office/drawing/2014/main" id="{507093E4-B2EA-4F5B-80FE-50B849B78400}"/>
                </a:ext>
              </a:extLst>
            </p:cNvPr>
            <p:cNvSpPr/>
            <p:nvPr/>
          </p:nvSpPr>
          <p:spPr>
            <a:xfrm>
              <a:off x="841329" y="787108"/>
              <a:ext cx="46241" cy="103278"/>
            </a:xfrm>
            <a:custGeom>
              <a:avLst/>
              <a:gdLst/>
              <a:ahLst/>
              <a:cxnLst/>
              <a:rect l="0" t="0" r="0" b="0"/>
              <a:pathLst>
                <a:path w="46241" h="103278">
                  <a:moveTo>
                    <a:pt x="46241" y="0"/>
                  </a:moveTo>
                  <a:lnTo>
                    <a:pt x="46241" y="8664"/>
                  </a:lnTo>
                  <a:lnTo>
                    <a:pt x="32969" y="11488"/>
                  </a:lnTo>
                  <a:cubicBezTo>
                    <a:pt x="20321" y="17174"/>
                    <a:pt x="11446" y="30609"/>
                    <a:pt x="10122" y="47116"/>
                  </a:cubicBezTo>
                  <a:lnTo>
                    <a:pt x="46241" y="47116"/>
                  </a:lnTo>
                  <a:lnTo>
                    <a:pt x="46241" y="55675"/>
                  </a:lnTo>
                  <a:lnTo>
                    <a:pt x="10122" y="55675"/>
                  </a:lnTo>
                  <a:cubicBezTo>
                    <a:pt x="11446" y="74221"/>
                    <a:pt x="21742" y="86965"/>
                    <a:pt x="35021" y="92178"/>
                  </a:cubicBezTo>
                  <a:lnTo>
                    <a:pt x="46241" y="94285"/>
                  </a:lnTo>
                  <a:lnTo>
                    <a:pt x="46241" y="103278"/>
                  </a:lnTo>
                  <a:lnTo>
                    <a:pt x="30073" y="100032"/>
                  </a:lnTo>
                  <a:cubicBezTo>
                    <a:pt x="12709" y="92723"/>
                    <a:pt x="0" y="75202"/>
                    <a:pt x="0" y="51980"/>
                  </a:cubicBezTo>
                  <a:lnTo>
                    <a:pt x="0" y="51599"/>
                  </a:lnTo>
                  <a:cubicBezTo>
                    <a:pt x="0" y="29977"/>
                    <a:pt x="11394" y="11656"/>
                    <a:pt x="28429" y="3846"/>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55" name="Shape 3003">
              <a:extLst>
                <a:ext uri="{FF2B5EF4-FFF2-40B4-BE49-F238E27FC236}">
                  <a16:creationId xmlns:a16="http://schemas.microsoft.com/office/drawing/2014/main" id="{C66E2C51-BEAB-42C9-8F7B-3FCCD0190387}"/>
                </a:ext>
              </a:extLst>
            </p:cNvPr>
            <p:cNvSpPr/>
            <p:nvPr/>
          </p:nvSpPr>
          <p:spPr>
            <a:xfrm>
              <a:off x="887570" y="866354"/>
              <a:ext cx="43523" cy="24524"/>
            </a:xfrm>
            <a:custGeom>
              <a:avLst/>
              <a:gdLst/>
              <a:ahLst/>
              <a:cxnLst/>
              <a:rect l="0" t="0" r="0" b="0"/>
              <a:pathLst>
                <a:path w="43523" h="24524">
                  <a:moveTo>
                    <a:pt x="36906" y="0"/>
                  </a:moveTo>
                  <a:lnTo>
                    <a:pt x="43523" y="5829"/>
                  </a:lnTo>
                  <a:cubicBezTo>
                    <a:pt x="33401" y="16739"/>
                    <a:pt x="21514" y="24524"/>
                    <a:pt x="2451" y="24524"/>
                  </a:cubicBezTo>
                  <a:lnTo>
                    <a:pt x="0" y="24032"/>
                  </a:lnTo>
                  <a:lnTo>
                    <a:pt x="0" y="15038"/>
                  </a:lnTo>
                  <a:lnTo>
                    <a:pt x="2832" y="15570"/>
                  </a:lnTo>
                  <a:cubicBezTo>
                    <a:pt x="18212" y="15570"/>
                    <a:pt x="28727" y="8750"/>
                    <a:pt x="36906" y="0"/>
                  </a:cubicBezTo>
                  <a:close/>
                </a:path>
              </a:pathLst>
            </a:custGeom>
            <a:solidFill>
              <a:srgbClr val="005368"/>
            </a:solidFill>
            <a:ln w="0" cap="flat">
              <a:noFill/>
              <a:miter lim="127000"/>
            </a:ln>
            <a:effectLst/>
          </p:spPr>
          <p:txBody>
            <a:bodyPr anchor="ctr"/>
            <a:lstStyle/>
            <a:p>
              <a:pPr algn="ctr"/>
              <a:endParaRPr lang="en-US"/>
            </a:p>
          </p:txBody>
        </p:sp>
        <p:sp>
          <p:nvSpPr>
            <p:cNvPr id="56" name="Shape 3004">
              <a:extLst>
                <a:ext uri="{FF2B5EF4-FFF2-40B4-BE49-F238E27FC236}">
                  <a16:creationId xmlns:a16="http://schemas.microsoft.com/office/drawing/2014/main" id="{6265AF9A-F609-4120-8C2A-E8D91E4011E3}"/>
                </a:ext>
              </a:extLst>
            </p:cNvPr>
            <p:cNvSpPr/>
            <p:nvPr/>
          </p:nvSpPr>
          <p:spPr>
            <a:xfrm>
              <a:off x="887570" y="786916"/>
              <a:ext cx="46444" cy="55867"/>
            </a:xfrm>
            <a:custGeom>
              <a:avLst/>
              <a:gdLst/>
              <a:ahLst/>
              <a:cxnLst/>
              <a:rect l="0" t="0" r="0" b="0"/>
              <a:pathLst>
                <a:path w="46444" h="55867">
                  <a:moveTo>
                    <a:pt x="889" y="0"/>
                  </a:moveTo>
                  <a:cubicBezTo>
                    <a:pt x="28727" y="0"/>
                    <a:pt x="46444" y="22568"/>
                    <a:pt x="46444" y="51981"/>
                  </a:cubicBezTo>
                  <a:cubicBezTo>
                    <a:pt x="46444" y="53734"/>
                    <a:pt x="46444" y="54318"/>
                    <a:pt x="46253" y="55867"/>
                  </a:cubicBezTo>
                  <a:lnTo>
                    <a:pt x="0" y="55867"/>
                  </a:lnTo>
                  <a:lnTo>
                    <a:pt x="0" y="47307"/>
                  </a:lnTo>
                  <a:lnTo>
                    <a:pt x="36119" y="47307"/>
                  </a:lnTo>
                  <a:cubicBezTo>
                    <a:pt x="34773" y="27254"/>
                    <a:pt x="23279" y="8750"/>
                    <a:pt x="495" y="8750"/>
                  </a:cubicBezTo>
                  <a:lnTo>
                    <a:pt x="0" y="8856"/>
                  </a:lnTo>
                  <a:lnTo>
                    <a:pt x="0" y="192"/>
                  </a:lnTo>
                  <a:lnTo>
                    <a:pt x="889" y="0"/>
                  </a:lnTo>
                  <a:close/>
                </a:path>
              </a:pathLst>
            </a:custGeom>
            <a:solidFill>
              <a:srgbClr val="005368"/>
            </a:solidFill>
            <a:ln w="0" cap="flat">
              <a:noFill/>
              <a:miter lim="127000"/>
            </a:ln>
            <a:effectLst/>
          </p:spPr>
          <p:txBody>
            <a:bodyPr anchor="ctr"/>
            <a:lstStyle/>
            <a:p>
              <a:pPr algn="ctr"/>
              <a:endParaRPr lang="en-US"/>
            </a:p>
          </p:txBody>
        </p:sp>
        <p:sp>
          <p:nvSpPr>
            <p:cNvPr id="57" name="Shape 13065">
              <a:extLst>
                <a:ext uri="{FF2B5EF4-FFF2-40B4-BE49-F238E27FC236}">
                  <a16:creationId xmlns:a16="http://schemas.microsoft.com/office/drawing/2014/main" id="{F7121112-F64B-4C1A-A03F-8C2B444F467B}"/>
                </a:ext>
              </a:extLst>
            </p:cNvPr>
            <p:cNvSpPr/>
            <p:nvPr/>
          </p:nvSpPr>
          <p:spPr>
            <a:xfrm>
              <a:off x="957232" y="871994"/>
              <a:ext cx="12840" cy="16561"/>
            </a:xfrm>
            <a:custGeom>
              <a:avLst/>
              <a:gdLst/>
              <a:ahLst/>
              <a:cxnLst/>
              <a:rect l="0" t="0" r="0" b="0"/>
              <a:pathLst>
                <a:path w="12840" h="16561">
                  <a:moveTo>
                    <a:pt x="0" y="0"/>
                  </a:moveTo>
                  <a:lnTo>
                    <a:pt x="12840" y="0"/>
                  </a:lnTo>
                  <a:lnTo>
                    <a:pt x="12840" y="16561"/>
                  </a:lnTo>
                  <a:lnTo>
                    <a:pt x="0" y="16561"/>
                  </a:lnTo>
                  <a:lnTo>
                    <a:pt x="0" y="0"/>
                  </a:lnTo>
                </a:path>
              </a:pathLst>
            </a:custGeom>
            <a:solidFill>
              <a:srgbClr val="005368"/>
            </a:solidFill>
            <a:ln w="0" cap="flat">
              <a:noFill/>
              <a:miter lim="127000"/>
            </a:ln>
            <a:effectLst/>
          </p:spPr>
          <p:txBody>
            <a:bodyPr anchor="ctr"/>
            <a:lstStyle/>
            <a:p>
              <a:pPr algn="ctr"/>
              <a:endParaRPr lang="en-US"/>
            </a:p>
          </p:txBody>
        </p:sp>
        <p:sp>
          <p:nvSpPr>
            <p:cNvPr id="58" name="Shape 3006">
              <a:extLst>
                <a:ext uri="{FF2B5EF4-FFF2-40B4-BE49-F238E27FC236}">
                  <a16:creationId xmlns:a16="http://schemas.microsoft.com/office/drawing/2014/main" id="{7F4DD9AA-BC74-4EA8-9FCE-A4CF8425C225}"/>
                </a:ext>
              </a:extLst>
            </p:cNvPr>
            <p:cNvSpPr/>
            <p:nvPr/>
          </p:nvSpPr>
          <p:spPr>
            <a:xfrm>
              <a:off x="1057516" y="749907"/>
              <a:ext cx="122085" cy="140970"/>
            </a:xfrm>
            <a:custGeom>
              <a:avLst/>
              <a:gdLst/>
              <a:ahLst/>
              <a:cxnLst/>
              <a:rect l="0" t="0" r="0" b="0"/>
              <a:pathLst>
                <a:path w="122085" h="140970">
                  <a:moveTo>
                    <a:pt x="67373" y="0"/>
                  </a:moveTo>
                  <a:cubicBezTo>
                    <a:pt x="89560" y="0"/>
                    <a:pt x="103581" y="6629"/>
                    <a:pt x="117208" y="17920"/>
                  </a:cubicBezTo>
                  <a:lnTo>
                    <a:pt x="110592" y="25514"/>
                  </a:lnTo>
                  <a:cubicBezTo>
                    <a:pt x="99886" y="16167"/>
                    <a:pt x="87427" y="9157"/>
                    <a:pt x="66789" y="9157"/>
                  </a:cubicBezTo>
                  <a:cubicBezTo>
                    <a:pt x="33693" y="9157"/>
                    <a:pt x="10516" y="37186"/>
                    <a:pt x="10516" y="70091"/>
                  </a:cubicBezTo>
                  <a:lnTo>
                    <a:pt x="10516" y="70485"/>
                  </a:lnTo>
                  <a:cubicBezTo>
                    <a:pt x="10516" y="105728"/>
                    <a:pt x="32512" y="132017"/>
                    <a:pt x="68936" y="132017"/>
                  </a:cubicBezTo>
                  <a:cubicBezTo>
                    <a:pt x="86258" y="132017"/>
                    <a:pt x="102413" y="124816"/>
                    <a:pt x="112344" y="116446"/>
                  </a:cubicBezTo>
                  <a:lnTo>
                    <a:pt x="112344" y="77305"/>
                  </a:lnTo>
                  <a:lnTo>
                    <a:pt x="66789" y="77305"/>
                  </a:lnTo>
                  <a:lnTo>
                    <a:pt x="66789" y="67958"/>
                  </a:lnTo>
                  <a:lnTo>
                    <a:pt x="122085" y="67958"/>
                  </a:lnTo>
                  <a:lnTo>
                    <a:pt x="122085" y="120523"/>
                  </a:lnTo>
                  <a:cubicBezTo>
                    <a:pt x="109817" y="131432"/>
                    <a:pt x="90742" y="140970"/>
                    <a:pt x="68542" y="140970"/>
                  </a:cubicBezTo>
                  <a:cubicBezTo>
                    <a:pt x="25514" y="140970"/>
                    <a:pt x="0" y="109233"/>
                    <a:pt x="0" y="70879"/>
                  </a:cubicBezTo>
                  <a:lnTo>
                    <a:pt x="0" y="70485"/>
                  </a:lnTo>
                  <a:cubicBezTo>
                    <a:pt x="0" y="33693"/>
                    <a:pt x="26683" y="0"/>
                    <a:pt x="67373" y="0"/>
                  </a:cubicBezTo>
                  <a:close/>
                </a:path>
              </a:pathLst>
            </a:custGeom>
            <a:solidFill>
              <a:srgbClr val="005368"/>
            </a:solidFill>
            <a:ln w="0" cap="flat">
              <a:noFill/>
              <a:miter lim="127000"/>
            </a:ln>
            <a:effectLst/>
          </p:spPr>
          <p:txBody>
            <a:bodyPr anchor="ctr"/>
            <a:lstStyle/>
            <a:p>
              <a:pPr algn="ctr"/>
              <a:endParaRPr lang="en-US"/>
            </a:p>
          </p:txBody>
        </p:sp>
        <p:sp>
          <p:nvSpPr>
            <p:cNvPr id="59" name="Shape 3007">
              <a:extLst>
                <a:ext uri="{FF2B5EF4-FFF2-40B4-BE49-F238E27FC236}">
                  <a16:creationId xmlns:a16="http://schemas.microsoft.com/office/drawing/2014/main" id="{D1BC59D7-B920-4159-B827-82F331014DB0}"/>
                </a:ext>
              </a:extLst>
            </p:cNvPr>
            <p:cNvSpPr/>
            <p:nvPr/>
          </p:nvSpPr>
          <p:spPr>
            <a:xfrm>
              <a:off x="1213521" y="786908"/>
              <a:ext cx="53543" cy="101638"/>
            </a:xfrm>
            <a:custGeom>
              <a:avLst/>
              <a:gdLst/>
              <a:ahLst/>
              <a:cxnLst/>
              <a:rect l="0" t="0" r="0" b="0"/>
              <a:pathLst>
                <a:path w="53543" h="101638">
                  <a:moveTo>
                    <a:pt x="53543" y="775"/>
                  </a:moveTo>
                  <a:lnTo>
                    <a:pt x="53543" y="11290"/>
                  </a:lnTo>
                  <a:lnTo>
                    <a:pt x="52565" y="11290"/>
                  </a:lnTo>
                  <a:cubicBezTo>
                    <a:pt x="29591" y="11290"/>
                    <a:pt x="9538" y="28613"/>
                    <a:pt x="9538" y="60935"/>
                  </a:cubicBezTo>
                  <a:lnTo>
                    <a:pt x="9538" y="101638"/>
                  </a:lnTo>
                  <a:lnTo>
                    <a:pt x="0" y="101638"/>
                  </a:lnTo>
                  <a:lnTo>
                    <a:pt x="0" y="2337"/>
                  </a:lnTo>
                  <a:lnTo>
                    <a:pt x="9538" y="2337"/>
                  </a:lnTo>
                  <a:lnTo>
                    <a:pt x="9538" y="30569"/>
                  </a:lnTo>
                  <a:cubicBezTo>
                    <a:pt x="17323" y="12840"/>
                    <a:pt x="33871" y="0"/>
                    <a:pt x="53543" y="775"/>
                  </a:cubicBezTo>
                  <a:close/>
                </a:path>
              </a:pathLst>
            </a:custGeom>
            <a:solidFill>
              <a:srgbClr val="005368"/>
            </a:solidFill>
            <a:ln w="0" cap="flat">
              <a:noFill/>
              <a:miter lim="127000"/>
            </a:ln>
            <a:effectLst/>
          </p:spPr>
          <p:txBody>
            <a:bodyPr anchor="ctr"/>
            <a:lstStyle/>
            <a:p>
              <a:pPr algn="ctr"/>
              <a:endParaRPr lang="en-US"/>
            </a:p>
          </p:txBody>
        </p:sp>
        <p:sp>
          <p:nvSpPr>
            <p:cNvPr id="60" name="Shape 3008">
              <a:extLst>
                <a:ext uri="{FF2B5EF4-FFF2-40B4-BE49-F238E27FC236}">
                  <a16:creationId xmlns:a16="http://schemas.microsoft.com/office/drawing/2014/main" id="{789B68B9-A51A-4B41-B9B1-966DC8E0A46A}"/>
                </a:ext>
              </a:extLst>
            </p:cNvPr>
            <p:cNvSpPr/>
            <p:nvPr/>
          </p:nvSpPr>
          <p:spPr>
            <a:xfrm>
              <a:off x="1279149" y="787107"/>
              <a:ext cx="46241" cy="103281"/>
            </a:xfrm>
            <a:custGeom>
              <a:avLst/>
              <a:gdLst/>
              <a:ahLst/>
              <a:cxnLst/>
              <a:rect l="0" t="0" r="0" b="0"/>
              <a:pathLst>
                <a:path w="46241" h="103281">
                  <a:moveTo>
                    <a:pt x="46241" y="0"/>
                  </a:moveTo>
                  <a:lnTo>
                    <a:pt x="46241" y="8664"/>
                  </a:lnTo>
                  <a:lnTo>
                    <a:pt x="32964" y="11488"/>
                  </a:lnTo>
                  <a:cubicBezTo>
                    <a:pt x="20314" y="17174"/>
                    <a:pt x="11446" y="30609"/>
                    <a:pt x="10122" y="47116"/>
                  </a:cubicBezTo>
                  <a:lnTo>
                    <a:pt x="46241" y="47116"/>
                  </a:lnTo>
                  <a:lnTo>
                    <a:pt x="46241" y="55675"/>
                  </a:lnTo>
                  <a:lnTo>
                    <a:pt x="10122" y="55675"/>
                  </a:lnTo>
                  <a:cubicBezTo>
                    <a:pt x="11446" y="74221"/>
                    <a:pt x="21742" y="86965"/>
                    <a:pt x="35021" y="92178"/>
                  </a:cubicBezTo>
                  <a:lnTo>
                    <a:pt x="46241" y="94285"/>
                  </a:lnTo>
                  <a:lnTo>
                    <a:pt x="46241" y="103281"/>
                  </a:lnTo>
                  <a:lnTo>
                    <a:pt x="30063" y="100032"/>
                  </a:lnTo>
                  <a:cubicBezTo>
                    <a:pt x="12702" y="92723"/>
                    <a:pt x="0" y="75202"/>
                    <a:pt x="0" y="51980"/>
                  </a:cubicBezTo>
                  <a:lnTo>
                    <a:pt x="0" y="51599"/>
                  </a:lnTo>
                  <a:cubicBezTo>
                    <a:pt x="0" y="29977"/>
                    <a:pt x="11387" y="11656"/>
                    <a:pt x="28423" y="3846"/>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61" name="Shape 3009">
              <a:extLst>
                <a:ext uri="{FF2B5EF4-FFF2-40B4-BE49-F238E27FC236}">
                  <a16:creationId xmlns:a16="http://schemas.microsoft.com/office/drawing/2014/main" id="{2F874A60-2C79-4A74-9F6E-75C30A75390C}"/>
                </a:ext>
              </a:extLst>
            </p:cNvPr>
            <p:cNvSpPr/>
            <p:nvPr/>
          </p:nvSpPr>
          <p:spPr>
            <a:xfrm>
              <a:off x="1325390" y="866353"/>
              <a:ext cx="43523" cy="24524"/>
            </a:xfrm>
            <a:custGeom>
              <a:avLst/>
              <a:gdLst/>
              <a:ahLst/>
              <a:cxnLst/>
              <a:rect l="0" t="0" r="0" b="0"/>
              <a:pathLst>
                <a:path w="43523" h="24524">
                  <a:moveTo>
                    <a:pt x="36906" y="0"/>
                  </a:moveTo>
                  <a:lnTo>
                    <a:pt x="43523" y="5829"/>
                  </a:lnTo>
                  <a:cubicBezTo>
                    <a:pt x="33401" y="16739"/>
                    <a:pt x="21514" y="24524"/>
                    <a:pt x="2438" y="24524"/>
                  </a:cubicBezTo>
                  <a:lnTo>
                    <a:pt x="0" y="24034"/>
                  </a:lnTo>
                  <a:lnTo>
                    <a:pt x="0" y="15038"/>
                  </a:lnTo>
                  <a:lnTo>
                    <a:pt x="2832" y="15570"/>
                  </a:lnTo>
                  <a:cubicBezTo>
                    <a:pt x="18212" y="15570"/>
                    <a:pt x="28715" y="8750"/>
                    <a:pt x="36906" y="0"/>
                  </a:cubicBezTo>
                  <a:close/>
                </a:path>
              </a:pathLst>
            </a:custGeom>
            <a:solidFill>
              <a:srgbClr val="005368"/>
            </a:solidFill>
            <a:ln w="0" cap="flat">
              <a:noFill/>
              <a:miter lim="127000"/>
            </a:ln>
            <a:effectLst/>
          </p:spPr>
          <p:txBody>
            <a:bodyPr anchor="ctr"/>
            <a:lstStyle/>
            <a:p>
              <a:pPr algn="ctr"/>
              <a:endParaRPr lang="en-US"/>
            </a:p>
          </p:txBody>
        </p:sp>
        <p:sp>
          <p:nvSpPr>
            <p:cNvPr id="62" name="Shape 3010">
              <a:extLst>
                <a:ext uri="{FF2B5EF4-FFF2-40B4-BE49-F238E27FC236}">
                  <a16:creationId xmlns:a16="http://schemas.microsoft.com/office/drawing/2014/main" id="{05ACA0B8-CDF0-4BA6-98DD-8EB150839D34}"/>
                </a:ext>
              </a:extLst>
            </p:cNvPr>
            <p:cNvSpPr/>
            <p:nvPr/>
          </p:nvSpPr>
          <p:spPr>
            <a:xfrm>
              <a:off x="1325390" y="786915"/>
              <a:ext cx="46444" cy="55867"/>
            </a:xfrm>
            <a:custGeom>
              <a:avLst/>
              <a:gdLst/>
              <a:ahLst/>
              <a:cxnLst/>
              <a:rect l="0" t="0" r="0" b="0"/>
              <a:pathLst>
                <a:path w="46444" h="55867">
                  <a:moveTo>
                    <a:pt x="889" y="0"/>
                  </a:moveTo>
                  <a:cubicBezTo>
                    <a:pt x="28715" y="0"/>
                    <a:pt x="46444" y="22568"/>
                    <a:pt x="46444" y="51981"/>
                  </a:cubicBezTo>
                  <a:cubicBezTo>
                    <a:pt x="46444" y="53734"/>
                    <a:pt x="46444" y="54318"/>
                    <a:pt x="46241" y="55867"/>
                  </a:cubicBezTo>
                  <a:lnTo>
                    <a:pt x="0" y="55867"/>
                  </a:lnTo>
                  <a:lnTo>
                    <a:pt x="0" y="47307"/>
                  </a:lnTo>
                  <a:lnTo>
                    <a:pt x="36119" y="47307"/>
                  </a:lnTo>
                  <a:cubicBezTo>
                    <a:pt x="34760" y="27254"/>
                    <a:pt x="23279" y="8750"/>
                    <a:pt x="495" y="8750"/>
                  </a:cubicBezTo>
                  <a:lnTo>
                    <a:pt x="0" y="8856"/>
                  </a:lnTo>
                  <a:lnTo>
                    <a:pt x="0" y="192"/>
                  </a:lnTo>
                  <a:lnTo>
                    <a:pt x="889" y="0"/>
                  </a:lnTo>
                  <a:close/>
                </a:path>
              </a:pathLst>
            </a:custGeom>
            <a:solidFill>
              <a:srgbClr val="005368"/>
            </a:solidFill>
            <a:ln w="0" cap="flat">
              <a:noFill/>
              <a:miter lim="127000"/>
            </a:ln>
            <a:effectLst/>
          </p:spPr>
          <p:txBody>
            <a:bodyPr anchor="ctr"/>
            <a:lstStyle/>
            <a:p>
              <a:pPr algn="ctr"/>
              <a:endParaRPr lang="en-US"/>
            </a:p>
          </p:txBody>
        </p:sp>
        <p:sp>
          <p:nvSpPr>
            <p:cNvPr id="63" name="Shape 3011">
              <a:extLst>
                <a:ext uri="{FF2B5EF4-FFF2-40B4-BE49-F238E27FC236}">
                  <a16:creationId xmlns:a16="http://schemas.microsoft.com/office/drawing/2014/main" id="{705BE77A-30DD-4CA7-8C3F-2B09F3425B86}"/>
                </a:ext>
              </a:extLst>
            </p:cNvPr>
            <p:cNvSpPr/>
            <p:nvPr/>
          </p:nvSpPr>
          <p:spPr>
            <a:xfrm>
              <a:off x="1390945" y="827025"/>
              <a:ext cx="43320" cy="63854"/>
            </a:xfrm>
            <a:custGeom>
              <a:avLst/>
              <a:gdLst/>
              <a:ahLst/>
              <a:cxnLst/>
              <a:rect l="0" t="0" r="0" b="0"/>
              <a:pathLst>
                <a:path w="43320" h="63854">
                  <a:moveTo>
                    <a:pt x="43320" y="0"/>
                  </a:moveTo>
                  <a:lnTo>
                    <a:pt x="43320" y="8623"/>
                  </a:lnTo>
                  <a:lnTo>
                    <a:pt x="42837" y="8559"/>
                  </a:lnTo>
                  <a:cubicBezTo>
                    <a:pt x="21806" y="8559"/>
                    <a:pt x="10122" y="17906"/>
                    <a:pt x="10122" y="31736"/>
                  </a:cubicBezTo>
                  <a:lnTo>
                    <a:pt x="10122" y="32117"/>
                  </a:lnTo>
                  <a:cubicBezTo>
                    <a:pt x="10122" y="46532"/>
                    <a:pt x="23762" y="54901"/>
                    <a:pt x="38938" y="54901"/>
                  </a:cubicBezTo>
                  <a:lnTo>
                    <a:pt x="43320" y="53490"/>
                  </a:lnTo>
                  <a:lnTo>
                    <a:pt x="43320" y="62618"/>
                  </a:lnTo>
                  <a:lnTo>
                    <a:pt x="38367" y="63854"/>
                  </a:lnTo>
                  <a:cubicBezTo>
                    <a:pt x="19863" y="63854"/>
                    <a:pt x="0" y="53339"/>
                    <a:pt x="0" y="32701"/>
                  </a:cubicBezTo>
                  <a:lnTo>
                    <a:pt x="0" y="32308"/>
                  </a:lnTo>
                  <a:cubicBezTo>
                    <a:pt x="0" y="16829"/>
                    <a:pt x="9973" y="6388"/>
                    <a:pt x="25803" y="2134"/>
                  </a:cubicBezTo>
                  <a:lnTo>
                    <a:pt x="43320" y="0"/>
                  </a:lnTo>
                  <a:close/>
                </a:path>
              </a:pathLst>
            </a:custGeom>
            <a:solidFill>
              <a:srgbClr val="005368"/>
            </a:solidFill>
            <a:ln w="0" cap="flat">
              <a:noFill/>
              <a:miter lim="127000"/>
            </a:ln>
            <a:effectLst/>
          </p:spPr>
          <p:txBody>
            <a:bodyPr anchor="ctr"/>
            <a:lstStyle/>
            <a:p>
              <a:pPr algn="ctr"/>
              <a:endParaRPr lang="en-US"/>
            </a:p>
          </p:txBody>
        </p:sp>
        <p:sp>
          <p:nvSpPr>
            <p:cNvPr id="64" name="Shape 3012">
              <a:extLst>
                <a:ext uri="{FF2B5EF4-FFF2-40B4-BE49-F238E27FC236}">
                  <a16:creationId xmlns:a16="http://schemas.microsoft.com/office/drawing/2014/main" id="{651583DC-D3DB-4100-B593-904F0E21B888}"/>
                </a:ext>
              </a:extLst>
            </p:cNvPr>
            <p:cNvSpPr/>
            <p:nvPr/>
          </p:nvSpPr>
          <p:spPr>
            <a:xfrm>
              <a:off x="1399898" y="787791"/>
              <a:ext cx="34366" cy="16829"/>
            </a:xfrm>
            <a:custGeom>
              <a:avLst/>
              <a:gdLst/>
              <a:ahLst/>
              <a:cxnLst/>
              <a:rect l="0" t="0" r="0" b="0"/>
              <a:pathLst>
                <a:path w="34366" h="16829">
                  <a:moveTo>
                    <a:pt x="34366" y="0"/>
                  </a:moveTo>
                  <a:lnTo>
                    <a:pt x="34366" y="8895"/>
                  </a:lnTo>
                  <a:lnTo>
                    <a:pt x="17988" y="11089"/>
                  </a:lnTo>
                  <a:cubicBezTo>
                    <a:pt x="12853" y="12499"/>
                    <a:pt x="8084" y="14493"/>
                    <a:pt x="3505" y="16829"/>
                  </a:cubicBezTo>
                  <a:lnTo>
                    <a:pt x="0" y="8460"/>
                  </a:lnTo>
                  <a:cubicBezTo>
                    <a:pt x="5455" y="5933"/>
                    <a:pt x="10859" y="3790"/>
                    <a:pt x="16602" y="2278"/>
                  </a:cubicBezTo>
                  <a:lnTo>
                    <a:pt x="34366" y="0"/>
                  </a:lnTo>
                  <a:close/>
                </a:path>
              </a:pathLst>
            </a:custGeom>
            <a:solidFill>
              <a:srgbClr val="005368"/>
            </a:solidFill>
            <a:ln w="0" cap="flat">
              <a:noFill/>
              <a:miter lim="127000"/>
            </a:ln>
            <a:effectLst/>
          </p:spPr>
          <p:txBody>
            <a:bodyPr anchor="ctr"/>
            <a:lstStyle/>
            <a:p>
              <a:pPr algn="ctr"/>
              <a:endParaRPr lang="en-US"/>
            </a:p>
          </p:txBody>
        </p:sp>
        <p:sp>
          <p:nvSpPr>
            <p:cNvPr id="65" name="Shape 3013">
              <a:extLst>
                <a:ext uri="{FF2B5EF4-FFF2-40B4-BE49-F238E27FC236}">
                  <a16:creationId xmlns:a16="http://schemas.microsoft.com/office/drawing/2014/main" id="{108022FA-7971-4DF8-8D3E-23E8D505F356}"/>
                </a:ext>
              </a:extLst>
            </p:cNvPr>
            <p:cNvSpPr/>
            <p:nvPr/>
          </p:nvSpPr>
          <p:spPr>
            <a:xfrm>
              <a:off x="1434264" y="787679"/>
              <a:ext cx="42354" cy="101964"/>
            </a:xfrm>
            <a:custGeom>
              <a:avLst/>
              <a:gdLst/>
              <a:ahLst/>
              <a:cxnLst/>
              <a:rect l="0" t="0" r="0" b="0"/>
              <a:pathLst>
                <a:path w="42354" h="101964">
                  <a:moveTo>
                    <a:pt x="876" y="0"/>
                  </a:moveTo>
                  <a:cubicBezTo>
                    <a:pt x="14313" y="0"/>
                    <a:pt x="25032" y="3708"/>
                    <a:pt x="32233" y="10909"/>
                  </a:cubicBezTo>
                  <a:cubicBezTo>
                    <a:pt x="38849" y="17526"/>
                    <a:pt x="42354" y="26683"/>
                    <a:pt x="42354" y="38951"/>
                  </a:cubicBezTo>
                  <a:lnTo>
                    <a:pt x="42354" y="100863"/>
                  </a:lnTo>
                  <a:lnTo>
                    <a:pt x="33007" y="100863"/>
                  </a:lnTo>
                  <a:lnTo>
                    <a:pt x="33007" y="84315"/>
                  </a:lnTo>
                  <a:cubicBezTo>
                    <a:pt x="29597" y="89084"/>
                    <a:pt x="24825" y="93805"/>
                    <a:pt x="18547" y="97334"/>
                  </a:cubicBezTo>
                  <a:lnTo>
                    <a:pt x="0" y="101964"/>
                  </a:lnTo>
                  <a:lnTo>
                    <a:pt x="0" y="92836"/>
                  </a:lnTo>
                  <a:lnTo>
                    <a:pt x="22004" y="85749"/>
                  </a:lnTo>
                  <a:cubicBezTo>
                    <a:pt x="28867" y="80369"/>
                    <a:pt x="33198" y="72727"/>
                    <a:pt x="33198" y="63678"/>
                  </a:cubicBezTo>
                  <a:lnTo>
                    <a:pt x="33198" y="52375"/>
                  </a:lnTo>
                  <a:lnTo>
                    <a:pt x="0" y="47968"/>
                  </a:lnTo>
                  <a:lnTo>
                    <a:pt x="0" y="39346"/>
                  </a:lnTo>
                  <a:lnTo>
                    <a:pt x="114" y="39332"/>
                  </a:lnTo>
                  <a:cubicBezTo>
                    <a:pt x="13919" y="39332"/>
                    <a:pt x="23457" y="41085"/>
                    <a:pt x="33007" y="43624"/>
                  </a:cubicBezTo>
                  <a:lnTo>
                    <a:pt x="33007" y="39332"/>
                  </a:lnTo>
                  <a:cubicBezTo>
                    <a:pt x="33007" y="19279"/>
                    <a:pt x="20739" y="8966"/>
                    <a:pt x="305" y="8966"/>
                  </a:cubicBezTo>
                  <a:lnTo>
                    <a:pt x="0" y="9007"/>
                  </a:lnTo>
                  <a:lnTo>
                    <a:pt x="0" y="112"/>
                  </a:lnTo>
                  <a:lnTo>
                    <a:pt x="876" y="0"/>
                  </a:lnTo>
                  <a:close/>
                </a:path>
              </a:pathLst>
            </a:custGeom>
            <a:solidFill>
              <a:srgbClr val="005368"/>
            </a:solidFill>
            <a:ln w="0" cap="flat">
              <a:noFill/>
              <a:miter lim="127000"/>
            </a:ln>
            <a:effectLst/>
          </p:spPr>
          <p:txBody>
            <a:bodyPr anchor="ctr"/>
            <a:lstStyle/>
            <a:p>
              <a:pPr algn="ctr"/>
              <a:endParaRPr lang="en-US"/>
            </a:p>
          </p:txBody>
        </p:sp>
        <p:sp>
          <p:nvSpPr>
            <p:cNvPr id="66" name="Shape 3014">
              <a:extLst>
                <a:ext uri="{FF2B5EF4-FFF2-40B4-BE49-F238E27FC236}">
                  <a16:creationId xmlns:a16="http://schemas.microsoft.com/office/drawing/2014/main" id="{D4524238-BB36-4B20-B7CF-8399F5CAE60B}"/>
                </a:ext>
              </a:extLst>
            </p:cNvPr>
            <p:cNvSpPr/>
            <p:nvPr/>
          </p:nvSpPr>
          <p:spPr>
            <a:xfrm>
              <a:off x="1500202" y="757499"/>
              <a:ext cx="58814" cy="132791"/>
            </a:xfrm>
            <a:custGeom>
              <a:avLst/>
              <a:gdLst/>
              <a:ahLst/>
              <a:cxnLst/>
              <a:rect l="0" t="0" r="0" b="0"/>
              <a:pathLst>
                <a:path w="58814" h="132791">
                  <a:moveTo>
                    <a:pt x="14414" y="0"/>
                  </a:moveTo>
                  <a:lnTo>
                    <a:pt x="23952" y="0"/>
                  </a:lnTo>
                  <a:lnTo>
                    <a:pt x="23952" y="31750"/>
                  </a:lnTo>
                  <a:lnTo>
                    <a:pt x="58814" y="31750"/>
                  </a:lnTo>
                  <a:lnTo>
                    <a:pt x="58814" y="40500"/>
                  </a:lnTo>
                  <a:lnTo>
                    <a:pt x="23952" y="40500"/>
                  </a:lnTo>
                  <a:lnTo>
                    <a:pt x="23952" y="104559"/>
                  </a:lnTo>
                  <a:cubicBezTo>
                    <a:pt x="23952" y="118783"/>
                    <a:pt x="32321" y="123838"/>
                    <a:pt x="43815" y="123838"/>
                  </a:cubicBezTo>
                  <a:cubicBezTo>
                    <a:pt x="48679" y="123838"/>
                    <a:pt x="52768" y="122872"/>
                    <a:pt x="58420" y="120332"/>
                  </a:cubicBezTo>
                  <a:lnTo>
                    <a:pt x="58420" y="129286"/>
                  </a:lnTo>
                  <a:cubicBezTo>
                    <a:pt x="53353" y="131635"/>
                    <a:pt x="48489" y="132791"/>
                    <a:pt x="42253" y="132791"/>
                  </a:cubicBezTo>
                  <a:cubicBezTo>
                    <a:pt x="26873" y="132791"/>
                    <a:pt x="14414" y="124422"/>
                    <a:pt x="14414" y="105537"/>
                  </a:cubicBezTo>
                  <a:lnTo>
                    <a:pt x="14414" y="40500"/>
                  </a:lnTo>
                  <a:lnTo>
                    <a:pt x="0" y="40500"/>
                  </a:lnTo>
                  <a:lnTo>
                    <a:pt x="0" y="31750"/>
                  </a:lnTo>
                  <a:lnTo>
                    <a:pt x="14414" y="31750"/>
                  </a:lnTo>
                  <a:lnTo>
                    <a:pt x="14414" y="0"/>
                  </a:lnTo>
                  <a:close/>
                </a:path>
              </a:pathLst>
            </a:custGeom>
            <a:solidFill>
              <a:srgbClr val="005368"/>
            </a:solidFill>
            <a:ln w="0" cap="flat">
              <a:noFill/>
              <a:miter lim="127000"/>
            </a:ln>
            <a:effectLst/>
          </p:spPr>
          <p:txBody>
            <a:bodyPr anchor="ctr"/>
            <a:lstStyle/>
            <a:p>
              <a:pPr algn="ctr"/>
              <a:endParaRPr lang="en-US"/>
            </a:p>
          </p:txBody>
        </p:sp>
        <p:sp>
          <p:nvSpPr>
            <p:cNvPr id="67" name="Shape 3015">
              <a:extLst>
                <a:ext uri="{FF2B5EF4-FFF2-40B4-BE49-F238E27FC236}">
                  <a16:creationId xmlns:a16="http://schemas.microsoft.com/office/drawing/2014/main" id="{7014EED7-AEC2-40B2-A2DA-BBAC93DA394F}"/>
                </a:ext>
              </a:extLst>
            </p:cNvPr>
            <p:cNvSpPr/>
            <p:nvPr/>
          </p:nvSpPr>
          <p:spPr>
            <a:xfrm>
              <a:off x="1618411" y="750296"/>
              <a:ext cx="100076" cy="140195"/>
            </a:xfrm>
            <a:custGeom>
              <a:avLst/>
              <a:gdLst/>
              <a:ahLst/>
              <a:cxnLst/>
              <a:rect l="0" t="0" r="0" b="0"/>
              <a:pathLst>
                <a:path w="100076" h="140195">
                  <a:moveTo>
                    <a:pt x="49276" y="0"/>
                  </a:moveTo>
                  <a:cubicBezTo>
                    <a:pt x="69126" y="0"/>
                    <a:pt x="82169" y="5461"/>
                    <a:pt x="95999" y="16561"/>
                  </a:cubicBezTo>
                  <a:lnTo>
                    <a:pt x="89573" y="24536"/>
                  </a:lnTo>
                  <a:cubicBezTo>
                    <a:pt x="76721" y="13437"/>
                    <a:pt x="63868" y="9157"/>
                    <a:pt x="48882" y="9157"/>
                  </a:cubicBezTo>
                  <a:cubicBezTo>
                    <a:pt x="28829" y="9157"/>
                    <a:pt x="15583" y="20650"/>
                    <a:pt x="15583" y="34861"/>
                  </a:cubicBezTo>
                  <a:lnTo>
                    <a:pt x="15583" y="35243"/>
                  </a:lnTo>
                  <a:cubicBezTo>
                    <a:pt x="15583" y="49657"/>
                    <a:pt x="22974" y="58420"/>
                    <a:pt x="55296" y="65037"/>
                  </a:cubicBezTo>
                  <a:cubicBezTo>
                    <a:pt x="86855" y="71463"/>
                    <a:pt x="100076" y="82753"/>
                    <a:pt x="100076" y="102616"/>
                  </a:cubicBezTo>
                  <a:lnTo>
                    <a:pt x="100076" y="103010"/>
                  </a:lnTo>
                  <a:cubicBezTo>
                    <a:pt x="100076" y="125006"/>
                    <a:pt x="81204" y="140195"/>
                    <a:pt x="54915" y="140195"/>
                  </a:cubicBezTo>
                  <a:cubicBezTo>
                    <a:pt x="33109" y="140195"/>
                    <a:pt x="16358" y="132994"/>
                    <a:pt x="0" y="118389"/>
                  </a:cubicBezTo>
                  <a:lnTo>
                    <a:pt x="6629" y="110795"/>
                  </a:lnTo>
                  <a:cubicBezTo>
                    <a:pt x="21628" y="124612"/>
                    <a:pt x="35446" y="131051"/>
                    <a:pt x="55499" y="131051"/>
                  </a:cubicBezTo>
                  <a:cubicBezTo>
                    <a:pt x="75946" y="131051"/>
                    <a:pt x="89967" y="119558"/>
                    <a:pt x="89967" y="103975"/>
                  </a:cubicBezTo>
                  <a:lnTo>
                    <a:pt x="89967" y="103594"/>
                  </a:lnTo>
                  <a:cubicBezTo>
                    <a:pt x="89967" y="89179"/>
                    <a:pt x="82360" y="80810"/>
                    <a:pt x="51410" y="74574"/>
                  </a:cubicBezTo>
                  <a:cubicBezTo>
                    <a:pt x="18694" y="67958"/>
                    <a:pt x="5461" y="56858"/>
                    <a:pt x="5461" y="36220"/>
                  </a:cubicBezTo>
                  <a:lnTo>
                    <a:pt x="5461" y="35827"/>
                  </a:lnTo>
                  <a:cubicBezTo>
                    <a:pt x="5461" y="15583"/>
                    <a:pt x="23965" y="0"/>
                    <a:pt x="49276" y="0"/>
                  </a:cubicBezTo>
                  <a:close/>
                </a:path>
              </a:pathLst>
            </a:custGeom>
            <a:solidFill>
              <a:srgbClr val="005368"/>
            </a:solidFill>
            <a:ln w="0" cap="flat">
              <a:noFill/>
              <a:miter lim="127000"/>
            </a:ln>
            <a:effectLst/>
          </p:spPr>
          <p:txBody>
            <a:bodyPr anchor="ctr"/>
            <a:lstStyle/>
            <a:p>
              <a:pPr algn="ctr"/>
              <a:endParaRPr lang="en-US"/>
            </a:p>
          </p:txBody>
        </p:sp>
        <p:sp>
          <p:nvSpPr>
            <p:cNvPr id="68" name="Shape 3016">
              <a:extLst>
                <a:ext uri="{FF2B5EF4-FFF2-40B4-BE49-F238E27FC236}">
                  <a16:creationId xmlns:a16="http://schemas.microsoft.com/office/drawing/2014/main" id="{9A498FC2-A569-4235-ABCC-CB6A6D4907D5}"/>
                </a:ext>
              </a:extLst>
            </p:cNvPr>
            <p:cNvSpPr/>
            <p:nvPr/>
          </p:nvSpPr>
          <p:spPr>
            <a:xfrm>
              <a:off x="1742289" y="787104"/>
              <a:ext cx="46241" cy="103283"/>
            </a:xfrm>
            <a:custGeom>
              <a:avLst/>
              <a:gdLst/>
              <a:ahLst/>
              <a:cxnLst/>
              <a:rect l="0" t="0" r="0" b="0"/>
              <a:pathLst>
                <a:path w="46241" h="103283">
                  <a:moveTo>
                    <a:pt x="46241" y="0"/>
                  </a:moveTo>
                  <a:lnTo>
                    <a:pt x="46241" y="8666"/>
                  </a:lnTo>
                  <a:lnTo>
                    <a:pt x="32968" y="11491"/>
                  </a:lnTo>
                  <a:cubicBezTo>
                    <a:pt x="20316" y="17176"/>
                    <a:pt x="11436" y="30611"/>
                    <a:pt x="10122" y="47118"/>
                  </a:cubicBezTo>
                  <a:lnTo>
                    <a:pt x="46241" y="47118"/>
                  </a:lnTo>
                  <a:lnTo>
                    <a:pt x="46241" y="55678"/>
                  </a:lnTo>
                  <a:lnTo>
                    <a:pt x="10122" y="55678"/>
                  </a:lnTo>
                  <a:cubicBezTo>
                    <a:pt x="11436" y="74223"/>
                    <a:pt x="21738" y="86968"/>
                    <a:pt x="35020" y="92181"/>
                  </a:cubicBezTo>
                  <a:lnTo>
                    <a:pt x="46241" y="94288"/>
                  </a:lnTo>
                  <a:lnTo>
                    <a:pt x="46241" y="103283"/>
                  </a:lnTo>
                  <a:lnTo>
                    <a:pt x="30063" y="100035"/>
                  </a:lnTo>
                  <a:cubicBezTo>
                    <a:pt x="12702" y="92726"/>
                    <a:pt x="0" y="75204"/>
                    <a:pt x="0" y="51982"/>
                  </a:cubicBezTo>
                  <a:lnTo>
                    <a:pt x="0" y="51601"/>
                  </a:lnTo>
                  <a:cubicBezTo>
                    <a:pt x="0" y="29980"/>
                    <a:pt x="11387" y="11658"/>
                    <a:pt x="28418" y="3849"/>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69" name="Shape 3017">
              <a:extLst>
                <a:ext uri="{FF2B5EF4-FFF2-40B4-BE49-F238E27FC236}">
                  <a16:creationId xmlns:a16="http://schemas.microsoft.com/office/drawing/2014/main" id="{5BCFB0E4-C272-4E92-BFFA-B0C8394809EE}"/>
                </a:ext>
              </a:extLst>
            </p:cNvPr>
            <p:cNvSpPr/>
            <p:nvPr/>
          </p:nvSpPr>
          <p:spPr>
            <a:xfrm>
              <a:off x="1788530" y="866353"/>
              <a:ext cx="43523" cy="24524"/>
            </a:xfrm>
            <a:custGeom>
              <a:avLst/>
              <a:gdLst/>
              <a:ahLst/>
              <a:cxnLst/>
              <a:rect l="0" t="0" r="0" b="0"/>
              <a:pathLst>
                <a:path w="43523" h="24524">
                  <a:moveTo>
                    <a:pt x="36893" y="0"/>
                  </a:moveTo>
                  <a:lnTo>
                    <a:pt x="43523" y="5829"/>
                  </a:lnTo>
                  <a:cubicBezTo>
                    <a:pt x="33401" y="16739"/>
                    <a:pt x="21514" y="24524"/>
                    <a:pt x="2438" y="24524"/>
                  </a:cubicBezTo>
                  <a:lnTo>
                    <a:pt x="0" y="24034"/>
                  </a:lnTo>
                  <a:lnTo>
                    <a:pt x="0" y="15038"/>
                  </a:lnTo>
                  <a:lnTo>
                    <a:pt x="2832" y="15570"/>
                  </a:lnTo>
                  <a:cubicBezTo>
                    <a:pt x="18212" y="15570"/>
                    <a:pt x="28715" y="8750"/>
                    <a:pt x="36893" y="0"/>
                  </a:cubicBezTo>
                  <a:close/>
                </a:path>
              </a:pathLst>
            </a:custGeom>
            <a:solidFill>
              <a:srgbClr val="005368"/>
            </a:solidFill>
            <a:ln w="0" cap="flat">
              <a:noFill/>
              <a:miter lim="127000"/>
            </a:ln>
            <a:effectLst/>
          </p:spPr>
          <p:txBody>
            <a:bodyPr anchor="ctr"/>
            <a:lstStyle/>
            <a:p>
              <a:pPr algn="ctr"/>
              <a:endParaRPr lang="en-US"/>
            </a:p>
          </p:txBody>
        </p:sp>
        <p:sp>
          <p:nvSpPr>
            <p:cNvPr id="70" name="Shape 3018">
              <a:extLst>
                <a:ext uri="{FF2B5EF4-FFF2-40B4-BE49-F238E27FC236}">
                  <a16:creationId xmlns:a16="http://schemas.microsoft.com/office/drawing/2014/main" id="{6D50497E-4442-4F8D-B44D-F9E00DD58EFF}"/>
                </a:ext>
              </a:extLst>
            </p:cNvPr>
            <p:cNvSpPr/>
            <p:nvPr/>
          </p:nvSpPr>
          <p:spPr>
            <a:xfrm>
              <a:off x="1788530" y="786915"/>
              <a:ext cx="46444" cy="55867"/>
            </a:xfrm>
            <a:custGeom>
              <a:avLst/>
              <a:gdLst/>
              <a:ahLst/>
              <a:cxnLst/>
              <a:rect l="0" t="0" r="0" b="0"/>
              <a:pathLst>
                <a:path w="46444" h="55867">
                  <a:moveTo>
                    <a:pt x="876" y="0"/>
                  </a:moveTo>
                  <a:cubicBezTo>
                    <a:pt x="28715" y="0"/>
                    <a:pt x="46444" y="22568"/>
                    <a:pt x="46444" y="51981"/>
                  </a:cubicBezTo>
                  <a:cubicBezTo>
                    <a:pt x="46444" y="53734"/>
                    <a:pt x="46444" y="54318"/>
                    <a:pt x="46241" y="55867"/>
                  </a:cubicBezTo>
                  <a:lnTo>
                    <a:pt x="0" y="55867"/>
                  </a:lnTo>
                  <a:lnTo>
                    <a:pt x="0" y="47307"/>
                  </a:lnTo>
                  <a:lnTo>
                    <a:pt x="36119" y="47307"/>
                  </a:lnTo>
                  <a:cubicBezTo>
                    <a:pt x="34760" y="27254"/>
                    <a:pt x="23266" y="8750"/>
                    <a:pt x="495" y="8750"/>
                  </a:cubicBezTo>
                  <a:lnTo>
                    <a:pt x="0" y="8856"/>
                  </a:lnTo>
                  <a:lnTo>
                    <a:pt x="0" y="189"/>
                  </a:lnTo>
                  <a:lnTo>
                    <a:pt x="876" y="0"/>
                  </a:lnTo>
                  <a:close/>
                </a:path>
              </a:pathLst>
            </a:custGeom>
            <a:solidFill>
              <a:srgbClr val="005368"/>
            </a:solidFill>
            <a:ln w="0" cap="flat">
              <a:noFill/>
              <a:miter lim="127000"/>
            </a:ln>
            <a:effectLst/>
          </p:spPr>
          <p:txBody>
            <a:bodyPr anchor="ctr"/>
            <a:lstStyle/>
            <a:p>
              <a:pPr algn="ctr"/>
              <a:endParaRPr lang="en-US"/>
            </a:p>
          </p:txBody>
        </p:sp>
        <p:sp>
          <p:nvSpPr>
            <p:cNvPr id="71" name="Shape 3019">
              <a:extLst>
                <a:ext uri="{FF2B5EF4-FFF2-40B4-BE49-F238E27FC236}">
                  <a16:creationId xmlns:a16="http://schemas.microsoft.com/office/drawing/2014/main" id="{975A02A7-67DB-4A8F-8127-099A10CE3CDB}"/>
                </a:ext>
              </a:extLst>
            </p:cNvPr>
            <p:cNvSpPr/>
            <p:nvPr/>
          </p:nvSpPr>
          <p:spPr>
            <a:xfrm>
              <a:off x="1862257" y="786908"/>
              <a:ext cx="53543" cy="101638"/>
            </a:xfrm>
            <a:custGeom>
              <a:avLst/>
              <a:gdLst/>
              <a:ahLst/>
              <a:cxnLst/>
              <a:rect l="0" t="0" r="0" b="0"/>
              <a:pathLst>
                <a:path w="53543" h="101638">
                  <a:moveTo>
                    <a:pt x="53543" y="775"/>
                  </a:moveTo>
                  <a:lnTo>
                    <a:pt x="53543" y="11290"/>
                  </a:lnTo>
                  <a:lnTo>
                    <a:pt x="52565" y="11290"/>
                  </a:lnTo>
                  <a:cubicBezTo>
                    <a:pt x="29591" y="11290"/>
                    <a:pt x="9538" y="28613"/>
                    <a:pt x="9538" y="60935"/>
                  </a:cubicBezTo>
                  <a:lnTo>
                    <a:pt x="9538" y="101638"/>
                  </a:lnTo>
                  <a:lnTo>
                    <a:pt x="0" y="101638"/>
                  </a:lnTo>
                  <a:lnTo>
                    <a:pt x="0" y="2337"/>
                  </a:lnTo>
                  <a:lnTo>
                    <a:pt x="9538" y="2337"/>
                  </a:lnTo>
                  <a:lnTo>
                    <a:pt x="9538" y="30569"/>
                  </a:lnTo>
                  <a:cubicBezTo>
                    <a:pt x="17323" y="12840"/>
                    <a:pt x="33871" y="0"/>
                    <a:pt x="53543" y="775"/>
                  </a:cubicBezTo>
                  <a:close/>
                </a:path>
              </a:pathLst>
            </a:custGeom>
            <a:solidFill>
              <a:srgbClr val="005368"/>
            </a:solidFill>
            <a:ln w="0" cap="flat">
              <a:noFill/>
              <a:miter lim="127000"/>
            </a:ln>
            <a:effectLst/>
          </p:spPr>
          <p:txBody>
            <a:bodyPr anchor="ctr"/>
            <a:lstStyle/>
            <a:p>
              <a:pPr algn="ctr"/>
              <a:endParaRPr lang="en-US"/>
            </a:p>
          </p:txBody>
        </p:sp>
        <p:sp>
          <p:nvSpPr>
            <p:cNvPr id="72" name="Shape 3020">
              <a:extLst>
                <a:ext uri="{FF2B5EF4-FFF2-40B4-BE49-F238E27FC236}">
                  <a16:creationId xmlns:a16="http://schemas.microsoft.com/office/drawing/2014/main" id="{74D5BB22-B848-4D42-B949-F227DADB8365}"/>
                </a:ext>
              </a:extLst>
            </p:cNvPr>
            <p:cNvSpPr/>
            <p:nvPr/>
          </p:nvSpPr>
          <p:spPr>
            <a:xfrm>
              <a:off x="1929450" y="789245"/>
              <a:ext cx="97358" cy="100076"/>
            </a:xfrm>
            <a:custGeom>
              <a:avLst/>
              <a:gdLst/>
              <a:ahLst/>
              <a:cxnLst/>
              <a:rect l="0" t="0" r="0" b="0"/>
              <a:pathLst>
                <a:path w="97358" h="100076">
                  <a:moveTo>
                    <a:pt x="0" y="0"/>
                  </a:moveTo>
                  <a:lnTo>
                    <a:pt x="11100" y="0"/>
                  </a:lnTo>
                  <a:lnTo>
                    <a:pt x="48679" y="88582"/>
                  </a:lnTo>
                  <a:lnTo>
                    <a:pt x="86639" y="0"/>
                  </a:lnTo>
                  <a:lnTo>
                    <a:pt x="97358" y="0"/>
                  </a:lnTo>
                  <a:lnTo>
                    <a:pt x="52768" y="100076"/>
                  </a:lnTo>
                  <a:lnTo>
                    <a:pt x="44590" y="100076"/>
                  </a:lnTo>
                  <a:lnTo>
                    <a:pt x="0" y="0"/>
                  </a:lnTo>
                  <a:close/>
                </a:path>
              </a:pathLst>
            </a:custGeom>
            <a:solidFill>
              <a:srgbClr val="005368"/>
            </a:solidFill>
            <a:ln w="0" cap="flat">
              <a:noFill/>
              <a:miter lim="127000"/>
            </a:ln>
            <a:effectLst/>
          </p:spPr>
          <p:txBody>
            <a:bodyPr anchor="ctr"/>
            <a:lstStyle/>
            <a:p>
              <a:pPr algn="ctr"/>
              <a:endParaRPr lang="en-US"/>
            </a:p>
          </p:txBody>
        </p:sp>
        <p:sp>
          <p:nvSpPr>
            <p:cNvPr id="73" name="Shape 13066">
              <a:extLst>
                <a:ext uri="{FF2B5EF4-FFF2-40B4-BE49-F238E27FC236}">
                  <a16:creationId xmlns:a16="http://schemas.microsoft.com/office/drawing/2014/main" id="{2829DC09-BC34-4128-A028-D8A20F5469E9}"/>
                </a:ext>
              </a:extLst>
            </p:cNvPr>
            <p:cNvSpPr/>
            <p:nvPr/>
          </p:nvSpPr>
          <p:spPr>
            <a:xfrm>
              <a:off x="2053700" y="789253"/>
              <a:ext cx="9538" cy="99301"/>
            </a:xfrm>
            <a:custGeom>
              <a:avLst/>
              <a:gdLst/>
              <a:ahLst/>
              <a:cxnLst/>
              <a:rect l="0" t="0" r="0" b="0"/>
              <a:pathLst>
                <a:path w="9538" h="99301">
                  <a:moveTo>
                    <a:pt x="0" y="0"/>
                  </a:moveTo>
                  <a:lnTo>
                    <a:pt x="9538" y="0"/>
                  </a:lnTo>
                  <a:lnTo>
                    <a:pt x="9538" y="99301"/>
                  </a:lnTo>
                  <a:lnTo>
                    <a:pt x="0" y="99301"/>
                  </a:lnTo>
                  <a:lnTo>
                    <a:pt x="0" y="0"/>
                  </a:lnTo>
                </a:path>
              </a:pathLst>
            </a:custGeom>
            <a:solidFill>
              <a:srgbClr val="005368"/>
            </a:solidFill>
            <a:ln w="0" cap="flat">
              <a:noFill/>
              <a:miter lim="127000"/>
            </a:ln>
            <a:effectLst/>
          </p:spPr>
          <p:txBody>
            <a:bodyPr anchor="ctr"/>
            <a:lstStyle/>
            <a:p>
              <a:pPr algn="ctr"/>
              <a:endParaRPr lang="en-US"/>
            </a:p>
          </p:txBody>
        </p:sp>
        <p:sp>
          <p:nvSpPr>
            <p:cNvPr id="74" name="Shape 13067">
              <a:extLst>
                <a:ext uri="{FF2B5EF4-FFF2-40B4-BE49-F238E27FC236}">
                  <a16:creationId xmlns:a16="http://schemas.microsoft.com/office/drawing/2014/main" id="{27E4C7C6-FFA7-4C54-B1D0-5C0EF54843E3}"/>
                </a:ext>
              </a:extLst>
            </p:cNvPr>
            <p:cNvSpPr/>
            <p:nvPr/>
          </p:nvSpPr>
          <p:spPr>
            <a:xfrm>
              <a:off x="2052531" y="750302"/>
              <a:ext cx="11874" cy="13043"/>
            </a:xfrm>
            <a:custGeom>
              <a:avLst/>
              <a:gdLst/>
              <a:ahLst/>
              <a:cxnLst/>
              <a:rect l="0" t="0" r="0" b="0"/>
              <a:pathLst>
                <a:path w="11874" h="13043">
                  <a:moveTo>
                    <a:pt x="0" y="0"/>
                  </a:moveTo>
                  <a:lnTo>
                    <a:pt x="11874" y="0"/>
                  </a:lnTo>
                  <a:lnTo>
                    <a:pt x="11874" y="13043"/>
                  </a:lnTo>
                  <a:lnTo>
                    <a:pt x="0" y="13043"/>
                  </a:lnTo>
                  <a:lnTo>
                    <a:pt x="0" y="0"/>
                  </a:lnTo>
                </a:path>
              </a:pathLst>
            </a:custGeom>
            <a:solidFill>
              <a:srgbClr val="005368"/>
            </a:solidFill>
            <a:ln w="0" cap="flat">
              <a:noFill/>
              <a:miter lim="127000"/>
            </a:ln>
            <a:effectLst/>
          </p:spPr>
          <p:txBody>
            <a:bodyPr anchor="ctr"/>
            <a:lstStyle/>
            <a:p>
              <a:pPr algn="ctr"/>
              <a:endParaRPr lang="en-US"/>
            </a:p>
          </p:txBody>
        </p:sp>
        <p:sp>
          <p:nvSpPr>
            <p:cNvPr id="75" name="Shape 3023">
              <a:extLst>
                <a:ext uri="{FF2B5EF4-FFF2-40B4-BE49-F238E27FC236}">
                  <a16:creationId xmlns:a16="http://schemas.microsoft.com/office/drawing/2014/main" id="{AEF4F47F-CDAC-49B6-AA60-EE789DED1C1E}"/>
                </a:ext>
              </a:extLst>
            </p:cNvPr>
            <p:cNvSpPr/>
            <p:nvPr/>
          </p:nvSpPr>
          <p:spPr>
            <a:xfrm>
              <a:off x="2093422" y="786912"/>
              <a:ext cx="91135" cy="103975"/>
            </a:xfrm>
            <a:custGeom>
              <a:avLst/>
              <a:gdLst/>
              <a:ahLst/>
              <a:cxnLst/>
              <a:rect l="0" t="0" r="0" b="0"/>
              <a:pathLst>
                <a:path w="91135" h="103975">
                  <a:moveTo>
                    <a:pt x="50635" y="0"/>
                  </a:moveTo>
                  <a:cubicBezTo>
                    <a:pt x="69317" y="0"/>
                    <a:pt x="81001" y="8560"/>
                    <a:pt x="90348" y="18301"/>
                  </a:cubicBezTo>
                  <a:lnTo>
                    <a:pt x="83541" y="25298"/>
                  </a:lnTo>
                  <a:cubicBezTo>
                    <a:pt x="74968" y="16548"/>
                    <a:pt x="65240" y="8954"/>
                    <a:pt x="50432" y="8954"/>
                  </a:cubicBezTo>
                  <a:cubicBezTo>
                    <a:pt x="27851" y="8954"/>
                    <a:pt x="10325" y="27838"/>
                    <a:pt x="10325" y="51587"/>
                  </a:cubicBezTo>
                  <a:lnTo>
                    <a:pt x="10325" y="51981"/>
                  </a:lnTo>
                  <a:cubicBezTo>
                    <a:pt x="10325" y="75933"/>
                    <a:pt x="28435" y="95009"/>
                    <a:pt x="51219" y="95009"/>
                  </a:cubicBezTo>
                  <a:cubicBezTo>
                    <a:pt x="65240" y="95009"/>
                    <a:pt x="76136" y="87808"/>
                    <a:pt x="84518" y="78461"/>
                  </a:cubicBezTo>
                  <a:lnTo>
                    <a:pt x="91135" y="84303"/>
                  </a:lnTo>
                  <a:cubicBezTo>
                    <a:pt x="81001" y="95796"/>
                    <a:pt x="68936" y="103975"/>
                    <a:pt x="50635" y="103975"/>
                  </a:cubicBezTo>
                  <a:cubicBezTo>
                    <a:pt x="22009" y="103975"/>
                    <a:pt x="0" y="80213"/>
                    <a:pt x="0" y="52375"/>
                  </a:cubicBezTo>
                  <a:lnTo>
                    <a:pt x="0" y="51981"/>
                  </a:lnTo>
                  <a:cubicBezTo>
                    <a:pt x="0" y="24143"/>
                    <a:pt x="22212" y="0"/>
                    <a:pt x="50635" y="0"/>
                  </a:cubicBezTo>
                  <a:close/>
                </a:path>
              </a:pathLst>
            </a:custGeom>
            <a:solidFill>
              <a:srgbClr val="005368"/>
            </a:solidFill>
            <a:ln w="0" cap="flat">
              <a:noFill/>
              <a:miter lim="127000"/>
            </a:ln>
            <a:effectLst/>
          </p:spPr>
          <p:txBody>
            <a:bodyPr anchor="ctr"/>
            <a:lstStyle/>
            <a:p>
              <a:pPr algn="ctr"/>
              <a:endParaRPr lang="en-US"/>
            </a:p>
          </p:txBody>
        </p:sp>
        <p:sp>
          <p:nvSpPr>
            <p:cNvPr id="76" name="Shape 3024">
              <a:extLst>
                <a:ext uri="{FF2B5EF4-FFF2-40B4-BE49-F238E27FC236}">
                  <a16:creationId xmlns:a16="http://schemas.microsoft.com/office/drawing/2014/main" id="{7D4FA18E-1B7E-45CC-8718-092B4A5601E0}"/>
                </a:ext>
              </a:extLst>
            </p:cNvPr>
            <p:cNvSpPr/>
            <p:nvPr/>
          </p:nvSpPr>
          <p:spPr>
            <a:xfrm>
              <a:off x="2201132" y="787108"/>
              <a:ext cx="46241" cy="103280"/>
            </a:xfrm>
            <a:custGeom>
              <a:avLst/>
              <a:gdLst/>
              <a:ahLst/>
              <a:cxnLst/>
              <a:rect l="0" t="0" r="0" b="0"/>
              <a:pathLst>
                <a:path w="46241" h="103280">
                  <a:moveTo>
                    <a:pt x="46241" y="0"/>
                  </a:moveTo>
                  <a:lnTo>
                    <a:pt x="46241" y="8664"/>
                  </a:lnTo>
                  <a:lnTo>
                    <a:pt x="32970" y="11488"/>
                  </a:lnTo>
                  <a:cubicBezTo>
                    <a:pt x="20321" y="17174"/>
                    <a:pt x="11446" y="30609"/>
                    <a:pt x="10122" y="47116"/>
                  </a:cubicBezTo>
                  <a:lnTo>
                    <a:pt x="46241" y="47116"/>
                  </a:lnTo>
                  <a:lnTo>
                    <a:pt x="46241" y="55675"/>
                  </a:lnTo>
                  <a:lnTo>
                    <a:pt x="10122" y="55675"/>
                  </a:lnTo>
                  <a:cubicBezTo>
                    <a:pt x="11446" y="74221"/>
                    <a:pt x="21742" y="86965"/>
                    <a:pt x="35021" y="92178"/>
                  </a:cubicBezTo>
                  <a:lnTo>
                    <a:pt x="46241" y="94285"/>
                  </a:lnTo>
                  <a:lnTo>
                    <a:pt x="46241" y="103280"/>
                  </a:lnTo>
                  <a:lnTo>
                    <a:pt x="30068" y="100032"/>
                  </a:lnTo>
                  <a:cubicBezTo>
                    <a:pt x="12709" y="92723"/>
                    <a:pt x="0" y="75202"/>
                    <a:pt x="0" y="51980"/>
                  </a:cubicBezTo>
                  <a:lnTo>
                    <a:pt x="0" y="51599"/>
                  </a:lnTo>
                  <a:cubicBezTo>
                    <a:pt x="0" y="29977"/>
                    <a:pt x="11394" y="11656"/>
                    <a:pt x="28428" y="3846"/>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77" name="Shape 3025">
              <a:extLst>
                <a:ext uri="{FF2B5EF4-FFF2-40B4-BE49-F238E27FC236}">
                  <a16:creationId xmlns:a16="http://schemas.microsoft.com/office/drawing/2014/main" id="{92FF46BF-ED64-4758-916D-3D4828CBA230}"/>
                </a:ext>
              </a:extLst>
            </p:cNvPr>
            <p:cNvSpPr/>
            <p:nvPr/>
          </p:nvSpPr>
          <p:spPr>
            <a:xfrm>
              <a:off x="2247373" y="866355"/>
              <a:ext cx="43523" cy="24524"/>
            </a:xfrm>
            <a:custGeom>
              <a:avLst/>
              <a:gdLst/>
              <a:ahLst/>
              <a:cxnLst/>
              <a:rect l="0" t="0" r="0" b="0"/>
              <a:pathLst>
                <a:path w="43523" h="24524">
                  <a:moveTo>
                    <a:pt x="36906" y="0"/>
                  </a:moveTo>
                  <a:lnTo>
                    <a:pt x="43523" y="5829"/>
                  </a:lnTo>
                  <a:cubicBezTo>
                    <a:pt x="33401" y="16739"/>
                    <a:pt x="21514" y="24524"/>
                    <a:pt x="2438" y="24524"/>
                  </a:cubicBezTo>
                  <a:lnTo>
                    <a:pt x="0" y="24034"/>
                  </a:lnTo>
                  <a:lnTo>
                    <a:pt x="0" y="15038"/>
                  </a:lnTo>
                  <a:lnTo>
                    <a:pt x="2832" y="15570"/>
                  </a:lnTo>
                  <a:cubicBezTo>
                    <a:pt x="18212" y="15570"/>
                    <a:pt x="28715" y="8750"/>
                    <a:pt x="36906" y="0"/>
                  </a:cubicBezTo>
                  <a:close/>
                </a:path>
              </a:pathLst>
            </a:custGeom>
            <a:solidFill>
              <a:srgbClr val="005368"/>
            </a:solidFill>
            <a:ln w="0" cap="flat">
              <a:noFill/>
              <a:miter lim="127000"/>
            </a:ln>
            <a:effectLst/>
          </p:spPr>
          <p:txBody>
            <a:bodyPr anchor="ctr"/>
            <a:lstStyle/>
            <a:p>
              <a:pPr algn="ctr"/>
              <a:endParaRPr lang="en-US"/>
            </a:p>
          </p:txBody>
        </p:sp>
        <p:sp>
          <p:nvSpPr>
            <p:cNvPr id="78" name="Shape 3026">
              <a:extLst>
                <a:ext uri="{FF2B5EF4-FFF2-40B4-BE49-F238E27FC236}">
                  <a16:creationId xmlns:a16="http://schemas.microsoft.com/office/drawing/2014/main" id="{946949B9-D7E1-41F0-87F6-411BECD390B6}"/>
                </a:ext>
              </a:extLst>
            </p:cNvPr>
            <p:cNvSpPr/>
            <p:nvPr/>
          </p:nvSpPr>
          <p:spPr>
            <a:xfrm>
              <a:off x="2247373" y="786916"/>
              <a:ext cx="46444" cy="55867"/>
            </a:xfrm>
            <a:custGeom>
              <a:avLst/>
              <a:gdLst/>
              <a:ahLst/>
              <a:cxnLst/>
              <a:rect l="0" t="0" r="0" b="0"/>
              <a:pathLst>
                <a:path w="46444" h="55867">
                  <a:moveTo>
                    <a:pt x="889" y="0"/>
                  </a:moveTo>
                  <a:cubicBezTo>
                    <a:pt x="28715" y="0"/>
                    <a:pt x="46444" y="22568"/>
                    <a:pt x="46444" y="51981"/>
                  </a:cubicBezTo>
                  <a:cubicBezTo>
                    <a:pt x="46444" y="53734"/>
                    <a:pt x="46444" y="54318"/>
                    <a:pt x="46241" y="55867"/>
                  </a:cubicBezTo>
                  <a:lnTo>
                    <a:pt x="0" y="55867"/>
                  </a:lnTo>
                  <a:lnTo>
                    <a:pt x="0" y="47307"/>
                  </a:lnTo>
                  <a:lnTo>
                    <a:pt x="36119" y="47307"/>
                  </a:lnTo>
                  <a:cubicBezTo>
                    <a:pt x="34760" y="27254"/>
                    <a:pt x="23279" y="8750"/>
                    <a:pt x="495" y="8750"/>
                  </a:cubicBezTo>
                  <a:lnTo>
                    <a:pt x="0" y="8856"/>
                  </a:lnTo>
                  <a:lnTo>
                    <a:pt x="0" y="192"/>
                  </a:lnTo>
                  <a:lnTo>
                    <a:pt x="889" y="0"/>
                  </a:lnTo>
                  <a:close/>
                </a:path>
              </a:pathLst>
            </a:custGeom>
            <a:solidFill>
              <a:srgbClr val="005368"/>
            </a:solidFill>
            <a:ln w="0" cap="flat">
              <a:noFill/>
              <a:miter lim="127000"/>
            </a:ln>
            <a:effectLst/>
          </p:spPr>
          <p:txBody>
            <a:bodyPr anchor="ctr"/>
            <a:lstStyle/>
            <a:p>
              <a:pPr algn="ctr"/>
              <a:endParaRPr lang="en-US"/>
            </a:p>
          </p:txBody>
        </p:sp>
        <p:sp>
          <p:nvSpPr>
            <p:cNvPr id="79" name="Shape 13068">
              <a:extLst>
                <a:ext uri="{FF2B5EF4-FFF2-40B4-BE49-F238E27FC236}">
                  <a16:creationId xmlns:a16="http://schemas.microsoft.com/office/drawing/2014/main" id="{71211051-CEBB-493F-9328-8434B8F0A633}"/>
                </a:ext>
              </a:extLst>
            </p:cNvPr>
            <p:cNvSpPr/>
            <p:nvPr/>
          </p:nvSpPr>
          <p:spPr>
            <a:xfrm>
              <a:off x="2317021" y="871994"/>
              <a:ext cx="12840" cy="16561"/>
            </a:xfrm>
            <a:custGeom>
              <a:avLst/>
              <a:gdLst/>
              <a:ahLst/>
              <a:cxnLst/>
              <a:rect l="0" t="0" r="0" b="0"/>
              <a:pathLst>
                <a:path w="12840" h="16561">
                  <a:moveTo>
                    <a:pt x="0" y="0"/>
                  </a:moveTo>
                  <a:lnTo>
                    <a:pt x="12840" y="0"/>
                  </a:lnTo>
                  <a:lnTo>
                    <a:pt x="12840" y="16561"/>
                  </a:lnTo>
                  <a:lnTo>
                    <a:pt x="0" y="16561"/>
                  </a:lnTo>
                  <a:lnTo>
                    <a:pt x="0" y="0"/>
                  </a:lnTo>
                </a:path>
              </a:pathLst>
            </a:custGeom>
            <a:solidFill>
              <a:srgbClr val="005368"/>
            </a:solidFill>
            <a:ln w="0" cap="flat">
              <a:noFill/>
              <a:miter lim="127000"/>
            </a:ln>
            <a:effectLst/>
          </p:spPr>
          <p:txBody>
            <a:bodyPr anchor="ctr"/>
            <a:lstStyle/>
            <a:p>
              <a:pPr algn="ctr"/>
              <a:endParaRPr lang="en-US"/>
            </a:p>
          </p:txBody>
        </p:sp>
        <p:sp>
          <p:nvSpPr>
            <p:cNvPr id="80" name="Shape 3028">
              <a:extLst>
                <a:ext uri="{FF2B5EF4-FFF2-40B4-BE49-F238E27FC236}">
                  <a16:creationId xmlns:a16="http://schemas.microsoft.com/office/drawing/2014/main" id="{6079DAB5-4749-4A0B-9DD0-FF6874396E2E}"/>
                </a:ext>
              </a:extLst>
            </p:cNvPr>
            <p:cNvSpPr/>
            <p:nvPr/>
          </p:nvSpPr>
          <p:spPr>
            <a:xfrm>
              <a:off x="0" y="396955"/>
              <a:ext cx="2421509" cy="218700"/>
            </a:xfrm>
            <a:custGeom>
              <a:avLst/>
              <a:gdLst/>
              <a:ahLst/>
              <a:cxnLst/>
              <a:rect l="0" t="0" r="0" b="0"/>
              <a:pathLst>
                <a:path w="2421509" h="218700">
                  <a:moveTo>
                    <a:pt x="1875909" y="1268"/>
                  </a:moveTo>
                  <a:cubicBezTo>
                    <a:pt x="2136506" y="5074"/>
                    <a:pt x="2325608" y="34696"/>
                    <a:pt x="2420392" y="87865"/>
                  </a:cubicBezTo>
                  <a:cubicBezTo>
                    <a:pt x="2421204" y="88297"/>
                    <a:pt x="2421509" y="89313"/>
                    <a:pt x="2421116" y="90126"/>
                  </a:cubicBezTo>
                  <a:cubicBezTo>
                    <a:pt x="2420709" y="90951"/>
                    <a:pt x="2419706" y="91332"/>
                    <a:pt x="2418880" y="90976"/>
                  </a:cubicBezTo>
                  <a:cubicBezTo>
                    <a:pt x="2246719" y="19260"/>
                    <a:pt x="1858302" y="9227"/>
                    <a:pt x="1264463" y="61170"/>
                  </a:cubicBezTo>
                  <a:cubicBezTo>
                    <a:pt x="739305" y="107118"/>
                    <a:pt x="184455" y="191091"/>
                    <a:pt x="2121" y="218688"/>
                  </a:cubicBezTo>
                  <a:cubicBezTo>
                    <a:pt x="2032" y="218700"/>
                    <a:pt x="1956" y="218700"/>
                    <a:pt x="1867" y="218700"/>
                  </a:cubicBezTo>
                  <a:cubicBezTo>
                    <a:pt x="1041" y="218700"/>
                    <a:pt x="292" y="218116"/>
                    <a:pt x="140" y="217265"/>
                  </a:cubicBezTo>
                  <a:cubicBezTo>
                    <a:pt x="0" y="216338"/>
                    <a:pt x="597" y="215449"/>
                    <a:pt x="1537" y="215259"/>
                  </a:cubicBezTo>
                  <a:cubicBezTo>
                    <a:pt x="602259" y="98088"/>
                    <a:pt x="1152347" y="25800"/>
                    <a:pt x="1592326" y="6153"/>
                  </a:cubicBezTo>
                  <a:cubicBezTo>
                    <a:pt x="1694234" y="1600"/>
                    <a:pt x="1789043" y="0"/>
                    <a:pt x="1875909" y="1268"/>
                  </a:cubicBezTo>
                  <a:close/>
                </a:path>
              </a:pathLst>
            </a:custGeom>
            <a:solidFill>
              <a:srgbClr val="FDC855"/>
            </a:solidFill>
            <a:ln w="0" cap="flat">
              <a:noFill/>
              <a:miter lim="127000"/>
            </a:ln>
            <a:effectLst/>
          </p:spPr>
          <p:txBody>
            <a:bodyPr anchor="ctr"/>
            <a:lstStyle/>
            <a:p>
              <a:pPr algn="ctr"/>
              <a:endParaRPr lang="en-US"/>
            </a:p>
          </p:txBody>
        </p:sp>
        <p:sp>
          <p:nvSpPr>
            <p:cNvPr id="81" name="Shape 3029">
              <a:extLst>
                <a:ext uri="{FF2B5EF4-FFF2-40B4-BE49-F238E27FC236}">
                  <a16:creationId xmlns:a16="http://schemas.microsoft.com/office/drawing/2014/main" id="{C3F5B09E-F363-49D3-8124-5B626A783680}"/>
                </a:ext>
              </a:extLst>
            </p:cNvPr>
            <p:cNvSpPr/>
            <p:nvPr/>
          </p:nvSpPr>
          <p:spPr>
            <a:xfrm>
              <a:off x="1221714" y="255962"/>
              <a:ext cx="169850" cy="173672"/>
            </a:xfrm>
            <a:custGeom>
              <a:avLst/>
              <a:gdLst/>
              <a:ahLst/>
              <a:cxnLst/>
              <a:rect l="0" t="0" r="0" b="0"/>
              <a:pathLst>
                <a:path w="169850" h="173672">
                  <a:moveTo>
                    <a:pt x="73978" y="0"/>
                  </a:moveTo>
                  <a:lnTo>
                    <a:pt x="102007" y="0"/>
                  </a:lnTo>
                  <a:lnTo>
                    <a:pt x="169850" y="159296"/>
                  </a:lnTo>
                  <a:cubicBezTo>
                    <a:pt x="158953" y="160109"/>
                    <a:pt x="148031" y="160922"/>
                    <a:pt x="137020" y="161785"/>
                  </a:cubicBezTo>
                  <a:lnTo>
                    <a:pt x="87617" y="43967"/>
                  </a:lnTo>
                  <a:lnTo>
                    <a:pt x="33871" y="170497"/>
                  </a:lnTo>
                  <a:cubicBezTo>
                    <a:pt x="22644" y="171514"/>
                    <a:pt x="11316" y="172593"/>
                    <a:pt x="0" y="173672"/>
                  </a:cubicBezTo>
                  <a:lnTo>
                    <a:pt x="73978" y="0"/>
                  </a:lnTo>
                  <a:close/>
                </a:path>
              </a:pathLst>
            </a:custGeom>
            <a:solidFill>
              <a:srgbClr val="005368"/>
            </a:solidFill>
            <a:ln w="0" cap="flat">
              <a:noFill/>
              <a:miter lim="127000"/>
            </a:ln>
            <a:effectLst/>
          </p:spPr>
          <p:txBody>
            <a:bodyPr anchor="ctr"/>
            <a:lstStyle/>
            <a:p>
              <a:pPr algn="ctr"/>
              <a:endParaRPr lang="en-US"/>
            </a:p>
          </p:txBody>
        </p:sp>
        <p:sp>
          <p:nvSpPr>
            <p:cNvPr id="82" name="Shape 3030">
              <a:extLst>
                <a:ext uri="{FF2B5EF4-FFF2-40B4-BE49-F238E27FC236}">
                  <a16:creationId xmlns:a16="http://schemas.microsoft.com/office/drawing/2014/main" id="{A9408625-8E98-4F77-A3C8-6235B6DD375D}"/>
                </a:ext>
              </a:extLst>
            </p:cNvPr>
            <p:cNvSpPr/>
            <p:nvPr/>
          </p:nvSpPr>
          <p:spPr>
            <a:xfrm>
              <a:off x="1174893" y="460212"/>
              <a:ext cx="66358" cy="79350"/>
            </a:xfrm>
            <a:custGeom>
              <a:avLst/>
              <a:gdLst/>
              <a:ahLst/>
              <a:cxnLst/>
              <a:rect l="0" t="0" r="0" b="0"/>
              <a:pathLst>
                <a:path w="66358" h="79350">
                  <a:moveTo>
                    <a:pt x="66358" y="0"/>
                  </a:moveTo>
                  <a:lnTo>
                    <a:pt x="32652" y="79350"/>
                  </a:lnTo>
                  <a:lnTo>
                    <a:pt x="0" y="79350"/>
                  </a:lnTo>
                  <a:lnTo>
                    <a:pt x="32499" y="3061"/>
                  </a:lnTo>
                  <a:cubicBezTo>
                    <a:pt x="43790" y="2019"/>
                    <a:pt x="55080" y="1003"/>
                    <a:pt x="66358" y="0"/>
                  </a:cubicBezTo>
                  <a:close/>
                </a:path>
              </a:pathLst>
            </a:custGeom>
            <a:solidFill>
              <a:srgbClr val="005368"/>
            </a:solidFill>
            <a:ln w="0" cap="flat">
              <a:noFill/>
              <a:miter lim="127000"/>
            </a:ln>
            <a:effectLst/>
          </p:spPr>
          <p:txBody>
            <a:bodyPr anchor="ctr"/>
            <a:lstStyle/>
            <a:p>
              <a:pPr algn="ctr"/>
              <a:endParaRPr lang="en-US"/>
            </a:p>
          </p:txBody>
        </p:sp>
        <p:sp>
          <p:nvSpPr>
            <p:cNvPr id="83" name="Shape 3031">
              <a:extLst>
                <a:ext uri="{FF2B5EF4-FFF2-40B4-BE49-F238E27FC236}">
                  <a16:creationId xmlns:a16="http://schemas.microsoft.com/office/drawing/2014/main" id="{69C0105F-78E8-46C8-82A6-51BDB2F69816}"/>
                </a:ext>
              </a:extLst>
            </p:cNvPr>
            <p:cNvSpPr/>
            <p:nvPr/>
          </p:nvSpPr>
          <p:spPr>
            <a:xfrm>
              <a:off x="1371940" y="446743"/>
              <a:ext cx="72580" cy="92824"/>
            </a:xfrm>
            <a:custGeom>
              <a:avLst/>
              <a:gdLst/>
              <a:ahLst/>
              <a:cxnLst/>
              <a:rect l="0" t="0" r="0" b="0"/>
              <a:pathLst>
                <a:path w="72580" h="92824">
                  <a:moveTo>
                    <a:pt x="33045" y="0"/>
                  </a:moveTo>
                  <a:lnTo>
                    <a:pt x="72580" y="92824"/>
                  </a:lnTo>
                  <a:lnTo>
                    <a:pt x="37884" y="92824"/>
                  </a:lnTo>
                  <a:lnTo>
                    <a:pt x="0" y="2489"/>
                  </a:lnTo>
                  <a:cubicBezTo>
                    <a:pt x="11138" y="1626"/>
                    <a:pt x="22060" y="813"/>
                    <a:pt x="33045" y="0"/>
                  </a:cubicBezTo>
                  <a:close/>
                </a:path>
              </a:pathLst>
            </a:custGeom>
            <a:solidFill>
              <a:srgbClr val="005368"/>
            </a:solidFill>
            <a:ln w="0" cap="flat">
              <a:noFill/>
              <a:miter lim="127000"/>
            </a:ln>
            <a:effectLst/>
          </p:spPr>
          <p:txBody>
            <a:bodyPr anchor="ctr"/>
            <a:lstStyle/>
            <a:p>
              <a:pPr algn="ctr"/>
              <a:endParaRPr lang="en-US"/>
            </a:p>
          </p:txBody>
        </p:sp>
        <p:sp>
          <p:nvSpPr>
            <p:cNvPr id="84" name="Shape 3032">
              <a:extLst>
                <a:ext uri="{FF2B5EF4-FFF2-40B4-BE49-F238E27FC236}">
                  <a16:creationId xmlns:a16="http://schemas.microsoft.com/office/drawing/2014/main" id="{646D3F10-147C-48BA-B70A-95ABC56D3022}"/>
                </a:ext>
              </a:extLst>
            </p:cNvPr>
            <p:cNvSpPr/>
            <p:nvPr/>
          </p:nvSpPr>
          <p:spPr>
            <a:xfrm>
              <a:off x="2068424" y="255967"/>
              <a:ext cx="165049" cy="170917"/>
            </a:xfrm>
            <a:custGeom>
              <a:avLst/>
              <a:gdLst/>
              <a:ahLst/>
              <a:cxnLst/>
              <a:rect l="0" t="0" r="0" b="0"/>
              <a:pathLst>
                <a:path w="165049" h="170917">
                  <a:moveTo>
                    <a:pt x="64224" y="0"/>
                  </a:moveTo>
                  <a:lnTo>
                    <a:pt x="92253" y="0"/>
                  </a:lnTo>
                  <a:lnTo>
                    <a:pt x="165049" y="170917"/>
                  </a:lnTo>
                  <a:cubicBezTo>
                    <a:pt x="153314" y="168846"/>
                    <a:pt x="141110" y="166903"/>
                    <a:pt x="128638" y="165049"/>
                  </a:cubicBezTo>
                  <a:lnTo>
                    <a:pt x="77851" y="43955"/>
                  </a:lnTo>
                  <a:lnTo>
                    <a:pt x="31344" y="153467"/>
                  </a:lnTo>
                  <a:cubicBezTo>
                    <a:pt x="21082" y="152514"/>
                    <a:pt x="10630" y="151613"/>
                    <a:pt x="0" y="150774"/>
                  </a:cubicBezTo>
                  <a:lnTo>
                    <a:pt x="64224" y="0"/>
                  </a:lnTo>
                  <a:close/>
                </a:path>
              </a:pathLst>
            </a:custGeom>
            <a:solidFill>
              <a:srgbClr val="005368"/>
            </a:solidFill>
            <a:ln w="0" cap="flat">
              <a:noFill/>
              <a:miter lim="127000"/>
            </a:ln>
            <a:effectLst/>
          </p:spPr>
          <p:txBody>
            <a:bodyPr anchor="ctr"/>
            <a:lstStyle/>
            <a:p>
              <a:pPr algn="ctr"/>
              <a:endParaRPr lang="en-US"/>
            </a:p>
          </p:txBody>
        </p:sp>
        <p:sp>
          <p:nvSpPr>
            <p:cNvPr id="85" name="Shape 3033">
              <a:extLst>
                <a:ext uri="{FF2B5EF4-FFF2-40B4-BE49-F238E27FC236}">
                  <a16:creationId xmlns:a16="http://schemas.microsoft.com/office/drawing/2014/main" id="{52F066C3-E239-4BDC-B188-A45683732E24}"/>
                </a:ext>
              </a:extLst>
            </p:cNvPr>
            <p:cNvSpPr/>
            <p:nvPr/>
          </p:nvSpPr>
          <p:spPr>
            <a:xfrm>
              <a:off x="2011849" y="428790"/>
              <a:ext cx="79007" cy="110769"/>
            </a:xfrm>
            <a:custGeom>
              <a:avLst/>
              <a:gdLst/>
              <a:ahLst/>
              <a:cxnLst/>
              <a:rect l="0" t="0" r="0" b="0"/>
              <a:pathLst>
                <a:path w="79007" h="110769">
                  <a:moveTo>
                    <a:pt x="47180" y="0"/>
                  </a:moveTo>
                  <a:cubicBezTo>
                    <a:pt x="57976" y="495"/>
                    <a:pt x="68580" y="1041"/>
                    <a:pt x="79007" y="1638"/>
                  </a:cubicBezTo>
                  <a:lnTo>
                    <a:pt x="32639" y="110769"/>
                  </a:lnTo>
                  <a:lnTo>
                    <a:pt x="0" y="110769"/>
                  </a:lnTo>
                  <a:lnTo>
                    <a:pt x="47180" y="0"/>
                  </a:lnTo>
                  <a:close/>
                </a:path>
              </a:pathLst>
            </a:custGeom>
            <a:solidFill>
              <a:srgbClr val="005368"/>
            </a:solidFill>
            <a:ln w="0" cap="flat">
              <a:noFill/>
              <a:miter lim="127000"/>
            </a:ln>
            <a:effectLst/>
          </p:spPr>
          <p:txBody>
            <a:bodyPr anchor="ctr"/>
            <a:lstStyle/>
            <a:p>
              <a:pPr algn="ctr"/>
              <a:endParaRPr lang="en-US"/>
            </a:p>
          </p:txBody>
        </p:sp>
        <p:sp>
          <p:nvSpPr>
            <p:cNvPr id="86" name="Shape 3034">
              <a:extLst>
                <a:ext uri="{FF2B5EF4-FFF2-40B4-BE49-F238E27FC236}">
                  <a16:creationId xmlns:a16="http://schemas.microsoft.com/office/drawing/2014/main" id="{D01899BC-9F4D-49C7-9201-F113C91E088F}"/>
                </a:ext>
              </a:extLst>
            </p:cNvPr>
            <p:cNvSpPr/>
            <p:nvPr/>
          </p:nvSpPr>
          <p:spPr>
            <a:xfrm>
              <a:off x="2205025" y="440014"/>
              <a:ext cx="76454" cy="99555"/>
            </a:xfrm>
            <a:custGeom>
              <a:avLst/>
              <a:gdLst/>
              <a:ahLst/>
              <a:cxnLst/>
              <a:rect l="0" t="0" r="0" b="0"/>
              <a:pathLst>
                <a:path w="76454" h="99555">
                  <a:moveTo>
                    <a:pt x="0" y="0"/>
                  </a:moveTo>
                  <a:cubicBezTo>
                    <a:pt x="12357" y="1422"/>
                    <a:pt x="24359" y="2934"/>
                    <a:pt x="35979" y="4559"/>
                  </a:cubicBezTo>
                  <a:lnTo>
                    <a:pt x="76454" y="99555"/>
                  </a:lnTo>
                  <a:lnTo>
                    <a:pt x="41745" y="99555"/>
                  </a:lnTo>
                  <a:lnTo>
                    <a:pt x="0" y="0"/>
                  </a:lnTo>
                  <a:close/>
                </a:path>
              </a:pathLst>
            </a:custGeom>
            <a:solidFill>
              <a:srgbClr val="005368"/>
            </a:solidFill>
            <a:ln w="0" cap="flat">
              <a:noFill/>
              <a:miter lim="127000"/>
            </a:ln>
            <a:effectLst/>
          </p:spPr>
          <p:txBody>
            <a:bodyPr anchor="ctr"/>
            <a:lstStyle/>
            <a:p>
              <a:pPr algn="ctr"/>
              <a:endParaRPr lang="en-US"/>
            </a:p>
          </p:txBody>
        </p:sp>
        <p:sp>
          <p:nvSpPr>
            <p:cNvPr id="87" name="Shape 3035">
              <a:extLst>
                <a:ext uri="{FF2B5EF4-FFF2-40B4-BE49-F238E27FC236}">
                  <a16:creationId xmlns:a16="http://schemas.microsoft.com/office/drawing/2014/main" id="{4106FA12-B237-4F60-980C-2A6C044D102A}"/>
                </a:ext>
              </a:extLst>
            </p:cNvPr>
            <p:cNvSpPr/>
            <p:nvPr/>
          </p:nvSpPr>
          <p:spPr>
            <a:xfrm>
              <a:off x="1478799" y="253954"/>
              <a:ext cx="211188" cy="289636"/>
            </a:xfrm>
            <a:custGeom>
              <a:avLst/>
              <a:gdLst/>
              <a:ahLst/>
              <a:cxnLst/>
              <a:rect l="0" t="0" r="0" b="0"/>
              <a:pathLst>
                <a:path w="211188" h="289636">
                  <a:moveTo>
                    <a:pt x="103784" y="0"/>
                  </a:moveTo>
                  <a:cubicBezTo>
                    <a:pt x="144818" y="0"/>
                    <a:pt x="174193" y="11671"/>
                    <a:pt x="202755" y="34595"/>
                  </a:cubicBezTo>
                  <a:lnTo>
                    <a:pt x="184239" y="59131"/>
                  </a:lnTo>
                  <a:cubicBezTo>
                    <a:pt x="158102" y="37808"/>
                    <a:pt x="131953" y="28562"/>
                    <a:pt x="102984" y="28562"/>
                  </a:cubicBezTo>
                  <a:cubicBezTo>
                    <a:pt x="66383" y="28562"/>
                    <a:pt x="43053" y="48679"/>
                    <a:pt x="43053" y="74016"/>
                  </a:cubicBezTo>
                  <a:lnTo>
                    <a:pt x="43053" y="74816"/>
                  </a:lnTo>
                  <a:cubicBezTo>
                    <a:pt x="43053" y="101371"/>
                    <a:pt x="57531" y="116256"/>
                    <a:pt x="119482" y="129527"/>
                  </a:cubicBezTo>
                  <a:cubicBezTo>
                    <a:pt x="182232" y="143205"/>
                    <a:pt x="211188" y="166141"/>
                    <a:pt x="211188" y="209182"/>
                  </a:cubicBezTo>
                  <a:lnTo>
                    <a:pt x="211188" y="209982"/>
                  </a:lnTo>
                  <a:cubicBezTo>
                    <a:pt x="211188" y="258255"/>
                    <a:pt x="170967" y="289636"/>
                    <a:pt x="115049" y="289636"/>
                  </a:cubicBezTo>
                  <a:cubicBezTo>
                    <a:pt x="70396" y="289636"/>
                    <a:pt x="33795" y="274752"/>
                    <a:pt x="0" y="244577"/>
                  </a:cubicBezTo>
                  <a:lnTo>
                    <a:pt x="19723" y="221247"/>
                  </a:lnTo>
                  <a:cubicBezTo>
                    <a:pt x="49086" y="247790"/>
                    <a:pt x="77229" y="261074"/>
                    <a:pt x="116256" y="261074"/>
                  </a:cubicBezTo>
                  <a:cubicBezTo>
                    <a:pt x="154076" y="261074"/>
                    <a:pt x="179007" y="240957"/>
                    <a:pt x="179007" y="213208"/>
                  </a:cubicBezTo>
                  <a:lnTo>
                    <a:pt x="179007" y="212395"/>
                  </a:lnTo>
                  <a:cubicBezTo>
                    <a:pt x="179007" y="186246"/>
                    <a:pt x="164935" y="171361"/>
                    <a:pt x="105804" y="158890"/>
                  </a:cubicBezTo>
                  <a:cubicBezTo>
                    <a:pt x="41034" y="144818"/>
                    <a:pt x="11265" y="123901"/>
                    <a:pt x="11265" y="77635"/>
                  </a:cubicBezTo>
                  <a:lnTo>
                    <a:pt x="11265" y="76835"/>
                  </a:lnTo>
                  <a:cubicBezTo>
                    <a:pt x="11265" y="32588"/>
                    <a:pt x="50279" y="0"/>
                    <a:pt x="103784" y="0"/>
                  </a:cubicBezTo>
                  <a:close/>
                </a:path>
              </a:pathLst>
            </a:custGeom>
            <a:solidFill>
              <a:srgbClr val="005368"/>
            </a:solidFill>
            <a:ln w="0" cap="flat">
              <a:noFill/>
              <a:miter lim="127000"/>
            </a:ln>
            <a:effectLst/>
          </p:spPr>
          <p:txBody>
            <a:bodyPr anchor="ctr"/>
            <a:lstStyle/>
            <a:p>
              <a:pPr algn="ctr"/>
              <a:endParaRPr lang="en-US"/>
            </a:p>
          </p:txBody>
        </p:sp>
        <p:sp>
          <p:nvSpPr>
            <p:cNvPr id="88" name="Shape 3036">
              <a:extLst>
                <a:ext uri="{FF2B5EF4-FFF2-40B4-BE49-F238E27FC236}">
                  <a16:creationId xmlns:a16="http://schemas.microsoft.com/office/drawing/2014/main" id="{C49CED5B-905F-4626-8AAD-A5C05B9D5FA9}"/>
                </a:ext>
              </a:extLst>
            </p:cNvPr>
            <p:cNvSpPr/>
            <p:nvPr/>
          </p:nvSpPr>
          <p:spPr>
            <a:xfrm>
              <a:off x="30366" y="257974"/>
              <a:ext cx="238150" cy="281597"/>
            </a:xfrm>
            <a:custGeom>
              <a:avLst/>
              <a:gdLst/>
              <a:ahLst/>
              <a:cxnLst/>
              <a:rect l="0" t="0" r="0" b="0"/>
              <a:pathLst>
                <a:path w="238150" h="281597">
                  <a:moveTo>
                    <a:pt x="0" y="0"/>
                  </a:moveTo>
                  <a:lnTo>
                    <a:pt x="29769" y="0"/>
                  </a:lnTo>
                  <a:lnTo>
                    <a:pt x="207162" y="225679"/>
                  </a:lnTo>
                  <a:lnTo>
                    <a:pt x="207162" y="0"/>
                  </a:lnTo>
                  <a:lnTo>
                    <a:pt x="238150" y="0"/>
                  </a:lnTo>
                  <a:lnTo>
                    <a:pt x="238150" y="281597"/>
                  </a:lnTo>
                  <a:lnTo>
                    <a:pt x="212801" y="281597"/>
                  </a:lnTo>
                  <a:lnTo>
                    <a:pt x="30975" y="50686"/>
                  </a:lnTo>
                  <a:lnTo>
                    <a:pt x="30975" y="281597"/>
                  </a:lnTo>
                  <a:lnTo>
                    <a:pt x="0" y="281597"/>
                  </a:lnTo>
                  <a:lnTo>
                    <a:pt x="0" y="0"/>
                  </a:lnTo>
                  <a:close/>
                </a:path>
              </a:pathLst>
            </a:custGeom>
            <a:solidFill>
              <a:srgbClr val="005368"/>
            </a:solidFill>
            <a:ln w="0" cap="flat">
              <a:noFill/>
              <a:miter lim="127000"/>
            </a:ln>
            <a:effectLst/>
          </p:spPr>
          <p:txBody>
            <a:bodyPr anchor="ctr"/>
            <a:lstStyle/>
            <a:p>
              <a:pPr algn="ctr"/>
              <a:endParaRPr lang="en-US"/>
            </a:p>
          </p:txBody>
        </p:sp>
        <p:sp>
          <p:nvSpPr>
            <p:cNvPr id="89" name="Shape 3037">
              <a:extLst>
                <a:ext uri="{FF2B5EF4-FFF2-40B4-BE49-F238E27FC236}">
                  <a16:creationId xmlns:a16="http://schemas.microsoft.com/office/drawing/2014/main" id="{56AD4ACB-7CE6-4120-A83B-8388CEFB6D40}"/>
                </a:ext>
              </a:extLst>
            </p:cNvPr>
            <p:cNvSpPr/>
            <p:nvPr/>
          </p:nvSpPr>
          <p:spPr>
            <a:xfrm>
              <a:off x="617722" y="514898"/>
              <a:ext cx="105391" cy="24667"/>
            </a:xfrm>
            <a:custGeom>
              <a:avLst/>
              <a:gdLst/>
              <a:ahLst/>
              <a:cxnLst/>
              <a:rect l="0" t="0" r="0" b="0"/>
              <a:pathLst>
                <a:path w="105391" h="24667">
                  <a:moveTo>
                    <a:pt x="105391" y="0"/>
                  </a:moveTo>
                  <a:lnTo>
                    <a:pt x="105391" y="24667"/>
                  </a:lnTo>
                  <a:lnTo>
                    <a:pt x="0" y="24667"/>
                  </a:lnTo>
                  <a:lnTo>
                    <a:pt x="0" y="14126"/>
                  </a:lnTo>
                  <a:lnTo>
                    <a:pt x="105391" y="0"/>
                  </a:lnTo>
                  <a:close/>
                </a:path>
              </a:pathLst>
            </a:custGeom>
            <a:solidFill>
              <a:srgbClr val="005368"/>
            </a:solidFill>
            <a:ln w="0" cap="flat">
              <a:noFill/>
              <a:miter lim="127000"/>
            </a:ln>
            <a:effectLst/>
          </p:spPr>
          <p:txBody>
            <a:bodyPr anchor="ctr"/>
            <a:lstStyle/>
            <a:p>
              <a:pPr algn="ctr"/>
              <a:endParaRPr lang="en-US"/>
            </a:p>
          </p:txBody>
        </p:sp>
        <p:sp>
          <p:nvSpPr>
            <p:cNvPr id="90" name="Shape 3038">
              <a:extLst>
                <a:ext uri="{FF2B5EF4-FFF2-40B4-BE49-F238E27FC236}">
                  <a16:creationId xmlns:a16="http://schemas.microsoft.com/office/drawing/2014/main" id="{140F67FB-A8A2-4DCC-98C7-C754641F0933}"/>
                </a:ext>
              </a:extLst>
            </p:cNvPr>
            <p:cNvSpPr/>
            <p:nvPr/>
          </p:nvSpPr>
          <p:spPr>
            <a:xfrm>
              <a:off x="617722" y="257968"/>
              <a:ext cx="105391" cy="247117"/>
            </a:xfrm>
            <a:custGeom>
              <a:avLst/>
              <a:gdLst/>
              <a:ahLst/>
              <a:cxnLst/>
              <a:rect l="0" t="0" r="0" b="0"/>
              <a:pathLst>
                <a:path w="105391" h="247117">
                  <a:moveTo>
                    <a:pt x="0" y="0"/>
                  </a:moveTo>
                  <a:lnTo>
                    <a:pt x="105391" y="0"/>
                  </a:lnTo>
                  <a:lnTo>
                    <a:pt x="105391" y="28575"/>
                  </a:lnTo>
                  <a:lnTo>
                    <a:pt x="31369" y="28575"/>
                  </a:lnTo>
                  <a:lnTo>
                    <a:pt x="31369" y="125514"/>
                  </a:lnTo>
                  <a:lnTo>
                    <a:pt x="105391" y="125514"/>
                  </a:lnTo>
                  <a:lnTo>
                    <a:pt x="105391" y="153670"/>
                  </a:lnTo>
                  <a:lnTo>
                    <a:pt x="31369" y="153670"/>
                  </a:lnTo>
                  <a:lnTo>
                    <a:pt x="31369" y="242430"/>
                  </a:lnTo>
                  <a:cubicBezTo>
                    <a:pt x="20917" y="243992"/>
                    <a:pt x="10490" y="245529"/>
                    <a:pt x="0" y="247117"/>
                  </a:cubicBezTo>
                  <a:lnTo>
                    <a:pt x="0" y="0"/>
                  </a:lnTo>
                  <a:close/>
                </a:path>
              </a:pathLst>
            </a:custGeom>
            <a:solidFill>
              <a:srgbClr val="005368"/>
            </a:solidFill>
            <a:ln w="0" cap="flat">
              <a:noFill/>
              <a:miter lim="127000"/>
            </a:ln>
            <a:effectLst/>
          </p:spPr>
          <p:txBody>
            <a:bodyPr anchor="ctr"/>
            <a:lstStyle/>
            <a:p>
              <a:pPr algn="ctr"/>
              <a:endParaRPr lang="en-US"/>
            </a:p>
          </p:txBody>
        </p:sp>
        <p:sp>
          <p:nvSpPr>
            <p:cNvPr id="91" name="Shape 3039">
              <a:extLst>
                <a:ext uri="{FF2B5EF4-FFF2-40B4-BE49-F238E27FC236}">
                  <a16:creationId xmlns:a16="http://schemas.microsoft.com/office/drawing/2014/main" id="{83BA4B8B-6EA9-4590-AB43-E1C225BC4980}"/>
                </a:ext>
              </a:extLst>
            </p:cNvPr>
            <p:cNvSpPr/>
            <p:nvPr/>
          </p:nvSpPr>
          <p:spPr>
            <a:xfrm>
              <a:off x="723112" y="257968"/>
              <a:ext cx="121888" cy="281597"/>
            </a:xfrm>
            <a:custGeom>
              <a:avLst/>
              <a:gdLst/>
              <a:ahLst/>
              <a:cxnLst/>
              <a:rect l="0" t="0" r="0" b="0"/>
              <a:pathLst>
                <a:path w="121888" h="281597">
                  <a:moveTo>
                    <a:pt x="0" y="0"/>
                  </a:moveTo>
                  <a:lnTo>
                    <a:pt x="14484" y="0"/>
                  </a:lnTo>
                  <a:cubicBezTo>
                    <a:pt x="46666" y="0"/>
                    <a:pt x="72003" y="9258"/>
                    <a:pt x="88094" y="24943"/>
                  </a:cubicBezTo>
                  <a:cubicBezTo>
                    <a:pt x="99765" y="37008"/>
                    <a:pt x="106204" y="51892"/>
                    <a:pt x="106204" y="70002"/>
                  </a:cubicBezTo>
                  <a:lnTo>
                    <a:pt x="106204" y="70803"/>
                  </a:lnTo>
                  <a:cubicBezTo>
                    <a:pt x="106204" y="107417"/>
                    <a:pt x="83674" y="126327"/>
                    <a:pt x="61551" y="135979"/>
                  </a:cubicBezTo>
                  <a:cubicBezTo>
                    <a:pt x="94939" y="146037"/>
                    <a:pt x="121888" y="165341"/>
                    <a:pt x="121888" y="203962"/>
                  </a:cubicBezTo>
                  <a:lnTo>
                    <a:pt x="121888" y="204762"/>
                  </a:lnTo>
                  <a:cubicBezTo>
                    <a:pt x="121888" y="253035"/>
                    <a:pt x="81261" y="281597"/>
                    <a:pt x="19717" y="281597"/>
                  </a:cubicBezTo>
                  <a:lnTo>
                    <a:pt x="0" y="281597"/>
                  </a:lnTo>
                  <a:lnTo>
                    <a:pt x="0" y="256930"/>
                  </a:lnTo>
                  <a:lnTo>
                    <a:pt x="35503" y="252171"/>
                  </a:lnTo>
                  <a:cubicBezTo>
                    <a:pt x="35681" y="252146"/>
                    <a:pt x="35846" y="252120"/>
                    <a:pt x="36024" y="252108"/>
                  </a:cubicBezTo>
                  <a:cubicBezTo>
                    <a:pt x="37103" y="251968"/>
                    <a:pt x="38144" y="251816"/>
                    <a:pt x="39249" y="251676"/>
                  </a:cubicBezTo>
                  <a:cubicBezTo>
                    <a:pt x="39249" y="251676"/>
                    <a:pt x="39440" y="251485"/>
                    <a:pt x="39491" y="251447"/>
                  </a:cubicBezTo>
                  <a:cubicBezTo>
                    <a:pt x="70783" y="246520"/>
                    <a:pt x="89706" y="229121"/>
                    <a:pt x="89706" y="202756"/>
                  </a:cubicBezTo>
                  <a:lnTo>
                    <a:pt x="89706" y="201943"/>
                  </a:lnTo>
                  <a:cubicBezTo>
                    <a:pt x="89706" y="171374"/>
                    <a:pt x="63964" y="153670"/>
                    <a:pt x="14878" y="153670"/>
                  </a:cubicBezTo>
                  <a:lnTo>
                    <a:pt x="0" y="153670"/>
                  </a:lnTo>
                  <a:lnTo>
                    <a:pt x="0" y="125514"/>
                  </a:lnTo>
                  <a:lnTo>
                    <a:pt x="9252" y="125514"/>
                  </a:lnTo>
                  <a:cubicBezTo>
                    <a:pt x="47466" y="125514"/>
                    <a:pt x="74022" y="108217"/>
                    <a:pt x="74022" y="75235"/>
                  </a:cubicBezTo>
                  <a:lnTo>
                    <a:pt x="74022" y="74422"/>
                  </a:lnTo>
                  <a:cubicBezTo>
                    <a:pt x="74022" y="46672"/>
                    <a:pt x="51899" y="28575"/>
                    <a:pt x="11665" y="28575"/>
                  </a:cubicBezTo>
                  <a:lnTo>
                    <a:pt x="0" y="28575"/>
                  </a:lnTo>
                  <a:lnTo>
                    <a:pt x="0" y="0"/>
                  </a:lnTo>
                  <a:close/>
                </a:path>
              </a:pathLst>
            </a:custGeom>
            <a:solidFill>
              <a:srgbClr val="005368"/>
            </a:solidFill>
            <a:ln w="0" cap="flat">
              <a:noFill/>
              <a:miter lim="127000"/>
            </a:ln>
            <a:effectLst/>
          </p:spPr>
          <p:txBody>
            <a:bodyPr anchor="ctr"/>
            <a:lstStyle/>
            <a:p>
              <a:pPr algn="ctr"/>
              <a:endParaRPr lang="en-US"/>
            </a:p>
          </p:txBody>
        </p:sp>
        <p:sp>
          <p:nvSpPr>
            <p:cNvPr id="92" name="Shape 3040">
              <a:extLst>
                <a:ext uri="{FF2B5EF4-FFF2-40B4-BE49-F238E27FC236}">
                  <a16:creationId xmlns:a16="http://schemas.microsoft.com/office/drawing/2014/main" id="{D18644AF-7830-4267-927C-796F0755C437}"/>
                </a:ext>
              </a:extLst>
            </p:cNvPr>
            <p:cNvSpPr/>
            <p:nvPr/>
          </p:nvSpPr>
          <p:spPr>
            <a:xfrm>
              <a:off x="1754768" y="257980"/>
              <a:ext cx="234531" cy="281584"/>
            </a:xfrm>
            <a:custGeom>
              <a:avLst/>
              <a:gdLst/>
              <a:ahLst/>
              <a:cxnLst/>
              <a:rect l="0" t="0" r="0" b="0"/>
              <a:pathLst>
                <a:path w="234531" h="281584">
                  <a:moveTo>
                    <a:pt x="0" y="0"/>
                  </a:moveTo>
                  <a:lnTo>
                    <a:pt x="31788" y="0"/>
                  </a:lnTo>
                  <a:lnTo>
                    <a:pt x="31788" y="168148"/>
                  </a:lnTo>
                  <a:lnTo>
                    <a:pt x="193497" y="0"/>
                  </a:lnTo>
                  <a:lnTo>
                    <a:pt x="234531" y="0"/>
                  </a:lnTo>
                  <a:lnTo>
                    <a:pt x="113855" y="123088"/>
                  </a:lnTo>
                  <a:lnTo>
                    <a:pt x="127521" y="140297"/>
                  </a:lnTo>
                  <a:cubicBezTo>
                    <a:pt x="116649" y="140094"/>
                    <a:pt x="107429" y="140399"/>
                    <a:pt x="96266" y="140284"/>
                  </a:cubicBezTo>
                  <a:lnTo>
                    <a:pt x="91732" y="145212"/>
                  </a:lnTo>
                  <a:lnTo>
                    <a:pt x="31788" y="205956"/>
                  </a:lnTo>
                  <a:lnTo>
                    <a:pt x="31788" y="281584"/>
                  </a:lnTo>
                  <a:lnTo>
                    <a:pt x="0" y="281584"/>
                  </a:lnTo>
                  <a:lnTo>
                    <a:pt x="0" y="0"/>
                  </a:lnTo>
                  <a:close/>
                </a:path>
              </a:pathLst>
            </a:custGeom>
            <a:solidFill>
              <a:srgbClr val="005368"/>
            </a:solidFill>
            <a:ln w="0" cap="flat">
              <a:noFill/>
              <a:miter lim="127000"/>
            </a:ln>
            <a:effectLst/>
          </p:spPr>
          <p:txBody>
            <a:bodyPr anchor="ctr"/>
            <a:lstStyle/>
            <a:p>
              <a:pPr algn="ctr"/>
              <a:endParaRPr lang="en-US"/>
            </a:p>
          </p:txBody>
        </p:sp>
        <p:sp>
          <p:nvSpPr>
            <p:cNvPr id="93" name="Shape 3041">
              <a:extLst>
                <a:ext uri="{FF2B5EF4-FFF2-40B4-BE49-F238E27FC236}">
                  <a16:creationId xmlns:a16="http://schemas.microsoft.com/office/drawing/2014/main" id="{EBD4F4DF-8B24-47BC-95A4-A5DE60588D35}"/>
                </a:ext>
              </a:extLst>
            </p:cNvPr>
            <p:cNvSpPr/>
            <p:nvPr/>
          </p:nvSpPr>
          <p:spPr>
            <a:xfrm>
              <a:off x="1864176" y="425436"/>
              <a:ext cx="130353" cy="114132"/>
            </a:xfrm>
            <a:custGeom>
              <a:avLst/>
              <a:gdLst/>
              <a:ahLst/>
              <a:cxnLst/>
              <a:rect l="0" t="0" r="0" b="0"/>
              <a:pathLst>
                <a:path w="130353" h="114132">
                  <a:moveTo>
                    <a:pt x="18340" y="10"/>
                  </a:moveTo>
                  <a:cubicBezTo>
                    <a:pt x="25400" y="19"/>
                    <a:pt x="32969" y="41"/>
                    <a:pt x="39738" y="60"/>
                  </a:cubicBezTo>
                  <a:lnTo>
                    <a:pt x="130353" y="114132"/>
                  </a:lnTo>
                  <a:lnTo>
                    <a:pt x="90525" y="114132"/>
                  </a:lnTo>
                  <a:lnTo>
                    <a:pt x="0" y="35"/>
                  </a:lnTo>
                  <a:cubicBezTo>
                    <a:pt x="4731" y="3"/>
                    <a:pt x="11281" y="0"/>
                    <a:pt x="18340" y="10"/>
                  </a:cubicBezTo>
                  <a:close/>
                </a:path>
              </a:pathLst>
            </a:custGeom>
            <a:solidFill>
              <a:srgbClr val="005368"/>
            </a:solidFill>
            <a:ln w="0" cap="flat">
              <a:noFill/>
              <a:miter lim="127000"/>
            </a:ln>
            <a:effectLst/>
          </p:spPr>
          <p:txBody>
            <a:bodyPr anchor="ctr"/>
            <a:lstStyle/>
            <a:p>
              <a:pPr algn="ctr"/>
              <a:endParaRPr lang="en-US"/>
            </a:p>
          </p:txBody>
        </p:sp>
        <p:sp>
          <p:nvSpPr>
            <p:cNvPr id="94" name="Shape 3042">
              <a:extLst>
                <a:ext uri="{FF2B5EF4-FFF2-40B4-BE49-F238E27FC236}">
                  <a16:creationId xmlns:a16="http://schemas.microsoft.com/office/drawing/2014/main" id="{735D79F3-8BC2-48B6-8A33-B5AFF0D40CDD}"/>
                </a:ext>
              </a:extLst>
            </p:cNvPr>
            <p:cNvSpPr/>
            <p:nvPr/>
          </p:nvSpPr>
          <p:spPr>
            <a:xfrm>
              <a:off x="1056246" y="474471"/>
              <a:ext cx="84836" cy="65100"/>
            </a:xfrm>
            <a:custGeom>
              <a:avLst/>
              <a:gdLst/>
              <a:ahLst/>
              <a:cxnLst/>
              <a:rect l="0" t="0" r="0" b="0"/>
              <a:pathLst>
                <a:path w="84836" h="65100">
                  <a:moveTo>
                    <a:pt x="35903" y="0"/>
                  </a:moveTo>
                  <a:lnTo>
                    <a:pt x="84836" y="65100"/>
                  </a:lnTo>
                  <a:lnTo>
                    <a:pt x="45809" y="65100"/>
                  </a:lnTo>
                  <a:lnTo>
                    <a:pt x="0" y="3708"/>
                  </a:lnTo>
                  <a:cubicBezTo>
                    <a:pt x="11976" y="2476"/>
                    <a:pt x="23914" y="1207"/>
                    <a:pt x="35903" y="0"/>
                  </a:cubicBezTo>
                  <a:close/>
                </a:path>
              </a:pathLst>
            </a:custGeom>
            <a:solidFill>
              <a:srgbClr val="005368"/>
            </a:solidFill>
            <a:ln w="0" cap="flat">
              <a:noFill/>
              <a:miter lim="127000"/>
            </a:ln>
            <a:effectLst/>
          </p:spPr>
          <p:txBody>
            <a:bodyPr anchor="ctr"/>
            <a:lstStyle/>
            <a:p>
              <a:pPr algn="ctr"/>
              <a:endParaRPr lang="en-US"/>
            </a:p>
          </p:txBody>
        </p:sp>
        <p:sp>
          <p:nvSpPr>
            <p:cNvPr id="95" name="Shape 3043">
              <a:extLst>
                <a:ext uri="{FF2B5EF4-FFF2-40B4-BE49-F238E27FC236}">
                  <a16:creationId xmlns:a16="http://schemas.microsoft.com/office/drawing/2014/main" id="{0C90254E-3C34-4699-B1F0-83DA6956DCA2}"/>
                </a:ext>
              </a:extLst>
            </p:cNvPr>
            <p:cNvSpPr/>
            <p:nvPr/>
          </p:nvSpPr>
          <p:spPr>
            <a:xfrm>
              <a:off x="908165" y="257976"/>
              <a:ext cx="111233" cy="281584"/>
            </a:xfrm>
            <a:custGeom>
              <a:avLst/>
              <a:gdLst/>
              <a:ahLst/>
              <a:cxnLst/>
              <a:rect l="0" t="0" r="0" b="0"/>
              <a:pathLst>
                <a:path w="111233" h="281584">
                  <a:moveTo>
                    <a:pt x="0" y="0"/>
                  </a:moveTo>
                  <a:lnTo>
                    <a:pt x="111233" y="0"/>
                  </a:lnTo>
                  <a:lnTo>
                    <a:pt x="111233" y="29362"/>
                  </a:lnTo>
                  <a:lnTo>
                    <a:pt x="31788" y="29362"/>
                  </a:lnTo>
                  <a:lnTo>
                    <a:pt x="31788" y="143612"/>
                  </a:lnTo>
                  <a:lnTo>
                    <a:pt x="111233" y="143612"/>
                  </a:lnTo>
                  <a:lnTo>
                    <a:pt x="111233" y="172174"/>
                  </a:lnTo>
                  <a:lnTo>
                    <a:pt x="31788" y="172174"/>
                  </a:lnTo>
                  <a:lnTo>
                    <a:pt x="31788" y="281584"/>
                  </a:lnTo>
                  <a:lnTo>
                    <a:pt x="0" y="281584"/>
                  </a:lnTo>
                  <a:lnTo>
                    <a:pt x="0" y="0"/>
                  </a:lnTo>
                  <a:close/>
                </a:path>
              </a:pathLst>
            </a:custGeom>
            <a:solidFill>
              <a:srgbClr val="005368"/>
            </a:solidFill>
            <a:ln w="0" cap="flat">
              <a:noFill/>
              <a:miter lim="127000"/>
            </a:ln>
            <a:effectLst/>
          </p:spPr>
          <p:txBody>
            <a:bodyPr anchor="ctr"/>
            <a:lstStyle/>
            <a:p>
              <a:pPr algn="ctr"/>
              <a:endParaRPr lang="en-US"/>
            </a:p>
          </p:txBody>
        </p:sp>
        <p:sp>
          <p:nvSpPr>
            <p:cNvPr id="96" name="Shape 3044">
              <a:extLst>
                <a:ext uri="{FF2B5EF4-FFF2-40B4-BE49-F238E27FC236}">
                  <a16:creationId xmlns:a16="http://schemas.microsoft.com/office/drawing/2014/main" id="{30290D64-C101-43BB-B8BF-CC373E2A4635}"/>
                </a:ext>
              </a:extLst>
            </p:cNvPr>
            <p:cNvSpPr/>
            <p:nvPr/>
          </p:nvSpPr>
          <p:spPr>
            <a:xfrm>
              <a:off x="1019398" y="257976"/>
              <a:ext cx="111627" cy="191478"/>
            </a:xfrm>
            <a:custGeom>
              <a:avLst/>
              <a:gdLst/>
              <a:ahLst/>
              <a:cxnLst/>
              <a:rect l="0" t="0" r="0" b="0"/>
              <a:pathLst>
                <a:path w="111627" h="191478">
                  <a:moveTo>
                    <a:pt x="0" y="0"/>
                  </a:moveTo>
                  <a:lnTo>
                    <a:pt x="9849" y="0"/>
                  </a:lnTo>
                  <a:cubicBezTo>
                    <a:pt x="44444" y="0"/>
                    <a:pt x="72206" y="10465"/>
                    <a:pt x="89910" y="28156"/>
                  </a:cubicBezTo>
                  <a:cubicBezTo>
                    <a:pt x="103587" y="41834"/>
                    <a:pt x="111627" y="61544"/>
                    <a:pt x="111627" y="83668"/>
                  </a:cubicBezTo>
                  <a:lnTo>
                    <a:pt x="111627" y="84480"/>
                  </a:lnTo>
                  <a:cubicBezTo>
                    <a:pt x="111627" y="131140"/>
                    <a:pt x="79445" y="158496"/>
                    <a:pt x="35198" y="166535"/>
                  </a:cubicBezTo>
                  <a:lnTo>
                    <a:pt x="50946" y="187477"/>
                  </a:lnTo>
                  <a:cubicBezTo>
                    <a:pt x="39135" y="188798"/>
                    <a:pt x="27324" y="190106"/>
                    <a:pt x="15411" y="191478"/>
                  </a:cubicBezTo>
                  <a:lnTo>
                    <a:pt x="1010" y="172174"/>
                  </a:lnTo>
                  <a:lnTo>
                    <a:pt x="0" y="172174"/>
                  </a:lnTo>
                  <a:lnTo>
                    <a:pt x="0" y="143612"/>
                  </a:lnTo>
                  <a:lnTo>
                    <a:pt x="7042" y="143612"/>
                  </a:lnTo>
                  <a:cubicBezTo>
                    <a:pt x="49282" y="143612"/>
                    <a:pt x="79445" y="121895"/>
                    <a:pt x="79445" y="85687"/>
                  </a:cubicBezTo>
                  <a:lnTo>
                    <a:pt x="79445" y="84874"/>
                  </a:lnTo>
                  <a:cubicBezTo>
                    <a:pt x="79445" y="50279"/>
                    <a:pt x="52902" y="29362"/>
                    <a:pt x="7448" y="29362"/>
                  </a:cubicBezTo>
                  <a:lnTo>
                    <a:pt x="0" y="29362"/>
                  </a:lnTo>
                  <a:lnTo>
                    <a:pt x="0" y="0"/>
                  </a:lnTo>
                  <a:close/>
                </a:path>
              </a:pathLst>
            </a:custGeom>
            <a:solidFill>
              <a:srgbClr val="005368"/>
            </a:solidFill>
            <a:ln w="0" cap="flat">
              <a:noFill/>
              <a:miter lim="127000"/>
            </a:ln>
            <a:effectLst/>
          </p:spPr>
          <p:txBody>
            <a:bodyPr anchor="ctr"/>
            <a:lstStyle/>
            <a:p>
              <a:pPr algn="ctr"/>
              <a:endParaRPr lang="en-US"/>
            </a:p>
          </p:txBody>
        </p:sp>
        <p:sp>
          <p:nvSpPr>
            <p:cNvPr id="97" name="Shape 3045">
              <a:extLst>
                <a:ext uri="{FF2B5EF4-FFF2-40B4-BE49-F238E27FC236}">
                  <a16:creationId xmlns:a16="http://schemas.microsoft.com/office/drawing/2014/main" id="{DD2EBA1D-4FC5-4B79-B57A-B67F6F5C16A9}"/>
                </a:ext>
              </a:extLst>
            </p:cNvPr>
            <p:cNvSpPr/>
            <p:nvPr/>
          </p:nvSpPr>
          <p:spPr>
            <a:xfrm>
              <a:off x="342543" y="257976"/>
              <a:ext cx="205562" cy="281584"/>
            </a:xfrm>
            <a:custGeom>
              <a:avLst/>
              <a:gdLst/>
              <a:ahLst/>
              <a:cxnLst/>
              <a:rect l="0" t="0" r="0" b="0"/>
              <a:pathLst>
                <a:path w="205562" h="281584">
                  <a:moveTo>
                    <a:pt x="0" y="0"/>
                  </a:moveTo>
                  <a:lnTo>
                    <a:pt x="203543" y="0"/>
                  </a:lnTo>
                  <a:lnTo>
                    <a:pt x="203543" y="28956"/>
                  </a:lnTo>
                  <a:lnTo>
                    <a:pt x="31775" y="28956"/>
                  </a:lnTo>
                  <a:lnTo>
                    <a:pt x="31775" y="125108"/>
                  </a:lnTo>
                  <a:lnTo>
                    <a:pt x="185445" y="125108"/>
                  </a:lnTo>
                  <a:lnTo>
                    <a:pt x="185445" y="154064"/>
                  </a:lnTo>
                  <a:lnTo>
                    <a:pt x="31775" y="154064"/>
                  </a:lnTo>
                  <a:lnTo>
                    <a:pt x="31775" y="252628"/>
                  </a:lnTo>
                  <a:lnTo>
                    <a:pt x="205562" y="252628"/>
                  </a:lnTo>
                  <a:lnTo>
                    <a:pt x="205562" y="257772"/>
                  </a:lnTo>
                  <a:cubicBezTo>
                    <a:pt x="157417" y="265328"/>
                    <a:pt x="108598" y="273355"/>
                    <a:pt x="59474" y="281584"/>
                  </a:cubicBezTo>
                  <a:lnTo>
                    <a:pt x="0" y="281584"/>
                  </a:lnTo>
                  <a:lnTo>
                    <a:pt x="0" y="0"/>
                  </a:lnTo>
                  <a:close/>
                </a:path>
              </a:pathLst>
            </a:custGeom>
            <a:solidFill>
              <a:srgbClr val="005368"/>
            </a:solidFill>
            <a:ln w="0" cap="flat">
              <a:noFill/>
              <a:miter lim="127000"/>
            </a:ln>
            <a:effectLst/>
          </p:spPr>
          <p:txBody>
            <a:bodyPr anchor="ctr"/>
            <a:lstStyle/>
            <a:p>
              <a:pPr algn="ctr"/>
              <a:endParaRPr lang="en-US"/>
            </a:p>
          </p:txBody>
        </p:sp>
        <p:sp>
          <p:nvSpPr>
            <p:cNvPr id="98" name="Shape 13069">
              <a:extLst>
                <a:ext uri="{FF2B5EF4-FFF2-40B4-BE49-F238E27FC236}">
                  <a16:creationId xmlns:a16="http://schemas.microsoft.com/office/drawing/2014/main" id="{22671B92-0956-4809-B892-DD843987114A}"/>
                </a:ext>
              </a:extLst>
            </p:cNvPr>
            <p:cNvSpPr/>
            <p:nvPr/>
          </p:nvSpPr>
          <p:spPr>
            <a:xfrm>
              <a:off x="36406" y="1031417"/>
              <a:ext cx="2276970" cy="12129"/>
            </a:xfrm>
            <a:custGeom>
              <a:avLst/>
              <a:gdLst/>
              <a:ahLst/>
              <a:cxnLst/>
              <a:rect l="0" t="0" r="0" b="0"/>
              <a:pathLst>
                <a:path w="2276970" h="12129">
                  <a:moveTo>
                    <a:pt x="0" y="0"/>
                  </a:moveTo>
                  <a:lnTo>
                    <a:pt x="2276970" y="0"/>
                  </a:lnTo>
                  <a:lnTo>
                    <a:pt x="2276970" y="12129"/>
                  </a:lnTo>
                  <a:lnTo>
                    <a:pt x="0" y="12129"/>
                  </a:lnTo>
                  <a:lnTo>
                    <a:pt x="0" y="0"/>
                  </a:lnTo>
                </a:path>
              </a:pathLst>
            </a:custGeom>
            <a:solidFill>
              <a:srgbClr val="FDC855"/>
            </a:solidFill>
            <a:ln w="0" cap="flat">
              <a:noFill/>
              <a:miter lim="127000"/>
            </a:ln>
            <a:effectLst/>
          </p:spPr>
          <p:txBody>
            <a:bodyPr anchor="ctr"/>
            <a:lstStyle/>
            <a:p>
              <a:pPr algn="ctr"/>
              <a:endParaRPr lang="en-US"/>
            </a:p>
          </p:txBody>
        </p:sp>
      </p:grpSp>
    </p:spTree>
    <p:extLst>
      <p:ext uri="{BB962C8B-B14F-4D97-AF65-F5344CB8AC3E}">
        <p14:creationId xmlns:p14="http://schemas.microsoft.com/office/powerpoint/2010/main" val="274574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909010" y="2556932"/>
            <a:ext cx="8590547" cy="3318936"/>
          </a:xfrm>
        </p:spPr>
        <p:txBody>
          <a:bodyPr>
            <a:normAutofit/>
          </a:bodyPr>
          <a:lstStyle/>
          <a:p>
            <a:endParaRPr lang="en-US" dirty="0"/>
          </a:p>
          <a:p>
            <a:r>
              <a:rPr lang="en-US" dirty="0"/>
              <a:t>When Reversing an O batch:</a:t>
            </a:r>
          </a:p>
          <a:p>
            <a:pPr lvl="1"/>
            <a:r>
              <a:rPr lang="en-US" dirty="0"/>
              <a:t>Review the User Guide to determine the appropriate procedure for various scenarios</a:t>
            </a:r>
          </a:p>
          <a:p>
            <a:pPr lvl="1"/>
            <a:r>
              <a:rPr lang="en-US" dirty="0"/>
              <a:t>Allow time for the reversing receipt to POST before making any changes on the Purchase Order</a:t>
            </a:r>
          </a:p>
          <a:p>
            <a:pPr lvl="1"/>
            <a:r>
              <a:rPr lang="en-US" dirty="0"/>
              <a:t>Do NOT reverse an unposted batch</a:t>
            </a:r>
          </a:p>
          <a:p>
            <a:pPr lvl="1"/>
            <a:endParaRPr lang="en-US" dirty="0"/>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 Batches – Reversing</a:t>
            </a:r>
          </a:p>
        </p:txBody>
      </p:sp>
    </p:spTree>
    <p:extLst>
      <p:ext uri="{BB962C8B-B14F-4D97-AF65-F5344CB8AC3E}">
        <p14:creationId xmlns:p14="http://schemas.microsoft.com/office/powerpoint/2010/main" val="303142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571625" y="2556932"/>
            <a:ext cx="8994607" cy="3318936"/>
          </a:xfrm>
        </p:spPr>
        <p:txBody>
          <a:bodyPr>
            <a:normAutofit fontScale="92500"/>
          </a:bodyPr>
          <a:lstStyle/>
          <a:p>
            <a:r>
              <a:rPr lang="en-US" dirty="0"/>
              <a:t>Report R5514001 ‘G/L Post Budget Failure Report’:</a:t>
            </a:r>
          </a:p>
          <a:p>
            <a:pPr lvl="1"/>
            <a:r>
              <a:rPr lang="en-US" dirty="0"/>
              <a:t>You should run this report before contacting State Accounting for assistance</a:t>
            </a:r>
          </a:p>
          <a:p>
            <a:pPr lvl="1"/>
            <a:r>
              <a:rPr lang="en-US" dirty="0"/>
              <a:t>The report provides the error code and explanation</a:t>
            </a:r>
          </a:p>
          <a:p>
            <a:pPr lvl="1"/>
            <a:r>
              <a:rPr lang="en-US" dirty="0"/>
              <a:t>E1 Menu path: Accounting &gt; Manage Journal Entry &gt; JE Review/Approve/Post</a:t>
            </a:r>
          </a:p>
          <a:p>
            <a:pPr lvl="1"/>
            <a:r>
              <a:rPr lang="en-US" dirty="0"/>
              <a:t>Review the </a:t>
            </a:r>
            <a:r>
              <a:rPr lang="en-US" dirty="0">
                <a:hlinkClick r:id="rId3"/>
              </a:rPr>
              <a:t>Budget Failure Manual</a:t>
            </a:r>
            <a:br>
              <a:rPr lang="en-US" dirty="0"/>
            </a:br>
            <a:r>
              <a:rPr lang="en-US" sz="1600" i="1" dirty="0"/>
              <a:t>E1 Training Guides &gt; Accounts Payable &gt; Lesson 4 AP reports &gt; GL Post Budget Failure Report</a:t>
            </a:r>
          </a:p>
          <a:p>
            <a:pPr lvl="1"/>
            <a:endParaRPr lang="en-US" sz="1600" i="1" dirty="0"/>
          </a:p>
          <a:p>
            <a:r>
              <a:rPr lang="en-US" dirty="0"/>
              <a:t>Monitor the report regularly.  Errors must be resolved prior to month end.</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Batches in ERROR status</a:t>
            </a:r>
          </a:p>
        </p:txBody>
      </p:sp>
    </p:spTree>
    <p:extLst>
      <p:ext uri="{BB962C8B-B14F-4D97-AF65-F5344CB8AC3E}">
        <p14:creationId xmlns:p14="http://schemas.microsoft.com/office/powerpoint/2010/main" val="304694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1208-D070-45A6-954B-1237B4A0274D}"/>
              </a:ext>
            </a:extLst>
          </p:cNvPr>
          <p:cNvSpPr>
            <a:spLocks noGrp="1"/>
          </p:cNvSpPr>
          <p:nvPr>
            <p:ph type="title"/>
          </p:nvPr>
        </p:nvSpPr>
        <p:spPr/>
        <p:txBody>
          <a:bodyPr/>
          <a:lstStyle/>
          <a:p>
            <a:r>
              <a:rPr lang="en-US" dirty="0"/>
              <a:t>p</a:t>
            </a:r>
          </a:p>
        </p:txBody>
      </p:sp>
      <p:sp>
        <p:nvSpPr>
          <p:cNvPr id="3" name="Content Placeholder 2">
            <a:extLst>
              <a:ext uri="{FF2B5EF4-FFF2-40B4-BE49-F238E27FC236}">
                <a16:creationId xmlns:a16="http://schemas.microsoft.com/office/drawing/2014/main" id="{C3377318-46C8-4732-B8E6-05E407DBEEC8}"/>
              </a:ext>
            </a:extLst>
          </p:cNvPr>
          <p:cNvSpPr>
            <a:spLocks noGrp="1"/>
          </p:cNvSpPr>
          <p:nvPr>
            <p:ph idx="1"/>
          </p:nvPr>
        </p:nvSpPr>
        <p:spPr>
          <a:xfrm>
            <a:off x="3318112" y="3985146"/>
            <a:ext cx="5555775" cy="1890722"/>
          </a:xfrm>
        </p:spPr>
        <p:txBody>
          <a:bodyPr/>
          <a:lstStyle/>
          <a:p>
            <a:r>
              <a:rPr lang="en-US" dirty="0"/>
              <a:t>Batches with an error will show the:</a:t>
            </a:r>
          </a:p>
          <a:p>
            <a:pPr lvl="1"/>
            <a:r>
              <a:rPr lang="en-US" dirty="0"/>
              <a:t>Document Number, BU/Grant #</a:t>
            </a:r>
          </a:p>
          <a:p>
            <a:pPr lvl="1"/>
            <a:r>
              <a:rPr lang="en-US" dirty="0"/>
              <a:t>Budget Failure explanation</a:t>
            </a:r>
          </a:p>
          <a:p>
            <a:pPr lvl="1"/>
            <a:r>
              <a:rPr lang="en-US" dirty="0"/>
              <a:t>Amount holding up the transaction</a:t>
            </a:r>
          </a:p>
        </p:txBody>
      </p:sp>
      <p:pic>
        <p:nvPicPr>
          <p:cNvPr id="5" name="Picture 4">
            <a:extLst>
              <a:ext uri="{FF2B5EF4-FFF2-40B4-BE49-F238E27FC236}">
                <a16:creationId xmlns:a16="http://schemas.microsoft.com/office/drawing/2014/main" id="{FED0D153-1480-4FF3-B4AB-E639DE5C51A6}"/>
              </a:ext>
            </a:extLst>
          </p:cNvPr>
          <p:cNvPicPr>
            <a:picLocks noChangeAspect="1"/>
          </p:cNvPicPr>
          <p:nvPr/>
        </p:nvPicPr>
        <p:blipFill>
          <a:blip r:embed="rId2"/>
          <a:stretch>
            <a:fillRect/>
          </a:stretch>
        </p:blipFill>
        <p:spPr>
          <a:xfrm>
            <a:off x="457212" y="949052"/>
            <a:ext cx="11244943" cy="2711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933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409700" y="2556932"/>
            <a:ext cx="9315449" cy="3318936"/>
          </a:xfrm>
        </p:spPr>
        <p:txBody>
          <a:bodyPr>
            <a:normAutofit/>
          </a:bodyPr>
          <a:lstStyle/>
          <a:p>
            <a:endParaRPr lang="en-US" dirty="0"/>
          </a:p>
          <a:p>
            <a:r>
              <a:rPr lang="en-US" dirty="0"/>
              <a:t>Always send requests through as.stateaccounting@nebraska.gov</a:t>
            </a:r>
          </a:p>
          <a:p>
            <a:pPr lvl="1"/>
            <a:r>
              <a:rPr lang="en-US" dirty="0"/>
              <a:t>Put “Reversing PO” in the email subject line</a:t>
            </a:r>
          </a:p>
          <a:p>
            <a:pPr lvl="1"/>
            <a:r>
              <a:rPr lang="en-US" dirty="0"/>
              <a:t>O Batch number must be included. </a:t>
            </a:r>
          </a:p>
          <a:p>
            <a:pPr lvl="1"/>
            <a:r>
              <a:rPr lang="en-US" dirty="0"/>
              <a:t>PO number is helpful, but not required.</a:t>
            </a:r>
          </a:p>
          <a:p>
            <a:pPr lvl="1"/>
            <a:r>
              <a:rPr lang="en-US" dirty="0"/>
              <a:t>A link to email State Accounting is on the website under “Contact Us”</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Requests to State Accounting</a:t>
            </a:r>
          </a:p>
        </p:txBody>
      </p:sp>
    </p:spTree>
    <p:extLst>
      <p:ext uri="{BB962C8B-B14F-4D97-AF65-F5344CB8AC3E}">
        <p14:creationId xmlns:p14="http://schemas.microsoft.com/office/powerpoint/2010/main" val="418350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Received Not Vouchered (RNV)</a:t>
            </a:r>
          </a:p>
        </p:txBody>
      </p:sp>
      <p:sp>
        <p:nvSpPr>
          <p:cNvPr id="4" name="Content Placeholder 3">
            <a:extLst>
              <a:ext uri="{FF2B5EF4-FFF2-40B4-BE49-F238E27FC236}">
                <a16:creationId xmlns:a16="http://schemas.microsoft.com/office/drawing/2014/main" id="{9D7D779C-2E0F-4E79-A597-F7DE613F6969}"/>
              </a:ext>
            </a:extLst>
          </p:cNvPr>
          <p:cNvSpPr>
            <a:spLocks noGrp="1"/>
          </p:cNvSpPr>
          <p:nvPr>
            <p:ph sz="quarter" idx="1"/>
          </p:nvPr>
        </p:nvSpPr>
        <p:spPr>
          <a:xfrm>
            <a:off x="1295401" y="2556932"/>
            <a:ext cx="9601196" cy="3318936"/>
          </a:xfrm>
        </p:spPr>
        <p:txBody>
          <a:bodyPr>
            <a:normAutofit fontScale="92500"/>
          </a:bodyPr>
          <a:lstStyle/>
          <a:p>
            <a:r>
              <a:rPr lang="en-US" dirty="0"/>
              <a:t>When an agency </a:t>
            </a:r>
            <a:r>
              <a:rPr lang="en-US" u="sng" dirty="0"/>
              <a:t>receives</a:t>
            </a:r>
            <a:r>
              <a:rPr lang="en-US" dirty="0"/>
              <a:t> against a purchase order, the debit is to the expense account (5xxxxx), and the credit is to the RNV account 211700 (liability account)</a:t>
            </a:r>
          </a:p>
          <a:p>
            <a:r>
              <a:rPr lang="en-US" dirty="0"/>
              <a:t>When the agency </a:t>
            </a:r>
            <a:r>
              <a:rPr lang="en-US" u="sng" dirty="0"/>
              <a:t>processes</a:t>
            </a:r>
            <a:r>
              <a:rPr lang="en-US" dirty="0"/>
              <a:t> the payment voucher an automatic entry (AE) is created in E1 to debit account 211700 and the credit 211900 (Due To Vendor)</a:t>
            </a:r>
          </a:p>
          <a:p>
            <a:r>
              <a:rPr lang="en-US" dirty="0"/>
              <a:t>Problems can occur during both the receiving and payment processes within the RNV account</a:t>
            </a:r>
          </a:p>
          <a:p>
            <a:r>
              <a:rPr lang="en-US" dirty="0"/>
              <a:t>The Received Not Vouchered report is used to identify problems encountered that need to be addressed/fixed</a:t>
            </a:r>
          </a:p>
          <a:p>
            <a:endParaRPr lang="en-US" dirty="0"/>
          </a:p>
        </p:txBody>
      </p:sp>
    </p:spTree>
    <p:extLst>
      <p:ext uri="{BB962C8B-B14F-4D97-AF65-F5344CB8AC3E}">
        <p14:creationId xmlns:p14="http://schemas.microsoft.com/office/powerpoint/2010/main" val="192394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Received Not Vouchered (RNV)</a:t>
            </a:r>
          </a:p>
        </p:txBody>
      </p:sp>
      <p:sp>
        <p:nvSpPr>
          <p:cNvPr id="6" name="Content Placeholder 3">
            <a:extLst>
              <a:ext uri="{FF2B5EF4-FFF2-40B4-BE49-F238E27FC236}">
                <a16:creationId xmlns:a16="http://schemas.microsoft.com/office/drawing/2014/main" id="{52F08662-CD64-4940-978D-EBF4824DA467}"/>
              </a:ext>
            </a:extLst>
          </p:cNvPr>
          <p:cNvSpPr txBox="1">
            <a:spLocks/>
          </p:cNvSpPr>
          <p:nvPr/>
        </p:nvSpPr>
        <p:spPr>
          <a:xfrm>
            <a:off x="1447801" y="27093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u="sng"/>
              <a:t>E1 Menu</a:t>
            </a:r>
            <a:r>
              <a:rPr lang="en-US"/>
              <a:t> :  </a:t>
            </a:r>
          </a:p>
          <a:p>
            <a:r>
              <a:rPr lang="en-US"/>
              <a:t>Accounting &gt; Inquiries &amp; Reports &gt; Accounting Reports &gt; Received-Vouchered Reports &gt; Received Not Vouchered Report</a:t>
            </a:r>
          </a:p>
          <a:p>
            <a:endParaRPr lang="en-US"/>
          </a:p>
          <a:p>
            <a:r>
              <a:rPr lang="en-US"/>
              <a:t>Purchasing – Agencies &gt; Inquiries &amp; Reports &gt; Accounts Payable Reports &gt; Received Not Vouchered Report</a:t>
            </a:r>
          </a:p>
          <a:p>
            <a:endParaRPr lang="en-US" dirty="0"/>
          </a:p>
        </p:txBody>
      </p:sp>
    </p:spTree>
    <p:extLst>
      <p:ext uri="{BB962C8B-B14F-4D97-AF65-F5344CB8AC3E}">
        <p14:creationId xmlns:p14="http://schemas.microsoft.com/office/powerpoint/2010/main" val="366361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Received Not Vouchered (RNV)</a:t>
            </a:r>
          </a:p>
        </p:txBody>
      </p:sp>
      <p:sp>
        <p:nvSpPr>
          <p:cNvPr id="6" name="Content Placeholder 3">
            <a:extLst>
              <a:ext uri="{FF2B5EF4-FFF2-40B4-BE49-F238E27FC236}">
                <a16:creationId xmlns:a16="http://schemas.microsoft.com/office/drawing/2014/main" id="{52F08662-CD64-4940-978D-EBF4824DA467}"/>
              </a:ext>
            </a:extLst>
          </p:cNvPr>
          <p:cNvSpPr txBox="1">
            <a:spLocks/>
          </p:cNvSpPr>
          <p:nvPr/>
        </p:nvSpPr>
        <p:spPr>
          <a:xfrm>
            <a:off x="1295402" y="2436948"/>
            <a:ext cx="9978955"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a:solidFill>
                  <a:srgbClr val="0000FF"/>
                </a:solidFill>
                <a:hlinkClick r:id="rId3">
                  <a:extLst>
                    <a:ext uri="{A12FA001-AC4F-418D-AE19-62706E023703}">
                      <ahyp:hlinkClr xmlns:ahyp="http://schemas.microsoft.com/office/drawing/2018/hyperlinkcolor" val="tx"/>
                    </a:ext>
                  </a:extLst>
                </a:hlinkClick>
              </a:rPr>
              <a:t>LINK</a:t>
            </a:r>
            <a:r>
              <a:rPr lang="en-US" dirty="0">
                <a:solidFill>
                  <a:srgbClr val="0000FF"/>
                </a:solidFill>
              </a:rPr>
              <a:t> </a:t>
            </a:r>
            <a:r>
              <a:rPr lang="en-US" dirty="0">
                <a:solidFill>
                  <a:srgbClr val="0000FF"/>
                </a:solidFill>
                <a:hlinkClick r:id="rId4">
                  <a:extLst>
                    <a:ext uri="{A12FA001-AC4F-418D-AE19-62706E023703}">
                      <ahyp:hlinkClr xmlns:ahyp="http://schemas.microsoft.com/office/drawing/2018/hyperlinkcolor" val="tx"/>
                    </a:ext>
                  </a:extLst>
                </a:hlinkClick>
              </a:rPr>
              <a:t>User Guide</a:t>
            </a:r>
            <a:r>
              <a:rPr lang="en-US" dirty="0"/>
              <a:t>: </a:t>
            </a:r>
          </a:p>
          <a:p>
            <a:pPr marL="0" indent="0">
              <a:buNone/>
            </a:pPr>
            <a:br>
              <a:rPr lang="en-US" dirty="0"/>
            </a:br>
            <a:r>
              <a:rPr lang="en-US" dirty="0">
                <a:hlinkClick r:id="rId5"/>
              </a:rPr>
              <a:t>Received Not Vouchered Report</a:t>
            </a:r>
            <a:br>
              <a:rPr lang="en-US" dirty="0"/>
            </a:br>
            <a:r>
              <a:rPr lang="en-US" sz="2400" i="1" dirty="0"/>
              <a:t> E1 Training Guides &gt; Accounts Payable &gt; Lesson 4 AP reports &gt; Received Not Vouchered Report</a:t>
            </a:r>
            <a:endParaRPr lang="en-US" dirty="0"/>
          </a:p>
        </p:txBody>
      </p:sp>
    </p:spTree>
    <p:extLst>
      <p:ext uri="{BB962C8B-B14F-4D97-AF65-F5344CB8AC3E}">
        <p14:creationId xmlns:p14="http://schemas.microsoft.com/office/powerpoint/2010/main" val="42748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16389"/>
            <a:ext cx="9601196" cy="1303867"/>
          </a:xfrm>
        </p:spPr>
        <p:txBody>
          <a:bodyPr>
            <a:normAutofit/>
          </a:bodyPr>
          <a:lstStyle/>
          <a:p>
            <a:r>
              <a:rPr lang="en-US" dirty="0"/>
              <a:t>Received Not Vouchered (RNV)</a:t>
            </a:r>
          </a:p>
        </p:txBody>
      </p:sp>
      <p:pic>
        <p:nvPicPr>
          <p:cNvPr id="4" name="Picture 3">
            <a:extLst>
              <a:ext uri="{FF2B5EF4-FFF2-40B4-BE49-F238E27FC236}">
                <a16:creationId xmlns:a16="http://schemas.microsoft.com/office/drawing/2014/main" id="{D47594BE-3F02-4185-9537-D8CEDC024F20}"/>
              </a:ext>
            </a:extLst>
          </p:cNvPr>
          <p:cNvPicPr>
            <a:picLocks noChangeAspect="1"/>
          </p:cNvPicPr>
          <p:nvPr/>
        </p:nvPicPr>
        <p:blipFill rotWithShape="1">
          <a:blip r:embed="rId3"/>
          <a:srcRect b="6015"/>
          <a:stretch/>
        </p:blipFill>
        <p:spPr>
          <a:xfrm>
            <a:off x="1417954" y="1337310"/>
            <a:ext cx="9369941" cy="464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770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FE78-583E-43C2-951D-658838894A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2B1E14-C6F7-483C-BBD1-376BBC621D1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77DD58D-D61D-4228-A826-BEF79DD7156C}"/>
              </a:ext>
            </a:extLst>
          </p:cNvPr>
          <p:cNvPicPr>
            <a:picLocks noChangeAspect="1"/>
          </p:cNvPicPr>
          <p:nvPr/>
        </p:nvPicPr>
        <p:blipFill>
          <a:blip r:embed="rId2"/>
          <a:stretch>
            <a:fillRect/>
          </a:stretch>
        </p:blipFill>
        <p:spPr>
          <a:xfrm>
            <a:off x="1295400" y="982131"/>
            <a:ext cx="9601195" cy="5033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6A94F6CB-808F-450A-B0DE-45B30B5658D5}"/>
              </a:ext>
            </a:extLst>
          </p:cNvPr>
          <p:cNvSpPr txBox="1"/>
          <p:nvPr/>
        </p:nvSpPr>
        <p:spPr>
          <a:xfrm>
            <a:off x="7101192" y="2734913"/>
            <a:ext cx="2801565"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Make sure the</a:t>
            </a:r>
          </a:p>
          <a:p>
            <a:endParaRPr lang="en-US" dirty="0"/>
          </a:p>
          <a:p>
            <a:r>
              <a:rPr lang="en-US" dirty="0"/>
              <a:t>“Begin Date Range” is </a:t>
            </a:r>
          </a:p>
          <a:p>
            <a:endParaRPr lang="en-US" b="1" dirty="0"/>
          </a:p>
          <a:p>
            <a:r>
              <a:rPr lang="en-US" b="1" dirty="0"/>
              <a:t>ALWAYS</a:t>
            </a:r>
            <a:r>
              <a:rPr lang="en-US" dirty="0"/>
              <a:t>    01/01/2000</a:t>
            </a:r>
          </a:p>
          <a:p>
            <a:endParaRPr lang="en-US" dirty="0"/>
          </a:p>
        </p:txBody>
      </p:sp>
    </p:spTree>
    <p:extLst>
      <p:ext uri="{BB962C8B-B14F-4D97-AF65-F5344CB8AC3E}">
        <p14:creationId xmlns:p14="http://schemas.microsoft.com/office/powerpoint/2010/main" val="18529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Correcting RNV Issues</a:t>
            </a:r>
          </a:p>
        </p:txBody>
      </p:sp>
      <p:sp>
        <p:nvSpPr>
          <p:cNvPr id="3" name="Content Placeholder 2"/>
          <p:cNvSpPr>
            <a:spLocks noGrp="1"/>
          </p:cNvSpPr>
          <p:nvPr>
            <p:ph idx="1"/>
          </p:nvPr>
        </p:nvSpPr>
        <p:spPr>
          <a:xfrm>
            <a:off x="1295401" y="2441643"/>
            <a:ext cx="9601196" cy="3434225"/>
          </a:xfrm>
        </p:spPr>
        <p:txBody>
          <a:bodyPr>
            <a:normAutofit/>
          </a:bodyPr>
          <a:lstStyle/>
          <a:p>
            <a:r>
              <a:rPr lang="en-US" dirty="0"/>
              <a:t>Expense Valid</a:t>
            </a:r>
          </a:p>
          <a:p>
            <a:pPr lvl="1"/>
            <a:r>
              <a:rPr lang="en-US" dirty="0"/>
              <a:t>Expense valid - Use in Voucher to pay Invoice</a:t>
            </a:r>
          </a:p>
          <a:p>
            <a:r>
              <a:rPr lang="en-US" dirty="0"/>
              <a:t>Expense No Longer Valid</a:t>
            </a:r>
          </a:p>
          <a:p>
            <a:pPr lvl="1"/>
            <a:r>
              <a:rPr lang="en-US" dirty="0"/>
              <a:t>Receipt entered in same Fiscal Year – Reverse receipt, allow reversal to Post, Close PO</a:t>
            </a:r>
          </a:p>
          <a:p>
            <a:pPr lvl="1"/>
            <a:r>
              <a:rPr lang="en-US" dirty="0"/>
              <a:t>Receipt entered in Prior Fiscal Year – Reach out to State Accounting for assistance</a:t>
            </a:r>
          </a:p>
          <a:p>
            <a:pPr marL="0" indent="0">
              <a:buNone/>
            </a:pPr>
            <a:endParaRPr lang="en-US" dirty="0"/>
          </a:p>
        </p:txBody>
      </p:sp>
      <p:pic>
        <p:nvPicPr>
          <p:cNvPr id="5" name="Picture 4">
            <a:extLst>
              <a:ext uri="{FF2B5EF4-FFF2-40B4-BE49-F238E27FC236}">
                <a16:creationId xmlns:a16="http://schemas.microsoft.com/office/drawing/2014/main" id="{0438E9D1-FE2E-4B6C-A469-C763B46A2258}"/>
              </a:ext>
            </a:extLst>
          </p:cNvPr>
          <p:cNvPicPr>
            <a:picLocks noChangeAspect="1"/>
          </p:cNvPicPr>
          <p:nvPr/>
        </p:nvPicPr>
        <p:blipFill>
          <a:blip r:embed="rId3"/>
          <a:stretch>
            <a:fillRect/>
          </a:stretch>
        </p:blipFill>
        <p:spPr>
          <a:xfrm>
            <a:off x="650479" y="4926330"/>
            <a:ext cx="10838713" cy="1013742"/>
          </a:xfrm>
          <a:prstGeom prst="rect">
            <a:avLst/>
          </a:prstGeom>
        </p:spPr>
      </p:pic>
    </p:spTree>
    <p:extLst>
      <p:ext uri="{BB962C8B-B14F-4D97-AF65-F5344CB8AC3E}">
        <p14:creationId xmlns:p14="http://schemas.microsoft.com/office/powerpoint/2010/main" val="417546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normAutofit/>
          </a:bodyPr>
          <a:lstStyle/>
          <a:p>
            <a:r>
              <a:rPr lang="en-US" sz="1700" b="1" dirty="0"/>
              <a:t>Welcome</a:t>
            </a:r>
            <a:endParaRPr lang="en-US" sz="1700" dirty="0"/>
          </a:p>
          <a:p>
            <a:r>
              <a:rPr lang="en-US" sz="1700" b="1" dirty="0"/>
              <a:t>Announcements</a:t>
            </a:r>
          </a:p>
          <a:p>
            <a:r>
              <a:rPr lang="en-US" sz="1700" b="1" dirty="0"/>
              <a:t>O Batches &amp; Received Not Vouchered (RNV)</a:t>
            </a:r>
          </a:p>
          <a:p>
            <a:r>
              <a:rPr lang="en-US" sz="1700" b="1" dirty="0"/>
              <a:t>Capital Assets, including CIP, &amp; Integrity Reports</a:t>
            </a:r>
          </a:p>
          <a:p>
            <a:r>
              <a:rPr lang="en-US" sz="1700" b="1" dirty="0"/>
              <a:t>Business Unit Setup</a:t>
            </a:r>
          </a:p>
          <a:p>
            <a:r>
              <a:rPr lang="en-US" sz="1700" b="1" dirty="0"/>
              <a:t>ERDs</a:t>
            </a:r>
          </a:p>
          <a:p>
            <a:r>
              <a:rPr lang="en-US" sz="1700" b="1" dirty="0"/>
              <a:t>New GASB Statements</a:t>
            </a:r>
            <a:endParaRPr lang="en-US" sz="1700" dirty="0"/>
          </a:p>
          <a:p>
            <a:endParaRPr lang="en-US" dirty="0"/>
          </a:p>
        </p:txBody>
      </p:sp>
    </p:spTree>
    <p:extLst>
      <p:ext uri="{BB962C8B-B14F-4D97-AF65-F5344CB8AC3E}">
        <p14:creationId xmlns:p14="http://schemas.microsoft.com/office/powerpoint/2010/main" val="172250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Correcting RNV Issues</a:t>
            </a:r>
          </a:p>
        </p:txBody>
      </p:sp>
      <p:sp>
        <p:nvSpPr>
          <p:cNvPr id="3" name="Content Placeholder 2"/>
          <p:cNvSpPr>
            <a:spLocks noGrp="1"/>
          </p:cNvSpPr>
          <p:nvPr>
            <p:ph idx="1"/>
          </p:nvPr>
        </p:nvSpPr>
        <p:spPr>
          <a:xfrm>
            <a:off x="1295401" y="3177540"/>
            <a:ext cx="9601196" cy="2698328"/>
          </a:xfrm>
        </p:spPr>
        <p:txBody>
          <a:bodyPr>
            <a:normAutofit/>
          </a:bodyPr>
          <a:lstStyle/>
          <a:p>
            <a:r>
              <a:rPr lang="en-US" dirty="0"/>
              <a:t>If your agency’s Received Not Vouchered report shows small variances, which are often due to rounding differences or paying a different amount than the purchase order, contact State Accounting for  assistance in the correction.</a:t>
            </a:r>
          </a:p>
          <a:p>
            <a:pPr marL="457200" lvl="1" indent="0">
              <a:buNone/>
            </a:pPr>
            <a:br>
              <a:rPr lang="en-US" dirty="0"/>
            </a:br>
            <a:r>
              <a:rPr lang="en-US" dirty="0"/>
              <a:t>For any O batch or RNV issues, email  </a:t>
            </a:r>
            <a:r>
              <a:rPr lang="en-US" b="1" dirty="0"/>
              <a:t>Subject</a:t>
            </a:r>
            <a:r>
              <a:rPr lang="en-US" dirty="0"/>
              <a:t>: Reversing PO to </a:t>
            </a:r>
            <a:r>
              <a:rPr lang="en-US" dirty="0">
                <a:hlinkClick r:id="rId3"/>
              </a:rPr>
              <a:t>AS.StateAccounting@nebraska.gov</a:t>
            </a:r>
            <a:endParaRPr lang="en-US" dirty="0"/>
          </a:p>
        </p:txBody>
      </p:sp>
      <p:pic>
        <p:nvPicPr>
          <p:cNvPr id="5" name="Picture 4">
            <a:extLst>
              <a:ext uri="{FF2B5EF4-FFF2-40B4-BE49-F238E27FC236}">
                <a16:creationId xmlns:a16="http://schemas.microsoft.com/office/drawing/2014/main" id="{1C3D5CF5-F603-4E11-A8BA-33F3FB054B1F}"/>
              </a:ext>
            </a:extLst>
          </p:cNvPr>
          <p:cNvPicPr>
            <a:picLocks noChangeAspect="1"/>
          </p:cNvPicPr>
          <p:nvPr/>
        </p:nvPicPr>
        <p:blipFill>
          <a:blip r:embed="rId4"/>
          <a:stretch>
            <a:fillRect/>
          </a:stretch>
        </p:blipFill>
        <p:spPr>
          <a:xfrm>
            <a:off x="1397837" y="2152613"/>
            <a:ext cx="9990686" cy="838273"/>
          </a:xfrm>
          <a:prstGeom prst="rect">
            <a:avLst/>
          </a:prstGeom>
        </p:spPr>
      </p:pic>
    </p:spTree>
    <p:extLst>
      <p:ext uri="{BB962C8B-B14F-4D97-AF65-F5344CB8AC3E}">
        <p14:creationId xmlns:p14="http://schemas.microsoft.com/office/powerpoint/2010/main" val="75655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E91C-DB4C-40D6-9204-2380F0F3C119}"/>
              </a:ext>
            </a:extLst>
          </p:cNvPr>
          <p:cNvSpPr>
            <a:spLocks noGrp="1"/>
          </p:cNvSpPr>
          <p:nvPr>
            <p:ph type="title"/>
          </p:nvPr>
        </p:nvSpPr>
        <p:spPr/>
        <p:txBody>
          <a:bodyPr/>
          <a:lstStyle/>
          <a:p>
            <a:r>
              <a:rPr lang="en-US" dirty="0"/>
              <a:t>Correcting RNV Issues</a:t>
            </a:r>
          </a:p>
        </p:txBody>
      </p:sp>
      <p:sp>
        <p:nvSpPr>
          <p:cNvPr id="3" name="Content Placeholder 2">
            <a:extLst>
              <a:ext uri="{FF2B5EF4-FFF2-40B4-BE49-F238E27FC236}">
                <a16:creationId xmlns:a16="http://schemas.microsoft.com/office/drawing/2014/main" id="{B981CB65-A992-4378-8FD3-3B314D5604C0}"/>
              </a:ext>
            </a:extLst>
          </p:cNvPr>
          <p:cNvSpPr>
            <a:spLocks noGrp="1"/>
          </p:cNvSpPr>
          <p:nvPr>
            <p:ph idx="1"/>
          </p:nvPr>
        </p:nvSpPr>
        <p:spPr/>
        <p:txBody>
          <a:bodyPr>
            <a:normAutofit/>
          </a:bodyPr>
          <a:lstStyle/>
          <a:p>
            <a:r>
              <a:rPr lang="en-US" dirty="0"/>
              <a:t>System User Guides from the </a:t>
            </a:r>
            <a:r>
              <a:rPr lang="en-US" dirty="0">
                <a:hlinkClick r:id="rId2"/>
              </a:rPr>
              <a:t>LINK</a:t>
            </a:r>
            <a:r>
              <a:rPr lang="en-US" dirty="0"/>
              <a:t> </a:t>
            </a:r>
            <a:r>
              <a:rPr lang="en-US" dirty="0">
                <a:hlinkClick r:id="rId3"/>
              </a:rPr>
              <a:t>User Guides </a:t>
            </a:r>
            <a:r>
              <a:rPr lang="en-US" dirty="0"/>
              <a:t>website</a:t>
            </a:r>
          </a:p>
          <a:p>
            <a:pPr lvl="1"/>
            <a:r>
              <a:rPr lang="en-US" dirty="0">
                <a:hlinkClick r:id="rId4"/>
              </a:rPr>
              <a:t>Reverse Receipt the Purchase Order</a:t>
            </a:r>
            <a:endParaRPr lang="en-US" dirty="0"/>
          </a:p>
          <a:p>
            <a:pPr marL="457200" lvl="1" indent="0">
              <a:buNone/>
            </a:pPr>
            <a:r>
              <a:rPr lang="en-US" sz="2000" i="1" dirty="0"/>
              <a:t>E1 Training Guides &gt; Procurement &gt; Lesson 8: Receipt Processing &gt; Revising a Procurement Document</a:t>
            </a:r>
          </a:p>
          <a:p>
            <a:pPr lvl="1"/>
            <a:endParaRPr lang="en-US" dirty="0">
              <a:hlinkClick r:id="rId5"/>
            </a:endParaRPr>
          </a:p>
          <a:p>
            <a:pPr lvl="1"/>
            <a:r>
              <a:rPr lang="en-US" dirty="0">
                <a:hlinkClick r:id="rId5"/>
              </a:rPr>
              <a:t>Cancel the Purchase order</a:t>
            </a:r>
            <a:endParaRPr lang="en-US" dirty="0"/>
          </a:p>
          <a:p>
            <a:pPr marL="457200" lvl="1" indent="0">
              <a:buNone/>
            </a:pPr>
            <a:r>
              <a:rPr lang="en-US" sz="2000" i="1" dirty="0"/>
              <a:t>E1 Training Guides &gt; Procurement &gt; Lesson 1: Standard Process for Documents &gt; Revising a Procurement Document</a:t>
            </a:r>
          </a:p>
        </p:txBody>
      </p:sp>
    </p:spTree>
    <p:extLst>
      <p:ext uri="{BB962C8B-B14F-4D97-AF65-F5344CB8AC3E}">
        <p14:creationId xmlns:p14="http://schemas.microsoft.com/office/powerpoint/2010/main" val="321127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2787-2D6D-497F-AA22-3C9098ECC030}"/>
              </a:ext>
            </a:extLst>
          </p:cNvPr>
          <p:cNvSpPr>
            <a:spLocks noGrp="1"/>
          </p:cNvSpPr>
          <p:nvPr>
            <p:ph type="ctrTitle"/>
          </p:nvPr>
        </p:nvSpPr>
        <p:spPr/>
        <p:txBody>
          <a:bodyPr/>
          <a:lstStyle/>
          <a:p>
            <a:r>
              <a:rPr lang="en-US" dirty="0"/>
              <a:t>O Batches &amp; RNVs</a:t>
            </a:r>
          </a:p>
        </p:txBody>
      </p:sp>
      <p:sp>
        <p:nvSpPr>
          <p:cNvPr id="3" name="Subtitle 2">
            <a:extLst>
              <a:ext uri="{FF2B5EF4-FFF2-40B4-BE49-F238E27FC236}">
                <a16:creationId xmlns:a16="http://schemas.microsoft.com/office/drawing/2014/main" id="{B108B3CB-FF9A-4E33-ACFA-795432C1CF73}"/>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236389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2398" y="1871131"/>
            <a:ext cx="6815669" cy="3288010"/>
          </a:xfrm>
        </p:spPr>
        <p:txBody>
          <a:bodyPr/>
          <a:lstStyle/>
          <a:p>
            <a:r>
              <a:rPr lang="en-US" dirty="0"/>
              <a:t>Capital Assets, Construction-In-Progress (CIP), &amp; Integrity Reports</a:t>
            </a:r>
          </a:p>
        </p:txBody>
      </p:sp>
    </p:spTree>
    <p:extLst>
      <p:ext uri="{BB962C8B-B14F-4D97-AF65-F5344CB8AC3E}">
        <p14:creationId xmlns:p14="http://schemas.microsoft.com/office/powerpoint/2010/main" val="292245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FBE1-1EB2-4FDC-8A9A-606A5DA2CEBC}"/>
              </a:ext>
            </a:extLst>
          </p:cNvPr>
          <p:cNvSpPr txBox="1">
            <a:spLocks/>
          </p:cNvSpPr>
          <p:nvPr/>
        </p:nvSpPr>
        <p:spPr>
          <a:xfrm>
            <a:off x="1295402" y="680721"/>
            <a:ext cx="9601196" cy="88392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Creating an Asset Master</a:t>
            </a:r>
            <a:endParaRPr lang="en-US" dirty="0"/>
          </a:p>
        </p:txBody>
      </p:sp>
      <p:pic>
        <p:nvPicPr>
          <p:cNvPr id="4" name="Picture 3">
            <a:extLst>
              <a:ext uri="{FF2B5EF4-FFF2-40B4-BE49-F238E27FC236}">
                <a16:creationId xmlns:a16="http://schemas.microsoft.com/office/drawing/2014/main" id="{F8FFFB9E-2FF4-4F3A-AF46-0407892BA4C9}"/>
              </a:ext>
            </a:extLst>
          </p:cNvPr>
          <p:cNvPicPr>
            <a:picLocks noChangeAspect="1"/>
          </p:cNvPicPr>
          <p:nvPr/>
        </p:nvPicPr>
        <p:blipFill>
          <a:blip r:embed="rId3"/>
          <a:stretch>
            <a:fillRect/>
          </a:stretch>
        </p:blipFill>
        <p:spPr>
          <a:xfrm>
            <a:off x="2325375" y="1452339"/>
            <a:ext cx="7654149" cy="4638637"/>
          </a:xfrm>
          <a:prstGeom prst="rect">
            <a:avLst/>
          </a:prstGeom>
          <a:ln>
            <a:solidFill>
              <a:schemeClr val="tx1"/>
            </a:solidFill>
          </a:ln>
        </p:spPr>
      </p:pic>
      <p:sp>
        <p:nvSpPr>
          <p:cNvPr id="5" name="Rectangle 4">
            <a:extLst>
              <a:ext uri="{FF2B5EF4-FFF2-40B4-BE49-F238E27FC236}">
                <a16:creationId xmlns:a16="http://schemas.microsoft.com/office/drawing/2014/main" id="{6A3C1809-DE19-490D-A37A-C6239884CFAA}"/>
              </a:ext>
            </a:extLst>
          </p:cNvPr>
          <p:cNvSpPr/>
          <p:nvPr/>
        </p:nvSpPr>
        <p:spPr>
          <a:xfrm>
            <a:off x="9146439" y="1396403"/>
            <a:ext cx="2483092" cy="1646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a:p>
            <a:r>
              <a:rPr lang="en-US" sz="1500" b="1" dirty="0">
                <a:solidFill>
                  <a:schemeClr val="tx1"/>
                </a:solidFill>
              </a:rPr>
              <a:t>The Fixed Asset tag number should match the agency and division.  The tag number should also match the responsible business unit. </a:t>
            </a:r>
            <a:endParaRPr lang="en-US" sz="1500" dirty="0">
              <a:solidFill>
                <a:schemeClr val="tx1"/>
              </a:solidFill>
            </a:endParaRPr>
          </a:p>
          <a:p>
            <a:r>
              <a:rPr lang="en-US" sz="1500" b="1" dirty="0">
                <a:solidFill>
                  <a:schemeClr val="tx1"/>
                </a:solidFill>
              </a:rPr>
              <a:t>(In this example, agency 65)</a:t>
            </a:r>
            <a:endParaRPr lang="en-US" sz="1500" dirty="0">
              <a:solidFill>
                <a:schemeClr val="tx1"/>
              </a:solidFill>
            </a:endParaRPr>
          </a:p>
          <a:p>
            <a:pPr algn="ctr"/>
            <a:endParaRPr lang="en-US" dirty="0"/>
          </a:p>
        </p:txBody>
      </p:sp>
      <p:sp>
        <p:nvSpPr>
          <p:cNvPr id="6" name="TextBox 5">
            <a:extLst>
              <a:ext uri="{FF2B5EF4-FFF2-40B4-BE49-F238E27FC236}">
                <a16:creationId xmlns:a16="http://schemas.microsoft.com/office/drawing/2014/main" id="{368F2520-5E8A-4587-A147-8B8BC40AEBC8}"/>
              </a:ext>
            </a:extLst>
          </p:cNvPr>
          <p:cNvSpPr txBox="1"/>
          <p:nvPr/>
        </p:nvSpPr>
        <p:spPr>
          <a:xfrm>
            <a:off x="815358" y="1835721"/>
            <a:ext cx="1690704" cy="1815882"/>
          </a:xfrm>
          <a:prstGeom prst="rect">
            <a:avLst/>
          </a:prstGeom>
          <a:solidFill>
            <a:schemeClr val="bg1"/>
          </a:solidFill>
          <a:ln>
            <a:solidFill>
              <a:schemeClr val="tx1"/>
            </a:solidFill>
          </a:ln>
        </p:spPr>
        <p:txBody>
          <a:bodyPr wrap="square" rtlCol="0">
            <a:spAutoFit/>
          </a:bodyPr>
          <a:lstStyle/>
          <a:p>
            <a:r>
              <a:rPr lang="en-US" sz="1600" b="1" dirty="0"/>
              <a:t>Fund: </a:t>
            </a:r>
          </a:p>
          <a:p>
            <a:r>
              <a:rPr lang="en-US" sz="1600" b="1" dirty="0"/>
              <a:t>Not sure? Skip to responsible BU, use magnify glass to search for fund paired to BU.</a:t>
            </a:r>
          </a:p>
        </p:txBody>
      </p:sp>
      <p:sp>
        <p:nvSpPr>
          <p:cNvPr id="7" name="TextBox 6">
            <a:extLst>
              <a:ext uri="{FF2B5EF4-FFF2-40B4-BE49-F238E27FC236}">
                <a16:creationId xmlns:a16="http://schemas.microsoft.com/office/drawing/2014/main" id="{E2CC6725-A13D-4F91-9015-928F5FC24EF1}"/>
              </a:ext>
            </a:extLst>
          </p:cNvPr>
          <p:cNvSpPr txBox="1"/>
          <p:nvPr/>
        </p:nvSpPr>
        <p:spPr>
          <a:xfrm>
            <a:off x="9869123" y="4315549"/>
            <a:ext cx="1690704" cy="584775"/>
          </a:xfrm>
          <a:prstGeom prst="rect">
            <a:avLst/>
          </a:prstGeom>
          <a:solidFill>
            <a:schemeClr val="bg1"/>
          </a:solidFill>
          <a:ln>
            <a:solidFill>
              <a:schemeClr val="tx1"/>
            </a:solidFill>
          </a:ln>
        </p:spPr>
        <p:txBody>
          <a:bodyPr wrap="square" rtlCol="0">
            <a:spAutoFit/>
          </a:bodyPr>
          <a:lstStyle/>
          <a:p>
            <a:r>
              <a:rPr lang="en-US" sz="1600" b="1" dirty="0"/>
              <a:t>Remember to enter PO #</a:t>
            </a:r>
          </a:p>
        </p:txBody>
      </p:sp>
      <p:cxnSp>
        <p:nvCxnSpPr>
          <p:cNvPr id="8" name="Straight Arrow Connector 7">
            <a:extLst>
              <a:ext uri="{FF2B5EF4-FFF2-40B4-BE49-F238E27FC236}">
                <a16:creationId xmlns:a16="http://schemas.microsoft.com/office/drawing/2014/main" id="{18E8235B-E468-4F0F-AA85-C90E0D4143FA}"/>
              </a:ext>
            </a:extLst>
          </p:cNvPr>
          <p:cNvCxnSpPr>
            <a:cxnSpLocks/>
          </p:cNvCxnSpPr>
          <p:nvPr/>
        </p:nvCxnSpPr>
        <p:spPr>
          <a:xfrm flipH="1" flipV="1">
            <a:off x="9489959" y="4649482"/>
            <a:ext cx="376666" cy="168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F6D811-9CD7-401A-8F5D-50165327FCC7}"/>
              </a:ext>
            </a:extLst>
          </p:cNvPr>
          <p:cNvSpPr txBox="1"/>
          <p:nvPr/>
        </p:nvSpPr>
        <p:spPr>
          <a:xfrm>
            <a:off x="568843" y="4823861"/>
            <a:ext cx="2483092" cy="1477328"/>
          </a:xfrm>
          <a:prstGeom prst="rect">
            <a:avLst/>
          </a:prstGeom>
          <a:solidFill>
            <a:schemeClr val="bg1"/>
          </a:solidFill>
          <a:ln>
            <a:solidFill>
              <a:schemeClr val="tx1"/>
            </a:solidFill>
          </a:ln>
        </p:spPr>
        <p:txBody>
          <a:bodyPr wrap="square" rtlCol="0">
            <a:spAutoFit/>
          </a:bodyPr>
          <a:lstStyle/>
          <a:p>
            <a:r>
              <a:rPr lang="en-US" sz="1500" b="1" dirty="0"/>
              <a:t>Account #: fund # and account 17xxxx</a:t>
            </a:r>
          </a:p>
          <a:p>
            <a:r>
              <a:rPr lang="en-US" sz="1500" b="1" dirty="0"/>
              <a:t>Account correlates to the expenditure account used.</a:t>
            </a:r>
          </a:p>
          <a:p>
            <a:r>
              <a:rPr lang="en-US" sz="1500" b="1" dirty="0"/>
              <a:t>Ex. 65070009.58</a:t>
            </a:r>
            <a:r>
              <a:rPr lang="en-US" sz="1500" b="1" dirty="0">
                <a:solidFill>
                  <a:srgbClr val="FF0000"/>
                </a:solidFill>
              </a:rPr>
              <a:t>347</a:t>
            </a:r>
            <a:r>
              <a:rPr lang="en-US" sz="1500" b="1" dirty="0"/>
              <a:t>0</a:t>
            </a:r>
          </a:p>
          <a:p>
            <a:r>
              <a:rPr lang="en-US" sz="1500" b="1" dirty="0"/>
              <a:t>Acct # for FA= 56520.17</a:t>
            </a:r>
            <a:r>
              <a:rPr lang="en-US" sz="1500" b="1" dirty="0">
                <a:solidFill>
                  <a:srgbClr val="FF0000"/>
                </a:solidFill>
              </a:rPr>
              <a:t>347</a:t>
            </a:r>
            <a:r>
              <a:rPr lang="en-US" sz="1500" b="1" dirty="0"/>
              <a:t>0 </a:t>
            </a:r>
          </a:p>
        </p:txBody>
      </p:sp>
      <p:cxnSp>
        <p:nvCxnSpPr>
          <p:cNvPr id="10" name="Straight Arrow Connector 9">
            <a:extLst>
              <a:ext uri="{FF2B5EF4-FFF2-40B4-BE49-F238E27FC236}">
                <a16:creationId xmlns:a16="http://schemas.microsoft.com/office/drawing/2014/main" id="{4C1DF391-F2CF-40A5-8575-DBA38B8487FC}"/>
              </a:ext>
            </a:extLst>
          </p:cNvPr>
          <p:cNvCxnSpPr>
            <a:cxnSpLocks/>
          </p:cNvCxnSpPr>
          <p:nvPr/>
        </p:nvCxnSpPr>
        <p:spPr>
          <a:xfrm>
            <a:off x="2506062" y="3651603"/>
            <a:ext cx="206625" cy="262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C60444E-3510-44EA-8371-405791DBC2C5}"/>
              </a:ext>
            </a:extLst>
          </p:cNvPr>
          <p:cNvCxnSpPr>
            <a:cxnSpLocks/>
          </p:cNvCxnSpPr>
          <p:nvPr/>
        </p:nvCxnSpPr>
        <p:spPr>
          <a:xfrm flipH="1">
            <a:off x="4515601" y="1981200"/>
            <a:ext cx="4630838" cy="1105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52CD94-8111-4CD1-866B-88DE45706697}"/>
              </a:ext>
            </a:extLst>
          </p:cNvPr>
          <p:cNvCxnSpPr>
            <a:cxnSpLocks/>
          </p:cNvCxnSpPr>
          <p:nvPr/>
        </p:nvCxnSpPr>
        <p:spPr>
          <a:xfrm flipV="1">
            <a:off x="3051935" y="4480560"/>
            <a:ext cx="951105" cy="337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B23106C-16F9-479E-A3F6-5A78E171E7DC}"/>
              </a:ext>
            </a:extLst>
          </p:cNvPr>
          <p:cNvSpPr txBox="1"/>
          <p:nvPr/>
        </p:nvSpPr>
        <p:spPr>
          <a:xfrm>
            <a:off x="6656975" y="5306146"/>
            <a:ext cx="2483092" cy="1246495"/>
          </a:xfrm>
          <a:prstGeom prst="rect">
            <a:avLst/>
          </a:prstGeom>
          <a:solidFill>
            <a:schemeClr val="bg1"/>
          </a:solidFill>
          <a:ln>
            <a:solidFill>
              <a:schemeClr val="tx1"/>
            </a:solidFill>
          </a:ln>
        </p:spPr>
        <p:txBody>
          <a:bodyPr wrap="square" rtlCol="0">
            <a:spAutoFit/>
          </a:bodyPr>
          <a:lstStyle/>
          <a:p>
            <a:r>
              <a:rPr lang="en-US" sz="1500" b="1" dirty="0"/>
              <a:t>Date Acquired:</a:t>
            </a:r>
          </a:p>
          <a:p>
            <a:r>
              <a:rPr lang="en-US" sz="1500" b="1" dirty="0"/>
              <a:t>This should be the date you received the asset, date the asset was put into service, or substantially complete.</a:t>
            </a:r>
          </a:p>
        </p:txBody>
      </p:sp>
      <p:cxnSp>
        <p:nvCxnSpPr>
          <p:cNvPr id="42" name="Straight Arrow Connector 41">
            <a:extLst>
              <a:ext uri="{FF2B5EF4-FFF2-40B4-BE49-F238E27FC236}">
                <a16:creationId xmlns:a16="http://schemas.microsoft.com/office/drawing/2014/main" id="{5E8DC464-30FF-466A-A49E-5C250D30C51C}"/>
              </a:ext>
            </a:extLst>
          </p:cNvPr>
          <p:cNvCxnSpPr>
            <a:cxnSpLocks/>
          </p:cNvCxnSpPr>
          <p:nvPr/>
        </p:nvCxnSpPr>
        <p:spPr>
          <a:xfrm flipH="1" flipV="1">
            <a:off x="4729600" y="4733943"/>
            <a:ext cx="1927375" cy="5722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66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BE5D1B-87B7-44ED-BB92-045868E2B0DD}"/>
              </a:ext>
            </a:extLst>
          </p:cNvPr>
          <p:cNvPicPr>
            <a:picLocks noChangeAspect="1"/>
          </p:cNvPicPr>
          <p:nvPr/>
        </p:nvPicPr>
        <p:blipFill rotWithShape="1">
          <a:blip r:embed="rId3"/>
          <a:srcRect/>
          <a:stretch/>
        </p:blipFill>
        <p:spPr>
          <a:xfrm>
            <a:off x="5994401" y="821864"/>
            <a:ext cx="5462842" cy="5178886"/>
          </a:xfrm>
          <a:prstGeom prst="rect">
            <a:avLst/>
          </a:prstGeom>
        </p:spPr>
      </p:pic>
      <p:sp>
        <p:nvSpPr>
          <p:cNvPr id="16" name="Rectangle 15">
            <a:extLst>
              <a:ext uri="{FF2B5EF4-FFF2-40B4-BE49-F238E27FC236}">
                <a16:creationId xmlns:a16="http://schemas.microsoft.com/office/drawing/2014/main" id="{F2ECAA1A-75B3-4891-B06E-D392EA69F82B}"/>
              </a:ext>
            </a:extLst>
          </p:cNvPr>
          <p:cNvSpPr/>
          <p:nvPr/>
        </p:nvSpPr>
        <p:spPr>
          <a:xfrm>
            <a:off x="6940550" y="3869857"/>
            <a:ext cx="862067" cy="245192"/>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85E9E5-A75D-4450-88DF-60FAFC699BA3}"/>
              </a:ext>
            </a:extLst>
          </p:cNvPr>
          <p:cNvGrpSpPr/>
          <p:nvPr/>
        </p:nvGrpSpPr>
        <p:grpSpPr>
          <a:xfrm>
            <a:off x="585206" y="914400"/>
            <a:ext cx="5339344" cy="5029200"/>
            <a:chOff x="-5662127" y="301142"/>
            <a:chExt cx="7562850" cy="6059368"/>
          </a:xfrm>
        </p:grpSpPr>
        <p:pic>
          <p:nvPicPr>
            <p:cNvPr id="3" name="Picture 2">
              <a:extLst>
                <a:ext uri="{FF2B5EF4-FFF2-40B4-BE49-F238E27FC236}">
                  <a16:creationId xmlns:a16="http://schemas.microsoft.com/office/drawing/2014/main" id="{BB86B28C-4340-486E-B36B-A02818193BFB}"/>
                </a:ext>
              </a:extLst>
            </p:cNvPr>
            <p:cNvPicPr>
              <a:picLocks noChangeAspect="1"/>
            </p:cNvPicPr>
            <p:nvPr/>
          </p:nvPicPr>
          <p:blipFill rotWithShape="1">
            <a:blip r:embed="rId4"/>
            <a:srcRect t="488" b="3562"/>
            <a:stretch/>
          </p:blipFill>
          <p:spPr>
            <a:xfrm>
              <a:off x="-5662127" y="301142"/>
              <a:ext cx="7562850" cy="6059368"/>
            </a:xfrm>
            <a:prstGeom prst="rect">
              <a:avLst/>
            </a:prstGeom>
            <a:ln>
              <a:solidFill>
                <a:schemeClr val="tx1"/>
              </a:solidFill>
            </a:ln>
          </p:spPr>
        </p:pic>
        <p:sp>
          <p:nvSpPr>
            <p:cNvPr id="13" name="Rectangle 12">
              <a:extLst>
                <a:ext uri="{FF2B5EF4-FFF2-40B4-BE49-F238E27FC236}">
                  <a16:creationId xmlns:a16="http://schemas.microsoft.com/office/drawing/2014/main" id="{12C85B05-2BA8-450D-BCBF-6C3B5DA21C49}"/>
                </a:ext>
              </a:extLst>
            </p:cNvPr>
            <p:cNvSpPr/>
            <p:nvPr/>
          </p:nvSpPr>
          <p:spPr>
            <a:xfrm>
              <a:off x="-3006458" y="2144424"/>
              <a:ext cx="1069909" cy="336187"/>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0FC11-2DD4-4CEF-B7EC-ACDDA03F062C}"/>
                </a:ext>
              </a:extLst>
            </p:cNvPr>
            <p:cNvSpPr txBox="1"/>
            <p:nvPr/>
          </p:nvSpPr>
          <p:spPr>
            <a:xfrm>
              <a:off x="-788935" y="2501588"/>
              <a:ext cx="2387725" cy="556231"/>
            </a:xfrm>
            <a:prstGeom prst="rect">
              <a:avLst/>
            </a:prstGeom>
            <a:solidFill>
              <a:schemeClr val="bg1"/>
            </a:solidFill>
            <a:ln>
              <a:solidFill>
                <a:schemeClr val="tx1"/>
              </a:solidFill>
            </a:ln>
          </p:spPr>
          <p:txBody>
            <a:bodyPr wrap="square" rtlCol="0">
              <a:spAutoFit/>
            </a:bodyPr>
            <a:lstStyle/>
            <a:p>
              <a:pPr algn="ctr"/>
              <a:r>
                <a:rPr lang="en-US" sz="1200" dirty="0"/>
                <a:t>Item Code: auto filled from the Asset info tab</a:t>
              </a:r>
            </a:p>
          </p:txBody>
        </p:sp>
        <p:cxnSp>
          <p:nvCxnSpPr>
            <p:cNvPr id="17" name="Straight Arrow Connector 16">
              <a:extLst>
                <a:ext uri="{FF2B5EF4-FFF2-40B4-BE49-F238E27FC236}">
                  <a16:creationId xmlns:a16="http://schemas.microsoft.com/office/drawing/2014/main" id="{75AFA6F1-4903-4EF6-A2BB-1DFF9EB2CDD7}"/>
                </a:ext>
              </a:extLst>
            </p:cNvPr>
            <p:cNvCxnSpPr>
              <a:cxnSpLocks/>
              <a:stCxn id="14" idx="1"/>
              <a:endCxn id="13" idx="3"/>
            </p:cNvCxnSpPr>
            <p:nvPr/>
          </p:nvCxnSpPr>
          <p:spPr>
            <a:xfrm flipH="1" flipV="1">
              <a:off x="-1936549" y="2312518"/>
              <a:ext cx="1147614" cy="467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8D7E744-CC5E-4FB8-9D08-0FE326A8387F}"/>
                </a:ext>
              </a:extLst>
            </p:cNvPr>
            <p:cNvSpPr txBox="1"/>
            <p:nvPr/>
          </p:nvSpPr>
          <p:spPr>
            <a:xfrm>
              <a:off x="404927" y="4871753"/>
              <a:ext cx="1280159" cy="556231"/>
            </a:xfrm>
            <a:prstGeom prst="rect">
              <a:avLst/>
            </a:prstGeom>
            <a:solidFill>
              <a:schemeClr val="bg1"/>
            </a:solidFill>
            <a:ln>
              <a:solidFill>
                <a:schemeClr val="tx1"/>
              </a:solidFill>
            </a:ln>
          </p:spPr>
          <p:txBody>
            <a:bodyPr wrap="square" rtlCol="0">
              <a:spAutoFit/>
            </a:bodyPr>
            <a:lstStyle/>
            <a:p>
              <a:pPr algn="ctr"/>
              <a:r>
                <a:rPr lang="en-US" sz="1200" dirty="0"/>
                <a:t>Both must be entered</a:t>
              </a:r>
            </a:p>
          </p:txBody>
        </p:sp>
        <p:cxnSp>
          <p:nvCxnSpPr>
            <p:cNvPr id="19" name="Straight Arrow Connector 18">
              <a:extLst>
                <a:ext uri="{FF2B5EF4-FFF2-40B4-BE49-F238E27FC236}">
                  <a16:creationId xmlns:a16="http://schemas.microsoft.com/office/drawing/2014/main" id="{A46B68A3-924B-4DD6-B9EF-A0F28DE046F2}"/>
                </a:ext>
              </a:extLst>
            </p:cNvPr>
            <p:cNvCxnSpPr>
              <a:cxnSpLocks/>
              <a:stCxn id="18" idx="0"/>
            </p:cNvCxnSpPr>
            <p:nvPr/>
          </p:nvCxnSpPr>
          <p:spPr>
            <a:xfrm flipH="1" flipV="1">
              <a:off x="409743" y="4318000"/>
              <a:ext cx="635263" cy="553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D45972-BE2F-4C34-AF9F-0FF900B8E5DB}"/>
                </a:ext>
              </a:extLst>
            </p:cNvPr>
            <p:cNvCxnSpPr>
              <a:cxnSpLocks/>
              <a:stCxn id="18" idx="0"/>
            </p:cNvCxnSpPr>
            <p:nvPr/>
          </p:nvCxnSpPr>
          <p:spPr>
            <a:xfrm flipH="1" flipV="1">
              <a:off x="-50761" y="4750465"/>
              <a:ext cx="1095766" cy="121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283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9022" y="897031"/>
            <a:ext cx="4737100" cy="5126037"/>
          </a:xfrm>
        </p:spPr>
        <p:txBody>
          <a:bodyPr/>
          <a:lstStyle/>
          <a:p>
            <a:pPr algn="ctr"/>
            <a:r>
              <a:rPr lang="en-US" sz="4800" b="1" dirty="0"/>
              <a:t>FIXED</a:t>
            </a:r>
            <a:br>
              <a:rPr lang="en-US" sz="4800" b="1" dirty="0"/>
            </a:br>
            <a:r>
              <a:rPr lang="en-US" sz="4800" b="1" dirty="0"/>
              <a:t>ASSET</a:t>
            </a:r>
            <a:br>
              <a:rPr lang="en-US" sz="4800" b="1" dirty="0"/>
            </a:br>
            <a:r>
              <a:rPr lang="en-US" sz="4800" b="1" dirty="0"/>
              <a:t>REPORTS</a:t>
            </a:r>
            <a:br>
              <a:rPr lang="en-US" dirty="0"/>
            </a:br>
            <a:r>
              <a:rPr lang="en-US" dirty="0"/>
              <a:t> </a:t>
            </a:r>
          </a:p>
        </p:txBody>
      </p:sp>
      <p:pic>
        <p:nvPicPr>
          <p:cNvPr id="1026" name="Picture 2" descr="Additional Resources">
            <a:extLst>
              <a:ext uri="{FF2B5EF4-FFF2-40B4-BE49-F238E27FC236}">
                <a16:creationId xmlns:a16="http://schemas.microsoft.com/office/drawing/2014/main" id="{4594493B-D0A6-4402-AA1E-336764059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926" y="834932"/>
            <a:ext cx="4935878" cy="493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2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990" y="635216"/>
            <a:ext cx="6680200" cy="823913"/>
          </a:xfrm>
        </p:spPr>
        <p:txBody>
          <a:bodyPr/>
          <a:lstStyle/>
          <a:p>
            <a:pPr algn="ctr"/>
            <a:r>
              <a:rPr lang="en-US" dirty="0"/>
              <a:t>Unposted Fixed Asset Report</a:t>
            </a:r>
          </a:p>
        </p:txBody>
      </p:sp>
      <p:sp>
        <p:nvSpPr>
          <p:cNvPr id="3" name="Content Placeholder 2"/>
          <p:cNvSpPr>
            <a:spLocks noGrp="1"/>
          </p:cNvSpPr>
          <p:nvPr>
            <p:ph idx="4294967295"/>
          </p:nvPr>
        </p:nvSpPr>
        <p:spPr>
          <a:xfrm>
            <a:off x="967666" y="1767840"/>
            <a:ext cx="6362524" cy="1042737"/>
          </a:xfrm>
        </p:spPr>
        <p:txBody>
          <a:bodyPr>
            <a:normAutofit/>
          </a:bodyPr>
          <a:lstStyle/>
          <a:p>
            <a:pPr marL="0" indent="0">
              <a:buNone/>
            </a:pPr>
            <a:r>
              <a:rPr lang="en-US" sz="1800" dirty="0"/>
              <a:t>This report shows expenses which have been posted to an object code beginning with “58”, but have not yet been posted to a fixed asset tag number</a:t>
            </a:r>
          </a:p>
          <a:p>
            <a:pPr marL="0" indent="0">
              <a:buNone/>
            </a:pPr>
            <a:endParaRPr lang="en-US" sz="1800"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7839206" y="858219"/>
            <a:ext cx="3876059" cy="5141562"/>
          </a:xfrm>
          <a:prstGeom prst="rect">
            <a:avLst/>
          </a:prstGeom>
        </p:spPr>
      </p:pic>
      <p:sp>
        <p:nvSpPr>
          <p:cNvPr id="12" name="Content Placeholder 2">
            <a:extLst>
              <a:ext uri="{FF2B5EF4-FFF2-40B4-BE49-F238E27FC236}">
                <a16:creationId xmlns:a16="http://schemas.microsoft.com/office/drawing/2014/main" id="{44643F2A-8107-425B-9408-8454F13E08BE}"/>
              </a:ext>
            </a:extLst>
          </p:cNvPr>
          <p:cNvSpPr txBox="1">
            <a:spLocks/>
          </p:cNvSpPr>
          <p:nvPr/>
        </p:nvSpPr>
        <p:spPr>
          <a:xfrm>
            <a:off x="549595" y="5478412"/>
            <a:ext cx="7198666" cy="10427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Inquiries &amp; Reports &gt; F/A Integrity Reports &gt; Unposted F/As</a:t>
            </a:r>
          </a:p>
          <a:p>
            <a:pPr marL="0" indent="0">
              <a:buFont typeface="Arial"/>
              <a:buNone/>
            </a:pPr>
            <a:endParaRPr lang="en-US" sz="1800" dirty="0"/>
          </a:p>
          <a:p>
            <a:pPr marL="0" indent="0">
              <a:buFont typeface="Arial"/>
              <a:buNone/>
            </a:pPr>
            <a:endParaRPr lang="en-US" dirty="0"/>
          </a:p>
          <a:p>
            <a:pPr marL="0" indent="0">
              <a:buFont typeface="Arial"/>
              <a:buNone/>
            </a:pPr>
            <a:endParaRPr lang="en-US" dirty="0"/>
          </a:p>
        </p:txBody>
      </p:sp>
      <p:grpSp>
        <p:nvGrpSpPr>
          <p:cNvPr id="27" name="Group 26">
            <a:extLst>
              <a:ext uri="{FF2B5EF4-FFF2-40B4-BE49-F238E27FC236}">
                <a16:creationId xmlns:a16="http://schemas.microsoft.com/office/drawing/2014/main" id="{5F135A95-DE8B-49DE-9C66-D5A90D561A72}"/>
              </a:ext>
            </a:extLst>
          </p:cNvPr>
          <p:cNvGrpSpPr/>
          <p:nvPr/>
        </p:nvGrpSpPr>
        <p:grpSpPr>
          <a:xfrm>
            <a:off x="570852" y="2810577"/>
            <a:ext cx="7177409" cy="2194198"/>
            <a:chOff x="570852" y="2810577"/>
            <a:chExt cx="7177409" cy="2194198"/>
          </a:xfrm>
        </p:grpSpPr>
        <p:pic>
          <p:nvPicPr>
            <p:cNvPr id="20" name="Picture 19">
              <a:extLst>
                <a:ext uri="{FF2B5EF4-FFF2-40B4-BE49-F238E27FC236}">
                  <a16:creationId xmlns:a16="http://schemas.microsoft.com/office/drawing/2014/main" id="{0C9A73A8-B94C-413A-8169-D10A3215D330}"/>
                </a:ext>
              </a:extLst>
            </p:cNvPr>
            <p:cNvPicPr>
              <a:picLocks noChangeAspect="1"/>
            </p:cNvPicPr>
            <p:nvPr/>
          </p:nvPicPr>
          <p:blipFill>
            <a:blip r:embed="rId4"/>
            <a:stretch>
              <a:fillRect/>
            </a:stretch>
          </p:blipFill>
          <p:spPr>
            <a:xfrm>
              <a:off x="570852" y="2810577"/>
              <a:ext cx="7177409" cy="2194198"/>
            </a:xfrm>
            <a:prstGeom prst="rect">
              <a:avLst/>
            </a:prstGeom>
          </p:spPr>
        </p:pic>
        <p:sp>
          <p:nvSpPr>
            <p:cNvPr id="21" name="Rectangle 20">
              <a:extLst>
                <a:ext uri="{FF2B5EF4-FFF2-40B4-BE49-F238E27FC236}">
                  <a16:creationId xmlns:a16="http://schemas.microsoft.com/office/drawing/2014/main" id="{8E02C93D-5626-4464-80FA-3D24B7DFA7C0}"/>
                </a:ext>
              </a:extLst>
            </p:cNvPr>
            <p:cNvSpPr/>
            <p:nvPr/>
          </p:nvSpPr>
          <p:spPr>
            <a:xfrm>
              <a:off x="2300216" y="3686998"/>
              <a:ext cx="28980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5DB2A5-3850-4216-85FB-B28D4A2C0F2A}"/>
                </a:ext>
              </a:extLst>
            </p:cNvPr>
            <p:cNvSpPr/>
            <p:nvPr/>
          </p:nvSpPr>
          <p:spPr>
            <a:xfrm>
              <a:off x="2300216" y="4045995"/>
              <a:ext cx="28980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C79CD1E-ADAC-479B-AFFD-B329BA6AAD7D}"/>
                </a:ext>
              </a:extLst>
            </p:cNvPr>
            <p:cNvSpPr/>
            <p:nvPr/>
          </p:nvSpPr>
          <p:spPr>
            <a:xfrm>
              <a:off x="4988517" y="3686999"/>
              <a:ext cx="75331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530E08-972C-4D58-9C6D-B2A0549794D6}"/>
                </a:ext>
              </a:extLst>
            </p:cNvPr>
            <p:cNvSpPr/>
            <p:nvPr/>
          </p:nvSpPr>
          <p:spPr>
            <a:xfrm>
              <a:off x="4988516" y="4045995"/>
              <a:ext cx="75331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4D91CF-3FD3-426F-B21F-BE38F2AE05A9}"/>
                </a:ext>
              </a:extLst>
            </p:cNvPr>
            <p:cNvSpPr/>
            <p:nvPr/>
          </p:nvSpPr>
          <p:spPr>
            <a:xfrm>
              <a:off x="4988517" y="4449606"/>
              <a:ext cx="75331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9E0673F-AA11-4BED-8393-67B918F988A1}"/>
                </a:ext>
              </a:extLst>
            </p:cNvPr>
            <p:cNvSpPr/>
            <p:nvPr/>
          </p:nvSpPr>
          <p:spPr>
            <a:xfrm>
              <a:off x="2300215" y="4449606"/>
              <a:ext cx="28980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987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4441" y="436123"/>
            <a:ext cx="10448142" cy="1209796"/>
          </a:xfrm>
        </p:spPr>
        <p:txBody>
          <a:bodyPr/>
          <a:lstStyle/>
          <a:p>
            <a:pPr algn="ctr"/>
            <a:r>
              <a:rPr lang="en-US" dirty="0"/>
              <a:t>Fixed Asset No Cost Integrity Report</a:t>
            </a:r>
          </a:p>
        </p:txBody>
      </p:sp>
      <p:sp>
        <p:nvSpPr>
          <p:cNvPr id="6" name="Content Placeholder 2">
            <a:extLst>
              <a:ext uri="{FF2B5EF4-FFF2-40B4-BE49-F238E27FC236}">
                <a16:creationId xmlns:a16="http://schemas.microsoft.com/office/drawing/2014/main" id="{F8117738-E9A6-4B6D-92A7-9E6ECA7D23E1}"/>
              </a:ext>
            </a:extLst>
          </p:cNvPr>
          <p:cNvSpPr txBox="1">
            <a:spLocks/>
          </p:cNvSpPr>
          <p:nvPr/>
        </p:nvSpPr>
        <p:spPr>
          <a:xfrm>
            <a:off x="854442" y="1645920"/>
            <a:ext cx="10448142" cy="342835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dirty="0"/>
              <a:t>This report shows the asset has been added to the system, has a tag number, and is a complete asset record, but the value is $0 because costs haven’t been attached. </a:t>
            </a:r>
          </a:p>
          <a:p>
            <a:r>
              <a:rPr lang="en-US" sz="2400" dirty="0"/>
              <a:t>The goal is to have this report blank, kept as short as possible, and with only recently acquired assets </a:t>
            </a:r>
          </a:p>
          <a:p>
            <a:endParaRPr lang="en-US" sz="2400" dirty="0"/>
          </a:p>
        </p:txBody>
      </p:sp>
      <p:sp>
        <p:nvSpPr>
          <p:cNvPr id="7" name="Content Placeholder 2">
            <a:extLst>
              <a:ext uri="{FF2B5EF4-FFF2-40B4-BE49-F238E27FC236}">
                <a16:creationId xmlns:a16="http://schemas.microsoft.com/office/drawing/2014/main" id="{C8C1E82B-367F-4E59-AE58-1C49A321B00A}"/>
              </a:ext>
            </a:extLst>
          </p:cNvPr>
          <p:cNvSpPr txBox="1">
            <a:spLocks/>
          </p:cNvSpPr>
          <p:nvPr/>
        </p:nvSpPr>
        <p:spPr>
          <a:xfrm>
            <a:off x="889416" y="5775158"/>
            <a:ext cx="10419691" cy="4331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Inquiries &amp; Reports &gt; F/A Integrity Reports &gt; F/A No Cost Integrity</a:t>
            </a:r>
          </a:p>
          <a:p>
            <a:pPr marL="0" indent="0">
              <a:buFont typeface="Arial"/>
              <a:buNone/>
            </a:pPr>
            <a:endParaRPr lang="en-US" sz="1800" dirty="0"/>
          </a:p>
          <a:p>
            <a:pPr marL="0" indent="0">
              <a:buFont typeface="Arial"/>
              <a:buNone/>
            </a:pPr>
            <a:endParaRPr lang="en-US" dirty="0"/>
          </a:p>
          <a:p>
            <a:pPr marL="0" indent="0">
              <a:buFont typeface="Arial"/>
              <a:buNone/>
            </a:pPr>
            <a:endParaRPr lang="en-US" dirty="0"/>
          </a:p>
        </p:txBody>
      </p:sp>
      <p:pic>
        <p:nvPicPr>
          <p:cNvPr id="9" name="Picture 8">
            <a:extLst>
              <a:ext uri="{FF2B5EF4-FFF2-40B4-BE49-F238E27FC236}">
                <a16:creationId xmlns:a16="http://schemas.microsoft.com/office/drawing/2014/main" id="{67E3E8D0-0DD7-4FB5-A4B5-8B73A74A378A}"/>
              </a:ext>
            </a:extLst>
          </p:cNvPr>
          <p:cNvPicPr>
            <a:picLocks noChangeAspect="1"/>
          </p:cNvPicPr>
          <p:nvPr/>
        </p:nvPicPr>
        <p:blipFill>
          <a:blip r:embed="rId3"/>
          <a:stretch>
            <a:fillRect/>
          </a:stretch>
        </p:blipFill>
        <p:spPr>
          <a:xfrm>
            <a:off x="854441" y="3448051"/>
            <a:ext cx="10448142" cy="1918930"/>
          </a:xfrm>
          <a:prstGeom prst="rect">
            <a:avLst/>
          </a:prstGeom>
          <a:ln>
            <a:solidFill>
              <a:schemeClr val="tx1"/>
            </a:solidFill>
          </a:ln>
        </p:spPr>
      </p:pic>
    </p:spTree>
    <p:extLst>
      <p:ext uri="{BB962C8B-B14F-4D97-AF65-F5344CB8AC3E}">
        <p14:creationId xmlns:p14="http://schemas.microsoft.com/office/powerpoint/2010/main" val="490298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4441" y="436123"/>
            <a:ext cx="10448142" cy="1209796"/>
          </a:xfrm>
        </p:spPr>
        <p:txBody>
          <a:bodyPr/>
          <a:lstStyle/>
          <a:p>
            <a:pPr algn="ctr"/>
            <a:r>
              <a:rPr lang="en-US" dirty="0"/>
              <a:t>G/L by Tag Number</a:t>
            </a:r>
          </a:p>
        </p:txBody>
      </p:sp>
      <p:sp>
        <p:nvSpPr>
          <p:cNvPr id="6" name="Content Placeholder 2">
            <a:extLst>
              <a:ext uri="{FF2B5EF4-FFF2-40B4-BE49-F238E27FC236}">
                <a16:creationId xmlns:a16="http://schemas.microsoft.com/office/drawing/2014/main" id="{F8117738-E9A6-4B6D-92A7-9E6ECA7D23E1}"/>
              </a:ext>
            </a:extLst>
          </p:cNvPr>
          <p:cNvSpPr txBox="1">
            <a:spLocks/>
          </p:cNvSpPr>
          <p:nvPr/>
        </p:nvSpPr>
        <p:spPr>
          <a:xfrm>
            <a:off x="854442" y="1645920"/>
            <a:ext cx="10448142" cy="141010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dirty="0"/>
              <a:t>This report shows any GL activity associated with a specific tag number</a:t>
            </a:r>
          </a:p>
          <a:p>
            <a:r>
              <a:rPr lang="en-US" dirty="0"/>
              <a:t>By running this report, you can see any costs posted to a tag number and assess whether additional costs need to be added or if </a:t>
            </a:r>
            <a:r>
              <a:rPr lang="en-US"/>
              <a:t>costs are missing from the tag</a:t>
            </a:r>
            <a:endParaRPr lang="en-US" sz="2400" dirty="0"/>
          </a:p>
        </p:txBody>
      </p:sp>
      <p:sp>
        <p:nvSpPr>
          <p:cNvPr id="7" name="Content Placeholder 2">
            <a:extLst>
              <a:ext uri="{FF2B5EF4-FFF2-40B4-BE49-F238E27FC236}">
                <a16:creationId xmlns:a16="http://schemas.microsoft.com/office/drawing/2014/main" id="{C8C1E82B-367F-4E59-AE58-1C49A321B00A}"/>
              </a:ext>
            </a:extLst>
          </p:cNvPr>
          <p:cNvSpPr txBox="1">
            <a:spLocks/>
          </p:cNvSpPr>
          <p:nvPr/>
        </p:nvSpPr>
        <p:spPr>
          <a:xfrm>
            <a:off x="889416" y="5775158"/>
            <a:ext cx="10419691" cy="4331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Inquiries &amp; Reports &gt; F/A Reports &gt; G/L by Tag Number</a:t>
            </a:r>
          </a:p>
          <a:p>
            <a:pPr marL="0" indent="0">
              <a:buFont typeface="Arial"/>
              <a:buNone/>
            </a:pPr>
            <a:endParaRPr lang="en-US" sz="1800" dirty="0"/>
          </a:p>
          <a:p>
            <a:pPr marL="0" indent="0">
              <a:buFont typeface="Arial"/>
              <a:buNone/>
            </a:pPr>
            <a:endParaRPr lang="en-US" dirty="0"/>
          </a:p>
          <a:p>
            <a:pPr marL="0" indent="0">
              <a:buFont typeface="Arial"/>
              <a:buNone/>
            </a:pPr>
            <a:endParaRPr lang="en-US" dirty="0"/>
          </a:p>
        </p:txBody>
      </p:sp>
      <p:grpSp>
        <p:nvGrpSpPr>
          <p:cNvPr id="10" name="Group 9">
            <a:extLst>
              <a:ext uri="{FF2B5EF4-FFF2-40B4-BE49-F238E27FC236}">
                <a16:creationId xmlns:a16="http://schemas.microsoft.com/office/drawing/2014/main" id="{9A1D2282-03C5-4FE0-991D-6E196ECB0BC3}"/>
              </a:ext>
            </a:extLst>
          </p:cNvPr>
          <p:cNvGrpSpPr/>
          <p:nvPr/>
        </p:nvGrpSpPr>
        <p:grpSpPr>
          <a:xfrm>
            <a:off x="1066937" y="3244592"/>
            <a:ext cx="10058126" cy="2247500"/>
            <a:chOff x="873691" y="2826771"/>
            <a:chExt cx="10058126" cy="2247500"/>
          </a:xfrm>
        </p:grpSpPr>
        <p:pic>
          <p:nvPicPr>
            <p:cNvPr id="4" name="Picture 3">
              <a:extLst>
                <a:ext uri="{FF2B5EF4-FFF2-40B4-BE49-F238E27FC236}">
                  <a16:creationId xmlns:a16="http://schemas.microsoft.com/office/drawing/2014/main" id="{B30E5FA2-0A2B-4552-B6EC-6FA6E516D2B3}"/>
                </a:ext>
              </a:extLst>
            </p:cNvPr>
            <p:cNvPicPr>
              <a:picLocks noChangeAspect="1"/>
            </p:cNvPicPr>
            <p:nvPr/>
          </p:nvPicPr>
          <p:blipFill rotWithShape="1">
            <a:blip r:embed="rId3"/>
            <a:srcRect b="87790"/>
            <a:stretch/>
          </p:blipFill>
          <p:spPr>
            <a:xfrm>
              <a:off x="873691" y="2826771"/>
              <a:ext cx="10042401" cy="837398"/>
            </a:xfrm>
            <a:prstGeom prst="rect">
              <a:avLst/>
            </a:prstGeom>
          </p:spPr>
        </p:pic>
        <p:pic>
          <p:nvPicPr>
            <p:cNvPr id="8" name="Picture 7">
              <a:extLst>
                <a:ext uri="{FF2B5EF4-FFF2-40B4-BE49-F238E27FC236}">
                  <a16:creationId xmlns:a16="http://schemas.microsoft.com/office/drawing/2014/main" id="{30241059-B54C-416D-AAB5-7F870271A1C1}"/>
                </a:ext>
              </a:extLst>
            </p:cNvPr>
            <p:cNvPicPr>
              <a:picLocks noChangeAspect="1"/>
            </p:cNvPicPr>
            <p:nvPr/>
          </p:nvPicPr>
          <p:blipFill rotWithShape="1">
            <a:blip r:embed="rId3"/>
            <a:srcRect t="79439"/>
            <a:stretch/>
          </p:blipFill>
          <p:spPr>
            <a:xfrm>
              <a:off x="889416" y="3664170"/>
              <a:ext cx="10042401" cy="1410101"/>
            </a:xfrm>
            <a:prstGeom prst="rect">
              <a:avLst/>
            </a:prstGeom>
          </p:spPr>
        </p:pic>
      </p:grpSp>
    </p:spTree>
    <p:extLst>
      <p:ext uri="{BB962C8B-B14F-4D97-AF65-F5344CB8AC3E}">
        <p14:creationId xmlns:p14="http://schemas.microsoft.com/office/powerpoint/2010/main" val="307881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fontScale="92500" lnSpcReduction="20000"/>
          </a:bodyPr>
          <a:lstStyle/>
          <a:p>
            <a:r>
              <a:rPr lang="en-US" sz="2000" dirty="0"/>
              <a:t>Introduction of Accounting Staff</a:t>
            </a:r>
          </a:p>
          <a:p>
            <a:r>
              <a:rPr lang="en-US" sz="2000" dirty="0"/>
              <a:t>Bus Pass Program – Contact Annette Wilson at 471-2582</a:t>
            </a:r>
          </a:p>
          <a:p>
            <a:pPr lvl="1"/>
            <a:r>
              <a:rPr lang="en-US" sz="1600" dirty="0">
                <a:hlinkClick r:id="rId2"/>
              </a:rPr>
              <a:t>https://das.nebraska.gov/accounting/forms/bus_pass_brochure.pdf</a:t>
            </a:r>
            <a:endParaRPr lang="en-US" sz="1600" dirty="0"/>
          </a:p>
          <a:p>
            <a:r>
              <a:rPr lang="en-US" sz="2000" dirty="0">
                <a:hlinkClick r:id="rId3"/>
              </a:rPr>
              <a:t>Contact Us</a:t>
            </a:r>
            <a:endParaRPr lang="en-US" sz="2000" dirty="0"/>
          </a:p>
          <a:p>
            <a:pPr lvl="1"/>
            <a:r>
              <a:rPr lang="en-US" sz="1600" dirty="0"/>
              <a:t>Email links by subject matter</a:t>
            </a:r>
          </a:p>
          <a:p>
            <a:r>
              <a:rPr lang="en-US" sz="2000" dirty="0"/>
              <a:t>Online attendees enter questions in the chat</a:t>
            </a:r>
          </a:p>
          <a:p>
            <a:r>
              <a:rPr lang="en-US" sz="2000" dirty="0"/>
              <a:t>Next BUG Meeting – Late May</a:t>
            </a:r>
          </a:p>
          <a:p>
            <a:r>
              <a:rPr lang="en-US" sz="2000" dirty="0"/>
              <a:t>ACFR Accrual Response Package to come early July</a:t>
            </a:r>
          </a:p>
          <a:p>
            <a:r>
              <a:rPr lang="en-US" sz="2000" dirty="0"/>
              <a:t>ACFR In person review sessions</a:t>
            </a:r>
          </a:p>
          <a:p>
            <a:pPr marL="0" indent="0">
              <a:buNone/>
            </a:pPr>
            <a:endParaRPr lang="en-US" dirty="0"/>
          </a:p>
        </p:txBody>
      </p:sp>
    </p:spTree>
    <p:extLst>
      <p:ext uri="{BB962C8B-B14F-4D97-AF65-F5344CB8AC3E}">
        <p14:creationId xmlns:p14="http://schemas.microsoft.com/office/powerpoint/2010/main" val="406727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653241" y="2418559"/>
            <a:ext cx="5839326" cy="3330575"/>
          </a:xfrm>
        </p:spPr>
        <p:txBody>
          <a:bodyPr>
            <a:normAutofit/>
          </a:bodyPr>
          <a:lstStyle/>
          <a:p>
            <a:pPr algn="ctr"/>
            <a:r>
              <a:rPr lang="en-US" sz="5400" b="1" dirty="0"/>
              <a:t>POSTING COSTS TO AN ASSET</a:t>
            </a:r>
          </a:p>
        </p:txBody>
      </p:sp>
      <p:pic>
        <p:nvPicPr>
          <p:cNvPr id="3" name="Picture 2">
            <a:extLst>
              <a:ext uri="{FF2B5EF4-FFF2-40B4-BE49-F238E27FC236}">
                <a16:creationId xmlns:a16="http://schemas.microsoft.com/office/drawing/2014/main" id="{FBA40042-3288-4FD4-9953-D7C6C14D68C1}"/>
              </a:ext>
            </a:extLst>
          </p:cNvPr>
          <p:cNvPicPr>
            <a:picLocks noChangeAspect="1"/>
          </p:cNvPicPr>
          <p:nvPr/>
        </p:nvPicPr>
        <p:blipFill rotWithShape="1">
          <a:blip r:embed="rId2"/>
          <a:srcRect b="14259"/>
          <a:stretch/>
        </p:blipFill>
        <p:spPr>
          <a:xfrm>
            <a:off x="863017" y="1009443"/>
            <a:ext cx="4809474" cy="4123674"/>
          </a:xfrm>
          <a:prstGeom prst="rect">
            <a:avLst/>
          </a:prstGeom>
        </p:spPr>
      </p:pic>
    </p:spTree>
    <p:extLst>
      <p:ext uri="{BB962C8B-B14F-4D97-AF65-F5344CB8AC3E}">
        <p14:creationId xmlns:p14="http://schemas.microsoft.com/office/powerpoint/2010/main" val="837673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F5E3455-D2C2-4C02-8399-94A720E01784}"/>
              </a:ext>
            </a:extLst>
          </p:cNvPr>
          <p:cNvSpPr txBox="1">
            <a:spLocks/>
          </p:cNvSpPr>
          <p:nvPr/>
        </p:nvSpPr>
        <p:spPr>
          <a:xfrm>
            <a:off x="886154" y="5975646"/>
            <a:ext cx="10419691" cy="291803"/>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Post Fixed Asset Transactions &gt; Revise Unposted F/A Entries</a:t>
            </a:r>
            <a:endParaRPr lang="en-US" dirty="0"/>
          </a:p>
        </p:txBody>
      </p:sp>
      <p:grpSp>
        <p:nvGrpSpPr>
          <p:cNvPr id="34" name="Group 33">
            <a:extLst>
              <a:ext uri="{FF2B5EF4-FFF2-40B4-BE49-F238E27FC236}">
                <a16:creationId xmlns:a16="http://schemas.microsoft.com/office/drawing/2014/main" id="{BC9C04FE-B89C-4707-9F82-646B326B81A1}"/>
              </a:ext>
            </a:extLst>
          </p:cNvPr>
          <p:cNvGrpSpPr/>
          <p:nvPr/>
        </p:nvGrpSpPr>
        <p:grpSpPr>
          <a:xfrm>
            <a:off x="574191" y="1427004"/>
            <a:ext cx="11043615" cy="4329521"/>
            <a:chOff x="565481" y="678001"/>
            <a:chExt cx="11043615" cy="4329521"/>
          </a:xfrm>
        </p:grpSpPr>
        <p:pic>
          <p:nvPicPr>
            <p:cNvPr id="20" name="Picture 19">
              <a:extLst>
                <a:ext uri="{FF2B5EF4-FFF2-40B4-BE49-F238E27FC236}">
                  <a16:creationId xmlns:a16="http://schemas.microsoft.com/office/drawing/2014/main" id="{9F13FB6B-F3DF-4446-82EA-3F0A41A6C161}"/>
                </a:ext>
              </a:extLst>
            </p:cNvPr>
            <p:cNvPicPr>
              <a:picLocks noChangeAspect="1"/>
            </p:cNvPicPr>
            <p:nvPr/>
          </p:nvPicPr>
          <p:blipFill>
            <a:blip r:embed="rId3"/>
            <a:stretch>
              <a:fillRect/>
            </a:stretch>
          </p:blipFill>
          <p:spPr>
            <a:xfrm>
              <a:off x="565481" y="1112996"/>
              <a:ext cx="11043615" cy="3293072"/>
            </a:xfrm>
            <a:prstGeom prst="rect">
              <a:avLst/>
            </a:prstGeom>
          </p:spPr>
        </p:pic>
        <p:grpSp>
          <p:nvGrpSpPr>
            <p:cNvPr id="3" name="Group 2">
              <a:extLst>
                <a:ext uri="{FF2B5EF4-FFF2-40B4-BE49-F238E27FC236}">
                  <a16:creationId xmlns:a16="http://schemas.microsoft.com/office/drawing/2014/main" id="{521602D8-41C6-413F-BC6A-6267C1396D6E}"/>
                </a:ext>
              </a:extLst>
            </p:cNvPr>
            <p:cNvGrpSpPr/>
            <p:nvPr/>
          </p:nvGrpSpPr>
          <p:grpSpPr>
            <a:xfrm>
              <a:off x="5704116" y="882354"/>
              <a:ext cx="2909321" cy="1029927"/>
              <a:chOff x="5617491" y="1267361"/>
              <a:chExt cx="2909321" cy="1029927"/>
            </a:xfrm>
          </p:grpSpPr>
          <p:sp>
            <p:nvSpPr>
              <p:cNvPr id="7" name="TextBox 6"/>
              <p:cNvSpPr txBox="1"/>
              <p:nvPr/>
            </p:nvSpPr>
            <p:spPr>
              <a:xfrm>
                <a:off x="5617491" y="1267361"/>
                <a:ext cx="2909321" cy="523220"/>
              </a:xfrm>
              <a:prstGeom prst="rect">
                <a:avLst/>
              </a:prstGeom>
              <a:solidFill>
                <a:schemeClr val="bg1"/>
              </a:solidFill>
              <a:ln>
                <a:solidFill>
                  <a:schemeClr val="tx1"/>
                </a:solidFill>
              </a:ln>
            </p:spPr>
            <p:txBody>
              <a:bodyPr wrap="square" rtlCol="0">
                <a:spAutoFit/>
              </a:bodyPr>
              <a:lstStyle/>
              <a:p>
                <a:pPr algn="ctr"/>
                <a:r>
                  <a:rPr lang="en-US" sz="1400" dirty="0"/>
                  <a:t>1) Search the document number found on Unposted Fixed Asset Report</a:t>
                </a:r>
              </a:p>
            </p:txBody>
          </p:sp>
          <p:cxnSp>
            <p:nvCxnSpPr>
              <p:cNvPr id="9" name="Straight Arrow Connector 8"/>
              <p:cNvCxnSpPr>
                <a:cxnSpLocks/>
                <a:stCxn id="7" idx="2"/>
              </p:cNvCxnSpPr>
              <p:nvPr/>
            </p:nvCxnSpPr>
            <p:spPr>
              <a:xfrm flipH="1">
                <a:off x="6439301" y="1790581"/>
                <a:ext cx="632851" cy="506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F57E610-7426-4675-9EBD-A041BE81EBBD}"/>
                </a:ext>
              </a:extLst>
            </p:cNvPr>
            <p:cNvPicPr>
              <a:picLocks noChangeAspect="1"/>
            </p:cNvPicPr>
            <p:nvPr/>
          </p:nvPicPr>
          <p:blipFill>
            <a:blip r:embed="rId4"/>
            <a:stretch>
              <a:fillRect/>
            </a:stretch>
          </p:blipFill>
          <p:spPr>
            <a:xfrm>
              <a:off x="1469793" y="1638626"/>
              <a:ext cx="1255222" cy="1768174"/>
            </a:xfrm>
            <a:prstGeom prst="rect">
              <a:avLst/>
            </a:prstGeom>
            <a:ln>
              <a:solidFill>
                <a:schemeClr val="tx1"/>
              </a:solidFill>
            </a:ln>
          </p:spPr>
        </p:pic>
        <p:grpSp>
          <p:nvGrpSpPr>
            <p:cNvPr id="13" name="Group 12">
              <a:extLst>
                <a:ext uri="{FF2B5EF4-FFF2-40B4-BE49-F238E27FC236}">
                  <a16:creationId xmlns:a16="http://schemas.microsoft.com/office/drawing/2014/main" id="{E69C7275-6F83-487F-BB8A-DC41BB75834E}"/>
                </a:ext>
              </a:extLst>
            </p:cNvPr>
            <p:cNvGrpSpPr/>
            <p:nvPr/>
          </p:nvGrpSpPr>
          <p:grpSpPr>
            <a:xfrm>
              <a:off x="1207924" y="3015521"/>
              <a:ext cx="2602828" cy="1992001"/>
              <a:chOff x="344276" y="5575947"/>
              <a:chExt cx="2602828" cy="1992001"/>
            </a:xfrm>
          </p:grpSpPr>
          <p:sp>
            <p:nvSpPr>
              <p:cNvPr id="11" name="TextBox 10"/>
              <p:cNvSpPr txBox="1"/>
              <p:nvPr/>
            </p:nvSpPr>
            <p:spPr>
              <a:xfrm>
                <a:off x="344276" y="7044728"/>
                <a:ext cx="2602828" cy="523220"/>
              </a:xfrm>
              <a:prstGeom prst="rect">
                <a:avLst/>
              </a:prstGeom>
              <a:solidFill>
                <a:schemeClr val="bg1"/>
              </a:solidFill>
              <a:ln>
                <a:solidFill>
                  <a:schemeClr val="tx1"/>
                </a:solidFill>
              </a:ln>
            </p:spPr>
            <p:txBody>
              <a:bodyPr wrap="square" rtlCol="0">
                <a:spAutoFit/>
              </a:bodyPr>
              <a:lstStyle/>
              <a:p>
                <a:r>
                  <a:rPr lang="en-US" sz="1400" dirty="0"/>
                  <a:t>2) Add the tag number to asset by selecting “Row - Revise Entries”</a:t>
                </a:r>
              </a:p>
            </p:txBody>
          </p:sp>
          <p:cxnSp>
            <p:nvCxnSpPr>
              <p:cNvPr id="16" name="Straight Arrow Connector 15"/>
              <p:cNvCxnSpPr>
                <a:cxnSpLocks/>
                <a:stCxn id="11" idx="0"/>
              </p:cNvCxnSpPr>
              <p:nvPr/>
            </p:nvCxnSpPr>
            <p:spPr>
              <a:xfrm flipH="1" flipV="1">
                <a:off x="1036590" y="6468057"/>
                <a:ext cx="609100" cy="5766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1" idx="0"/>
              </p:cNvCxnSpPr>
              <p:nvPr/>
            </p:nvCxnSpPr>
            <p:spPr>
              <a:xfrm flipH="1" flipV="1">
                <a:off x="1036590" y="5575947"/>
                <a:ext cx="609100" cy="1468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37BCAB6D-2520-4F97-B4E3-E362CC7F6E07}"/>
                </a:ext>
              </a:extLst>
            </p:cNvPr>
            <p:cNvSpPr txBox="1"/>
            <p:nvPr/>
          </p:nvSpPr>
          <p:spPr>
            <a:xfrm>
              <a:off x="2304452" y="678001"/>
              <a:ext cx="2219421" cy="307777"/>
            </a:xfrm>
            <a:prstGeom prst="rect">
              <a:avLst/>
            </a:prstGeom>
            <a:solidFill>
              <a:schemeClr val="bg1"/>
            </a:solidFill>
            <a:ln>
              <a:solidFill>
                <a:schemeClr val="tx1"/>
              </a:solidFill>
            </a:ln>
          </p:spPr>
          <p:txBody>
            <a:bodyPr wrap="square" rtlCol="0">
              <a:spAutoFit/>
            </a:bodyPr>
            <a:lstStyle/>
            <a:p>
              <a:pPr algn="ctr"/>
              <a:r>
                <a:rPr lang="en-US" sz="1400" dirty="0"/>
                <a:t>3) Post and save the changes</a:t>
              </a:r>
            </a:p>
          </p:txBody>
        </p:sp>
        <p:cxnSp>
          <p:nvCxnSpPr>
            <p:cNvPr id="24" name="Straight Arrow Connector 23">
              <a:extLst>
                <a:ext uri="{FF2B5EF4-FFF2-40B4-BE49-F238E27FC236}">
                  <a16:creationId xmlns:a16="http://schemas.microsoft.com/office/drawing/2014/main" id="{9727CDFA-A3A2-4B18-8EAA-0898B5F51153}"/>
                </a:ext>
              </a:extLst>
            </p:cNvPr>
            <p:cNvCxnSpPr>
              <a:cxnSpLocks/>
              <a:stCxn id="23" idx="2"/>
              <a:endCxn id="26" idx="3"/>
            </p:cNvCxnSpPr>
            <p:nvPr/>
          </p:nvCxnSpPr>
          <p:spPr>
            <a:xfrm flipH="1">
              <a:off x="1971177" y="985778"/>
              <a:ext cx="1442986" cy="1755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A23746-3F03-4764-93F5-D16AA7632090}"/>
                </a:ext>
              </a:extLst>
            </p:cNvPr>
            <p:cNvSpPr/>
            <p:nvPr/>
          </p:nvSpPr>
          <p:spPr>
            <a:xfrm>
              <a:off x="1594517" y="2658906"/>
              <a:ext cx="376660"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0FE0EC6-5592-4364-9204-A05B36C988E9}"/>
                </a:ext>
              </a:extLst>
            </p:cNvPr>
            <p:cNvSpPr/>
            <p:nvPr/>
          </p:nvSpPr>
          <p:spPr>
            <a:xfrm>
              <a:off x="1594516" y="2850818"/>
              <a:ext cx="544661"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itle 1">
            <a:extLst>
              <a:ext uri="{FF2B5EF4-FFF2-40B4-BE49-F238E27FC236}">
                <a16:creationId xmlns:a16="http://schemas.microsoft.com/office/drawing/2014/main" id="{7D51FDB4-F97C-4F92-A46C-641D8CABC7C5}"/>
              </a:ext>
            </a:extLst>
          </p:cNvPr>
          <p:cNvSpPr txBox="1">
            <a:spLocks/>
          </p:cNvSpPr>
          <p:nvPr/>
        </p:nvSpPr>
        <p:spPr>
          <a:xfrm>
            <a:off x="854441" y="436123"/>
            <a:ext cx="10448142" cy="120979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Posting Costs To An Existing Tag Number</a:t>
            </a:r>
          </a:p>
        </p:txBody>
      </p:sp>
    </p:spTree>
    <p:extLst>
      <p:ext uri="{BB962C8B-B14F-4D97-AF65-F5344CB8AC3E}">
        <p14:creationId xmlns:p14="http://schemas.microsoft.com/office/powerpoint/2010/main" val="2790469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1227" y="5844385"/>
            <a:ext cx="10515600" cy="654592"/>
          </a:xfrm>
        </p:spPr>
        <p:txBody>
          <a:bodyPr>
            <a:normAutofit/>
          </a:bodyPr>
          <a:lstStyle/>
          <a:p>
            <a:r>
              <a:rPr lang="en-US" sz="1800" i="1" dirty="0"/>
              <a:t>State of Nebraska &gt; Fixed Assets &gt; Add Fixed Asset &gt; Cost Summary </a:t>
            </a:r>
          </a:p>
        </p:txBody>
      </p:sp>
      <p:grpSp>
        <p:nvGrpSpPr>
          <p:cNvPr id="19" name="Group 18">
            <a:extLst>
              <a:ext uri="{FF2B5EF4-FFF2-40B4-BE49-F238E27FC236}">
                <a16:creationId xmlns:a16="http://schemas.microsoft.com/office/drawing/2014/main" id="{90A8D041-0049-48D0-87A5-CEB3AE366C34}"/>
              </a:ext>
            </a:extLst>
          </p:cNvPr>
          <p:cNvGrpSpPr/>
          <p:nvPr/>
        </p:nvGrpSpPr>
        <p:grpSpPr>
          <a:xfrm>
            <a:off x="1746619" y="1377908"/>
            <a:ext cx="8698761" cy="4470442"/>
            <a:chOff x="1197715" y="1168685"/>
            <a:chExt cx="9796569" cy="5034625"/>
          </a:xfrm>
        </p:grpSpPr>
        <p:pic>
          <p:nvPicPr>
            <p:cNvPr id="3" name="Picture 2"/>
            <p:cNvPicPr>
              <a:picLocks noChangeAspect="1"/>
            </p:cNvPicPr>
            <p:nvPr/>
          </p:nvPicPr>
          <p:blipFill rotWithShape="1">
            <a:blip r:embed="rId3"/>
            <a:srcRect l="501" b="15198"/>
            <a:stretch/>
          </p:blipFill>
          <p:spPr>
            <a:xfrm>
              <a:off x="1197715" y="1168685"/>
              <a:ext cx="9796569" cy="5034625"/>
            </a:xfrm>
            <a:prstGeom prst="rect">
              <a:avLst/>
            </a:prstGeom>
            <a:ln>
              <a:solidFill>
                <a:schemeClr val="tx1"/>
              </a:solidFill>
            </a:ln>
          </p:spPr>
        </p:pic>
        <p:sp>
          <p:nvSpPr>
            <p:cNvPr id="5" name="TextBox 4"/>
            <p:cNvSpPr txBox="1"/>
            <p:nvPr/>
          </p:nvSpPr>
          <p:spPr>
            <a:xfrm>
              <a:off x="1901712" y="3340337"/>
              <a:ext cx="4709188" cy="415943"/>
            </a:xfrm>
            <a:prstGeom prst="rect">
              <a:avLst/>
            </a:prstGeom>
            <a:solidFill>
              <a:schemeClr val="bg1"/>
            </a:solidFill>
            <a:ln>
              <a:solidFill>
                <a:schemeClr val="tx1"/>
              </a:solidFill>
            </a:ln>
          </p:spPr>
          <p:txBody>
            <a:bodyPr wrap="square" rtlCol="0">
              <a:spAutoFit/>
            </a:bodyPr>
            <a:lstStyle/>
            <a:p>
              <a:pPr algn="ctr"/>
              <a:r>
                <a:rPr lang="en-US" dirty="0"/>
                <a:t>Asset &amp; Depreciation accounts list the “34” </a:t>
              </a:r>
            </a:p>
          </p:txBody>
        </p:sp>
        <p:cxnSp>
          <p:nvCxnSpPr>
            <p:cNvPr id="7" name="Straight Arrow Connector 6"/>
            <p:cNvCxnSpPr>
              <a:cxnSpLocks/>
              <a:stCxn id="5" idx="2"/>
            </p:cNvCxnSpPr>
            <p:nvPr/>
          </p:nvCxnSpPr>
          <p:spPr>
            <a:xfrm flipH="1">
              <a:off x="2435192" y="3756279"/>
              <a:ext cx="1821114" cy="812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5" idx="2"/>
            </p:cNvCxnSpPr>
            <p:nvPr/>
          </p:nvCxnSpPr>
          <p:spPr>
            <a:xfrm flipH="1">
              <a:off x="2435192" y="3756279"/>
              <a:ext cx="1821114" cy="17012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14743" y="3525003"/>
              <a:ext cx="2642064" cy="415943"/>
            </a:xfrm>
            <a:prstGeom prst="rect">
              <a:avLst/>
            </a:prstGeom>
            <a:solidFill>
              <a:schemeClr val="bg1"/>
            </a:solidFill>
            <a:ln>
              <a:solidFill>
                <a:schemeClr val="tx1"/>
              </a:solidFill>
            </a:ln>
          </p:spPr>
          <p:txBody>
            <a:bodyPr wrap="square" rtlCol="0">
              <a:spAutoFit/>
            </a:bodyPr>
            <a:lstStyle/>
            <a:p>
              <a:pPr algn="ctr"/>
              <a:r>
                <a:rPr lang="en-US" dirty="0"/>
                <a:t>Value of asset posted</a:t>
              </a:r>
            </a:p>
          </p:txBody>
        </p:sp>
        <p:cxnSp>
          <p:nvCxnSpPr>
            <p:cNvPr id="13" name="Straight Arrow Connector 12"/>
            <p:cNvCxnSpPr>
              <a:cxnSpLocks/>
              <a:stCxn id="11" idx="1"/>
            </p:cNvCxnSpPr>
            <p:nvPr/>
          </p:nvCxnSpPr>
          <p:spPr>
            <a:xfrm flipH="1">
              <a:off x="6853187" y="3732975"/>
              <a:ext cx="261556" cy="713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EE729932-EEA0-439F-B375-FEAFCE1B3D7C}"/>
              </a:ext>
            </a:extLst>
          </p:cNvPr>
          <p:cNvSpPr txBox="1">
            <a:spLocks/>
          </p:cNvSpPr>
          <p:nvPr/>
        </p:nvSpPr>
        <p:spPr>
          <a:xfrm>
            <a:off x="854441" y="436123"/>
            <a:ext cx="10448142" cy="102917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Completed and Correct Asset Record</a:t>
            </a:r>
          </a:p>
        </p:txBody>
      </p:sp>
    </p:spTree>
    <p:extLst>
      <p:ext uri="{BB962C8B-B14F-4D97-AF65-F5344CB8AC3E}">
        <p14:creationId xmlns:p14="http://schemas.microsoft.com/office/powerpoint/2010/main" val="3608208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6181E6-6561-4322-8E38-3E61BF36870D}"/>
              </a:ext>
            </a:extLst>
          </p:cNvPr>
          <p:cNvSpPr txBox="1">
            <a:spLocks/>
          </p:cNvSpPr>
          <p:nvPr/>
        </p:nvSpPr>
        <p:spPr>
          <a:xfrm>
            <a:off x="751227" y="5844385"/>
            <a:ext cx="10515600" cy="65459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i="1" dirty="0"/>
              <a:t>E1 Path: State of Nebraska &gt; Fixed Assets &gt; Post Fixed Asset Transactions &gt; Revise unposted fixed asset entries</a:t>
            </a:r>
          </a:p>
        </p:txBody>
      </p:sp>
      <p:grpSp>
        <p:nvGrpSpPr>
          <p:cNvPr id="22" name="Group 21">
            <a:extLst>
              <a:ext uri="{FF2B5EF4-FFF2-40B4-BE49-F238E27FC236}">
                <a16:creationId xmlns:a16="http://schemas.microsoft.com/office/drawing/2014/main" id="{0C573AE9-67FD-464F-9F0D-E758967FBDDA}"/>
              </a:ext>
            </a:extLst>
          </p:cNvPr>
          <p:cNvGrpSpPr/>
          <p:nvPr/>
        </p:nvGrpSpPr>
        <p:grpSpPr>
          <a:xfrm>
            <a:off x="669841" y="1387201"/>
            <a:ext cx="10852318" cy="4428153"/>
            <a:chOff x="751227" y="6347535"/>
            <a:chExt cx="10852318" cy="4428153"/>
          </a:xfrm>
        </p:grpSpPr>
        <p:grpSp>
          <p:nvGrpSpPr>
            <p:cNvPr id="18" name="Group 17">
              <a:extLst>
                <a:ext uri="{FF2B5EF4-FFF2-40B4-BE49-F238E27FC236}">
                  <a16:creationId xmlns:a16="http://schemas.microsoft.com/office/drawing/2014/main" id="{F0879BB4-EC78-4C35-9E0E-95A8B0FF091E}"/>
                </a:ext>
              </a:extLst>
            </p:cNvPr>
            <p:cNvGrpSpPr/>
            <p:nvPr/>
          </p:nvGrpSpPr>
          <p:grpSpPr>
            <a:xfrm>
              <a:off x="751227" y="6711956"/>
              <a:ext cx="10852318" cy="4063732"/>
              <a:chOff x="751227" y="6711956"/>
              <a:chExt cx="10852318" cy="4063732"/>
            </a:xfrm>
          </p:grpSpPr>
          <p:pic>
            <p:nvPicPr>
              <p:cNvPr id="3" name="Picture 2">
                <a:extLst>
                  <a:ext uri="{FF2B5EF4-FFF2-40B4-BE49-F238E27FC236}">
                    <a16:creationId xmlns:a16="http://schemas.microsoft.com/office/drawing/2014/main" id="{2C08D0B2-D282-42F4-96D0-A58BE78C488C}"/>
                  </a:ext>
                </a:extLst>
              </p:cNvPr>
              <p:cNvPicPr>
                <a:picLocks noChangeAspect="1"/>
              </p:cNvPicPr>
              <p:nvPr/>
            </p:nvPicPr>
            <p:blipFill>
              <a:blip r:embed="rId3"/>
              <a:stretch>
                <a:fillRect/>
              </a:stretch>
            </p:blipFill>
            <p:spPr>
              <a:xfrm>
                <a:off x="751227" y="6711956"/>
                <a:ext cx="10852318" cy="4063732"/>
              </a:xfrm>
              <a:prstGeom prst="rect">
                <a:avLst/>
              </a:prstGeom>
            </p:spPr>
          </p:pic>
          <p:pic>
            <p:nvPicPr>
              <p:cNvPr id="15" name="Picture 14">
                <a:extLst>
                  <a:ext uri="{FF2B5EF4-FFF2-40B4-BE49-F238E27FC236}">
                    <a16:creationId xmlns:a16="http://schemas.microsoft.com/office/drawing/2014/main" id="{7E3454DB-E07F-4132-9E6E-41D399DF6B4F}"/>
                  </a:ext>
                </a:extLst>
              </p:cNvPr>
              <p:cNvPicPr>
                <a:picLocks noChangeAspect="1"/>
              </p:cNvPicPr>
              <p:nvPr/>
            </p:nvPicPr>
            <p:blipFill>
              <a:blip r:embed="rId4"/>
              <a:stretch>
                <a:fillRect/>
              </a:stretch>
            </p:blipFill>
            <p:spPr>
              <a:xfrm>
                <a:off x="1619025" y="7255741"/>
                <a:ext cx="1255222" cy="1768174"/>
              </a:xfrm>
              <a:prstGeom prst="rect">
                <a:avLst/>
              </a:prstGeom>
              <a:ln>
                <a:solidFill>
                  <a:schemeClr val="tx1"/>
                </a:solidFill>
              </a:ln>
            </p:spPr>
          </p:pic>
          <p:sp>
            <p:nvSpPr>
              <p:cNvPr id="16" name="Rectangle 15">
                <a:extLst>
                  <a:ext uri="{FF2B5EF4-FFF2-40B4-BE49-F238E27FC236}">
                    <a16:creationId xmlns:a16="http://schemas.microsoft.com/office/drawing/2014/main" id="{E613A312-2289-4C11-9584-F0EA3BB104E6}"/>
                  </a:ext>
                </a:extLst>
              </p:cNvPr>
              <p:cNvSpPr/>
              <p:nvPr/>
            </p:nvSpPr>
            <p:spPr>
              <a:xfrm>
                <a:off x="1739828" y="8276021"/>
                <a:ext cx="376660" cy="164703"/>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0CEC74-4B24-44A0-A699-3C977A9CF255}"/>
                  </a:ext>
                </a:extLst>
              </p:cNvPr>
              <p:cNvSpPr/>
              <p:nvPr/>
            </p:nvSpPr>
            <p:spPr>
              <a:xfrm>
                <a:off x="1739827" y="8467933"/>
                <a:ext cx="544661" cy="164703"/>
              </a:xfrm>
              <a:prstGeom prst="rect">
                <a:avLst/>
              </a:prstGeom>
              <a:solidFill>
                <a:srgbClr val="FFC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419065" y="6347535"/>
              <a:ext cx="2801462" cy="646331"/>
            </a:xfrm>
            <a:prstGeom prst="rect">
              <a:avLst/>
            </a:prstGeom>
            <a:solidFill>
              <a:srgbClr val="00B0F0">
                <a:alpha val="20000"/>
              </a:srgbClr>
            </a:solidFill>
            <a:ln>
              <a:solidFill>
                <a:schemeClr val="tx1"/>
              </a:solidFill>
            </a:ln>
          </p:spPr>
          <p:txBody>
            <a:bodyPr wrap="square" rtlCol="0">
              <a:spAutoFit/>
            </a:bodyPr>
            <a:lstStyle/>
            <a:p>
              <a:pPr algn="ctr"/>
              <a:r>
                <a:rPr lang="en-US" dirty="0"/>
                <a:t>Step 1: Select all DR entries; these costs will be posted.</a:t>
              </a:r>
            </a:p>
          </p:txBody>
        </p:sp>
        <p:cxnSp>
          <p:nvCxnSpPr>
            <p:cNvPr id="19" name="Straight Arrow Connector 18">
              <a:extLst>
                <a:ext uri="{FF2B5EF4-FFF2-40B4-BE49-F238E27FC236}">
                  <a16:creationId xmlns:a16="http://schemas.microsoft.com/office/drawing/2014/main" id="{CE2E1063-AE59-4AC6-AA7B-FE17434830F2}"/>
                </a:ext>
              </a:extLst>
            </p:cNvPr>
            <p:cNvCxnSpPr>
              <a:cxnSpLocks/>
              <a:stCxn id="10" idx="1"/>
              <a:endCxn id="16" idx="3"/>
            </p:cNvCxnSpPr>
            <p:nvPr/>
          </p:nvCxnSpPr>
          <p:spPr>
            <a:xfrm flipH="1">
              <a:off x="2116488" y="6670701"/>
              <a:ext cx="3302577" cy="1687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DF3AAF62-8F8C-438F-A9BC-CF0CE2964B3E}"/>
              </a:ext>
            </a:extLst>
          </p:cNvPr>
          <p:cNvSpPr txBox="1"/>
          <p:nvPr/>
        </p:nvSpPr>
        <p:spPr>
          <a:xfrm>
            <a:off x="6984888" y="3138267"/>
            <a:ext cx="3548669" cy="369332"/>
          </a:xfrm>
          <a:prstGeom prst="rect">
            <a:avLst/>
          </a:prstGeom>
          <a:solidFill>
            <a:srgbClr val="FFC000">
              <a:alpha val="20000"/>
            </a:srgbClr>
          </a:solidFill>
          <a:ln>
            <a:solidFill>
              <a:schemeClr val="tx1"/>
            </a:solidFill>
          </a:ln>
        </p:spPr>
        <p:txBody>
          <a:bodyPr wrap="square" rtlCol="0">
            <a:spAutoFit/>
          </a:bodyPr>
          <a:lstStyle/>
          <a:p>
            <a:pPr algn="ctr"/>
            <a:r>
              <a:rPr lang="en-US" dirty="0"/>
              <a:t>Step 2: Select CR entries and revise. </a:t>
            </a:r>
          </a:p>
        </p:txBody>
      </p:sp>
      <p:cxnSp>
        <p:nvCxnSpPr>
          <p:cNvPr id="24" name="Straight Arrow Connector 23">
            <a:extLst>
              <a:ext uri="{FF2B5EF4-FFF2-40B4-BE49-F238E27FC236}">
                <a16:creationId xmlns:a16="http://schemas.microsoft.com/office/drawing/2014/main" id="{E0F522C0-D959-4563-829F-35AE7BCF65C9}"/>
              </a:ext>
            </a:extLst>
          </p:cNvPr>
          <p:cNvCxnSpPr>
            <a:cxnSpLocks/>
            <a:stCxn id="23" idx="1"/>
            <a:endCxn id="17" idx="3"/>
          </p:cNvCxnSpPr>
          <p:nvPr/>
        </p:nvCxnSpPr>
        <p:spPr>
          <a:xfrm flipH="1">
            <a:off x="2203102" y="3322933"/>
            <a:ext cx="4781786" cy="267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A780F43-B7ED-4AC1-AAA9-B028F654E779}"/>
              </a:ext>
            </a:extLst>
          </p:cNvPr>
          <p:cNvSpPr/>
          <p:nvPr/>
        </p:nvSpPr>
        <p:spPr>
          <a:xfrm>
            <a:off x="751227" y="5100422"/>
            <a:ext cx="10751882" cy="201255"/>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C4D65BA-7BD3-4CBB-AB2A-9B4BCF1956D5}"/>
              </a:ext>
            </a:extLst>
          </p:cNvPr>
          <p:cNvSpPr/>
          <p:nvPr/>
        </p:nvSpPr>
        <p:spPr>
          <a:xfrm>
            <a:off x="751227" y="4634307"/>
            <a:ext cx="10751882" cy="201255"/>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1CFB64-6D15-46A2-8DEF-C5524E92F880}"/>
              </a:ext>
            </a:extLst>
          </p:cNvPr>
          <p:cNvSpPr/>
          <p:nvPr/>
        </p:nvSpPr>
        <p:spPr>
          <a:xfrm>
            <a:off x="757577" y="4385490"/>
            <a:ext cx="10751882" cy="201255"/>
          </a:xfrm>
          <a:prstGeom prst="rect">
            <a:avLst/>
          </a:prstGeom>
          <a:solidFill>
            <a:srgbClr val="FFC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E1924A4-AFF7-4ED5-A4EE-7266D7C14E98}"/>
              </a:ext>
            </a:extLst>
          </p:cNvPr>
          <p:cNvSpPr/>
          <p:nvPr/>
        </p:nvSpPr>
        <p:spPr>
          <a:xfrm>
            <a:off x="751227" y="4868722"/>
            <a:ext cx="10751882" cy="201255"/>
          </a:xfrm>
          <a:prstGeom prst="rect">
            <a:avLst/>
          </a:prstGeom>
          <a:solidFill>
            <a:srgbClr val="FFC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1">
            <a:extLst>
              <a:ext uri="{FF2B5EF4-FFF2-40B4-BE49-F238E27FC236}">
                <a16:creationId xmlns:a16="http://schemas.microsoft.com/office/drawing/2014/main" id="{33F70260-37FE-472D-A9FA-0D6471812167}"/>
              </a:ext>
            </a:extLst>
          </p:cNvPr>
          <p:cNvSpPr txBox="1">
            <a:spLocks/>
          </p:cNvSpPr>
          <p:nvPr/>
        </p:nvSpPr>
        <p:spPr>
          <a:xfrm>
            <a:off x="1332920" y="591662"/>
            <a:ext cx="9601196" cy="1036354"/>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Fixed Assets: Prior Month Cost Posting</a:t>
            </a:r>
          </a:p>
        </p:txBody>
      </p:sp>
    </p:spTree>
    <p:extLst>
      <p:ext uri="{BB962C8B-B14F-4D97-AF65-F5344CB8AC3E}">
        <p14:creationId xmlns:p14="http://schemas.microsoft.com/office/powerpoint/2010/main" val="42145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2C3B170-A91B-4494-AC82-C5E95D6213B6}"/>
              </a:ext>
            </a:extLst>
          </p:cNvPr>
          <p:cNvGrpSpPr/>
          <p:nvPr/>
        </p:nvGrpSpPr>
        <p:grpSpPr>
          <a:xfrm>
            <a:off x="909411" y="759619"/>
            <a:ext cx="8996589" cy="5338762"/>
            <a:chOff x="-4330199" y="-41227"/>
            <a:chExt cx="9807230" cy="5819775"/>
          </a:xfrm>
        </p:grpSpPr>
        <p:grpSp>
          <p:nvGrpSpPr>
            <p:cNvPr id="25" name="Group 24">
              <a:extLst>
                <a:ext uri="{FF2B5EF4-FFF2-40B4-BE49-F238E27FC236}">
                  <a16:creationId xmlns:a16="http://schemas.microsoft.com/office/drawing/2014/main" id="{3A7FFCD0-D799-4328-AC72-5E7AF6AC69B5}"/>
                </a:ext>
              </a:extLst>
            </p:cNvPr>
            <p:cNvGrpSpPr/>
            <p:nvPr/>
          </p:nvGrpSpPr>
          <p:grpSpPr>
            <a:xfrm>
              <a:off x="-4330199" y="-41227"/>
              <a:ext cx="9807230" cy="5819775"/>
              <a:chOff x="-7562349" y="519094"/>
              <a:chExt cx="9807230" cy="5819775"/>
            </a:xfrm>
          </p:grpSpPr>
          <p:pic>
            <p:nvPicPr>
              <p:cNvPr id="14" name="Picture 13">
                <a:extLst>
                  <a:ext uri="{FF2B5EF4-FFF2-40B4-BE49-F238E27FC236}">
                    <a16:creationId xmlns:a16="http://schemas.microsoft.com/office/drawing/2014/main" id="{2967C8D8-8204-4E41-98B0-2053471CAF9F}"/>
                  </a:ext>
                </a:extLst>
              </p:cNvPr>
              <p:cNvPicPr>
                <a:picLocks noChangeAspect="1"/>
              </p:cNvPicPr>
              <p:nvPr/>
            </p:nvPicPr>
            <p:blipFill>
              <a:blip r:embed="rId3"/>
              <a:stretch>
                <a:fillRect/>
              </a:stretch>
            </p:blipFill>
            <p:spPr>
              <a:xfrm>
                <a:off x="-7562349" y="519094"/>
                <a:ext cx="8115300" cy="5819775"/>
              </a:xfrm>
              <a:prstGeom prst="rect">
                <a:avLst/>
              </a:prstGeom>
            </p:spPr>
          </p:pic>
          <p:sp>
            <p:nvSpPr>
              <p:cNvPr id="15" name="Rectangle 14">
                <a:extLst>
                  <a:ext uri="{FF2B5EF4-FFF2-40B4-BE49-F238E27FC236}">
                    <a16:creationId xmlns:a16="http://schemas.microsoft.com/office/drawing/2014/main" id="{A064CCDD-C878-4A2E-BA8A-1BDC7F6770CA}"/>
                  </a:ext>
                </a:extLst>
              </p:cNvPr>
              <p:cNvSpPr/>
              <p:nvPr/>
            </p:nvSpPr>
            <p:spPr>
              <a:xfrm>
                <a:off x="-7442201" y="4571405"/>
                <a:ext cx="2097695" cy="260257"/>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31E1048-E58E-4CE4-8850-56FD2D8AB81D}"/>
                  </a:ext>
                </a:extLst>
              </p:cNvPr>
              <p:cNvPicPr>
                <a:picLocks noChangeAspect="1"/>
              </p:cNvPicPr>
              <p:nvPr/>
            </p:nvPicPr>
            <p:blipFill rotWithShape="1">
              <a:blip r:embed="rId4"/>
              <a:srcRect l="1465" t="37604" r="52301" b="35381"/>
              <a:stretch/>
            </p:blipFill>
            <p:spPr>
              <a:xfrm>
                <a:off x="-599919" y="4631730"/>
                <a:ext cx="2844800" cy="1574801"/>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67F8D966-E94D-42E1-95A0-2E821903912E}"/>
                  </a:ext>
                </a:extLst>
              </p:cNvPr>
              <p:cNvCxnSpPr>
                <a:cxnSpLocks/>
                <a:endCxn id="22" idx="1"/>
              </p:cNvCxnSpPr>
              <p:nvPr/>
            </p:nvCxnSpPr>
            <p:spPr>
              <a:xfrm>
                <a:off x="-5135717" y="4716361"/>
                <a:ext cx="4535798" cy="702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EF8665A5-665C-484D-BADF-3D2A580C199B}"/>
                </a:ext>
              </a:extLst>
            </p:cNvPr>
            <p:cNvPicPr>
              <a:picLocks noChangeAspect="1"/>
            </p:cNvPicPr>
            <p:nvPr/>
          </p:nvPicPr>
          <p:blipFill rotWithShape="1">
            <a:blip r:embed="rId5"/>
            <a:srcRect l="25028" t="15817" r="18571" b="20576"/>
            <a:stretch/>
          </p:blipFill>
          <p:spPr>
            <a:xfrm>
              <a:off x="-2080849" y="4071409"/>
              <a:ext cx="177282" cy="199932"/>
            </a:xfrm>
            <a:prstGeom prst="rect">
              <a:avLst/>
            </a:prstGeom>
          </p:spPr>
        </p:pic>
      </p:grpSp>
      <p:sp>
        <p:nvSpPr>
          <p:cNvPr id="30" name="Title 1">
            <a:extLst>
              <a:ext uri="{FF2B5EF4-FFF2-40B4-BE49-F238E27FC236}">
                <a16:creationId xmlns:a16="http://schemas.microsoft.com/office/drawing/2014/main" id="{B5F9EA34-0603-44FD-8C0E-A501A1188E5B}"/>
              </a:ext>
            </a:extLst>
          </p:cNvPr>
          <p:cNvSpPr txBox="1">
            <a:spLocks/>
          </p:cNvSpPr>
          <p:nvPr/>
        </p:nvSpPr>
        <p:spPr>
          <a:xfrm>
            <a:off x="8191792" y="1836057"/>
            <a:ext cx="3428416" cy="215491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Passing on Credit Entries</a:t>
            </a:r>
          </a:p>
        </p:txBody>
      </p:sp>
    </p:spTree>
    <p:extLst>
      <p:ext uri="{BB962C8B-B14F-4D97-AF65-F5344CB8AC3E}">
        <p14:creationId xmlns:p14="http://schemas.microsoft.com/office/powerpoint/2010/main" val="1022608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30824" y="1718254"/>
            <a:ext cx="7029450" cy="1344612"/>
          </a:xfrm>
        </p:spPr>
        <p:txBody>
          <a:bodyPr>
            <a:noAutofit/>
          </a:bodyPr>
          <a:lstStyle/>
          <a:p>
            <a:pPr algn="l"/>
            <a:br>
              <a:rPr lang="en-US" sz="2800" dirty="0"/>
            </a:br>
            <a:r>
              <a:rPr lang="en-US" sz="2800" b="1" dirty="0"/>
              <a:t>Oops! I posted both my DR and CR transactions, now what? </a:t>
            </a:r>
          </a:p>
        </p:txBody>
      </p:sp>
      <p:sp>
        <p:nvSpPr>
          <p:cNvPr id="3" name="Subtitle 2"/>
          <p:cNvSpPr>
            <a:spLocks noGrp="1"/>
          </p:cNvSpPr>
          <p:nvPr>
            <p:ph type="subTitle" idx="4294967295"/>
          </p:nvPr>
        </p:nvSpPr>
        <p:spPr>
          <a:xfrm>
            <a:off x="774915" y="3929897"/>
            <a:ext cx="10534650" cy="2197100"/>
          </a:xfrm>
        </p:spPr>
        <p:txBody>
          <a:bodyPr>
            <a:normAutofit/>
          </a:bodyPr>
          <a:lstStyle/>
          <a:p>
            <a:pPr algn="l"/>
            <a:r>
              <a:rPr lang="en-US" dirty="0">
                <a:ln/>
              </a:rPr>
              <a:t>If you accidentally zero out the costs for your fixed asset, by selecting the debit and credit row, then you’ll need to create a new journal entry since the amounts are now zeroed out. State Accounting CANNOT undo this mistake if the costs are posted incorrectly. You will have to complete a NEW journal entry. </a:t>
            </a:r>
          </a:p>
          <a:p>
            <a:pPr algn="r"/>
            <a:endParaRPr lang="en-US" dirty="0"/>
          </a:p>
        </p:txBody>
      </p:sp>
      <p:pic>
        <p:nvPicPr>
          <p:cNvPr id="5" name="Picture 4"/>
          <p:cNvPicPr>
            <a:picLocks noChangeAspect="1"/>
          </p:cNvPicPr>
          <p:nvPr/>
        </p:nvPicPr>
        <p:blipFill>
          <a:blip r:embed="rId3"/>
          <a:stretch>
            <a:fillRect/>
          </a:stretch>
        </p:blipFill>
        <p:spPr>
          <a:xfrm>
            <a:off x="1317758" y="835858"/>
            <a:ext cx="2713066" cy="2704589"/>
          </a:xfrm>
          <a:prstGeom prst="rect">
            <a:avLst/>
          </a:prstGeom>
        </p:spPr>
      </p:pic>
    </p:spTree>
    <p:extLst>
      <p:ext uri="{BB962C8B-B14F-4D97-AF65-F5344CB8AC3E}">
        <p14:creationId xmlns:p14="http://schemas.microsoft.com/office/powerpoint/2010/main" val="831000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Asset Transaction</a:t>
            </a:r>
          </a:p>
        </p:txBody>
      </p:sp>
      <p:grpSp>
        <p:nvGrpSpPr>
          <p:cNvPr id="5" name="Group 4">
            <a:extLst>
              <a:ext uri="{FF2B5EF4-FFF2-40B4-BE49-F238E27FC236}">
                <a16:creationId xmlns:a16="http://schemas.microsoft.com/office/drawing/2014/main" id="{06E023C3-0DF5-4FB0-8CCC-CA88E99C9BAF}"/>
              </a:ext>
            </a:extLst>
          </p:cNvPr>
          <p:cNvGrpSpPr/>
          <p:nvPr/>
        </p:nvGrpSpPr>
        <p:grpSpPr>
          <a:xfrm>
            <a:off x="574192" y="2582796"/>
            <a:ext cx="11043615" cy="3293072"/>
            <a:chOff x="574192" y="2439744"/>
            <a:chExt cx="11043615" cy="3293072"/>
          </a:xfrm>
        </p:grpSpPr>
        <p:pic>
          <p:nvPicPr>
            <p:cNvPr id="10" name="Picture 9">
              <a:extLst>
                <a:ext uri="{FF2B5EF4-FFF2-40B4-BE49-F238E27FC236}">
                  <a16:creationId xmlns:a16="http://schemas.microsoft.com/office/drawing/2014/main" id="{CBD3D38D-C62B-4032-B9F1-50E47B247F7B}"/>
                </a:ext>
              </a:extLst>
            </p:cNvPr>
            <p:cNvPicPr>
              <a:picLocks noChangeAspect="1"/>
            </p:cNvPicPr>
            <p:nvPr/>
          </p:nvPicPr>
          <p:blipFill>
            <a:blip r:embed="rId3"/>
            <a:stretch>
              <a:fillRect/>
            </a:stretch>
          </p:blipFill>
          <p:spPr>
            <a:xfrm>
              <a:off x="574192" y="2439744"/>
              <a:ext cx="11043615" cy="3293072"/>
            </a:xfrm>
            <a:prstGeom prst="rect">
              <a:avLst/>
            </a:prstGeom>
          </p:spPr>
        </p:pic>
        <p:pic>
          <p:nvPicPr>
            <p:cNvPr id="23" name="Picture 22">
              <a:extLst>
                <a:ext uri="{FF2B5EF4-FFF2-40B4-BE49-F238E27FC236}">
                  <a16:creationId xmlns:a16="http://schemas.microsoft.com/office/drawing/2014/main" id="{0EFFEE22-7766-462E-BF47-0A922F71A8CC}"/>
                </a:ext>
              </a:extLst>
            </p:cNvPr>
            <p:cNvPicPr>
              <a:picLocks noChangeAspect="1"/>
            </p:cNvPicPr>
            <p:nvPr/>
          </p:nvPicPr>
          <p:blipFill>
            <a:blip r:embed="rId4"/>
            <a:stretch>
              <a:fillRect/>
            </a:stretch>
          </p:blipFill>
          <p:spPr>
            <a:xfrm>
              <a:off x="1545880" y="2926644"/>
              <a:ext cx="1255222" cy="1768174"/>
            </a:xfrm>
            <a:prstGeom prst="rect">
              <a:avLst/>
            </a:prstGeom>
            <a:ln>
              <a:solidFill>
                <a:schemeClr val="tx1"/>
              </a:solidFill>
            </a:ln>
          </p:spPr>
        </p:pic>
        <p:sp>
          <p:nvSpPr>
            <p:cNvPr id="24" name="Rectangle 23">
              <a:extLst>
                <a:ext uri="{FF2B5EF4-FFF2-40B4-BE49-F238E27FC236}">
                  <a16:creationId xmlns:a16="http://schemas.microsoft.com/office/drawing/2014/main" id="{9D9CE981-659F-4796-B8A3-17DD70D029EB}"/>
                </a:ext>
              </a:extLst>
            </p:cNvPr>
            <p:cNvSpPr/>
            <p:nvPr/>
          </p:nvSpPr>
          <p:spPr>
            <a:xfrm>
              <a:off x="1598464" y="4327071"/>
              <a:ext cx="376660"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a:extLst>
              <a:ext uri="{FF2B5EF4-FFF2-40B4-BE49-F238E27FC236}">
                <a16:creationId xmlns:a16="http://schemas.microsoft.com/office/drawing/2014/main" id="{672F0D22-EF1B-449D-B034-EE102C265B13}"/>
              </a:ext>
            </a:extLst>
          </p:cNvPr>
          <p:cNvSpPr txBox="1">
            <a:spLocks/>
          </p:cNvSpPr>
          <p:nvPr/>
        </p:nvSpPr>
        <p:spPr>
          <a:xfrm>
            <a:off x="751227" y="5727032"/>
            <a:ext cx="10515600" cy="77194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hlinkClick r:id="rId5"/>
              </a:rPr>
              <a:t>E1 Training Guide</a:t>
            </a:r>
            <a:endParaRPr lang="en-US" sz="1800" dirty="0"/>
          </a:p>
        </p:txBody>
      </p:sp>
    </p:spTree>
    <p:extLst>
      <p:ext uri="{BB962C8B-B14F-4D97-AF65-F5344CB8AC3E}">
        <p14:creationId xmlns:p14="http://schemas.microsoft.com/office/powerpoint/2010/main" val="408232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Asset Summary </a:t>
            </a:r>
          </a:p>
        </p:txBody>
      </p:sp>
      <p:sp>
        <p:nvSpPr>
          <p:cNvPr id="3" name="Content Placeholder 2"/>
          <p:cNvSpPr>
            <a:spLocks noGrp="1"/>
          </p:cNvSpPr>
          <p:nvPr>
            <p:ph idx="1"/>
          </p:nvPr>
        </p:nvSpPr>
        <p:spPr/>
        <p:txBody>
          <a:bodyPr>
            <a:normAutofit/>
          </a:bodyPr>
          <a:lstStyle/>
          <a:p>
            <a:r>
              <a:rPr lang="en-US" dirty="0"/>
              <a:t>Fixed Assets have a direct relationship with Procurement and Accounting functions</a:t>
            </a:r>
          </a:p>
          <a:p>
            <a:r>
              <a:rPr lang="en-US" dirty="0"/>
              <a:t>Asset Master must be created before costs posted to asset</a:t>
            </a:r>
          </a:p>
          <a:p>
            <a:r>
              <a:rPr lang="en-US" dirty="0"/>
              <a:t>If costs didn’t get posted to a fixed asset in the month of purchase, a journal entry must be done to post costs</a:t>
            </a:r>
          </a:p>
          <a:p>
            <a:r>
              <a:rPr lang="en-US" dirty="0"/>
              <a:t>Review the Unposted FA report &amp; FA No cost integrity reports timely</a:t>
            </a:r>
          </a:p>
        </p:txBody>
      </p:sp>
    </p:spTree>
    <p:extLst>
      <p:ext uri="{BB962C8B-B14F-4D97-AF65-F5344CB8AC3E}">
        <p14:creationId xmlns:p14="http://schemas.microsoft.com/office/powerpoint/2010/main" val="2430498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2882-88E9-415C-9326-67AAC7A325D9}"/>
              </a:ext>
            </a:extLst>
          </p:cNvPr>
          <p:cNvSpPr>
            <a:spLocks noGrp="1"/>
          </p:cNvSpPr>
          <p:nvPr>
            <p:ph type="title"/>
          </p:nvPr>
        </p:nvSpPr>
        <p:spPr/>
        <p:txBody>
          <a:bodyPr/>
          <a:lstStyle/>
          <a:p>
            <a:r>
              <a:rPr lang="en-US" dirty="0"/>
              <a:t>Asset Management Resources</a:t>
            </a:r>
          </a:p>
        </p:txBody>
      </p:sp>
      <p:sp>
        <p:nvSpPr>
          <p:cNvPr id="3" name="Content Placeholder 2">
            <a:extLst>
              <a:ext uri="{FF2B5EF4-FFF2-40B4-BE49-F238E27FC236}">
                <a16:creationId xmlns:a16="http://schemas.microsoft.com/office/drawing/2014/main" id="{848ED388-FEC2-4D40-B352-6E6DF7DA41A1}"/>
              </a:ext>
            </a:extLst>
          </p:cNvPr>
          <p:cNvSpPr txBox="1">
            <a:spLocks/>
          </p:cNvSpPr>
          <p:nvPr/>
        </p:nvSpPr>
        <p:spPr>
          <a:xfrm>
            <a:off x="1005839" y="2556932"/>
            <a:ext cx="3926489" cy="331893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hlinkClick r:id="rId3"/>
              </a:rPr>
              <a:t>State Accounting Manual Policy #28</a:t>
            </a:r>
            <a:endParaRPr lang="en-US" dirty="0"/>
          </a:p>
          <a:p>
            <a:r>
              <a:rPr lang="en-US" dirty="0">
                <a:hlinkClick r:id="rId4"/>
              </a:rPr>
              <a:t>Asset Management Manual</a:t>
            </a:r>
            <a:endParaRPr lang="en-US" dirty="0"/>
          </a:p>
          <a:p>
            <a:r>
              <a:rPr lang="en-US" dirty="0">
                <a:hlinkClick r:id="rId5"/>
              </a:rPr>
              <a:t>Entering an Asset Master</a:t>
            </a:r>
            <a:endParaRPr lang="en-US" dirty="0">
              <a:hlinkClick r:id="" action="ppaction://noaction"/>
            </a:endParaRPr>
          </a:p>
          <a:p>
            <a:r>
              <a:rPr lang="en-US" dirty="0">
                <a:hlinkClick r:id="" action="ppaction://noaction"/>
              </a:rPr>
              <a:t>Fixed Asset Journal Entry</a:t>
            </a:r>
            <a:endParaRPr lang="en-US" dirty="0"/>
          </a:p>
          <a:p>
            <a:r>
              <a:rPr lang="en-US" dirty="0">
                <a:hlinkClick r:id="rId6"/>
              </a:rPr>
              <a:t>Post Costs To A Fixed Asset</a:t>
            </a:r>
            <a:endParaRPr lang="en-US" dirty="0"/>
          </a:p>
          <a:p>
            <a:endParaRPr lang="en-US" dirty="0"/>
          </a:p>
        </p:txBody>
      </p:sp>
      <p:grpSp>
        <p:nvGrpSpPr>
          <p:cNvPr id="12" name="Group 11">
            <a:extLst>
              <a:ext uri="{FF2B5EF4-FFF2-40B4-BE49-F238E27FC236}">
                <a16:creationId xmlns:a16="http://schemas.microsoft.com/office/drawing/2014/main" id="{8CB8D64E-20B6-43E1-B643-D5BA62D4AE9A}"/>
              </a:ext>
            </a:extLst>
          </p:cNvPr>
          <p:cNvGrpSpPr/>
          <p:nvPr/>
        </p:nvGrpSpPr>
        <p:grpSpPr>
          <a:xfrm>
            <a:off x="5071566" y="2489557"/>
            <a:ext cx="6293197" cy="3497359"/>
            <a:chOff x="1838353" y="1259840"/>
            <a:chExt cx="7986368" cy="4438316"/>
          </a:xfrm>
        </p:grpSpPr>
        <p:pic>
          <p:nvPicPr>
            <p:cNvPr id="9" name="Picture 8">
              <a:extLst>
                <a:ext uri="{FF2B5EF4-FFF2-40B4-BE49-F238E27FC236}">
                  <a16:creationId xmlns:a16="http://schemas.microsoft.com/office/drawing/2014/main" id="{826013DD-4C2A-43F5-B6A5-7C2C61A58EC3}"/>
                </a:ext>
              </a:extLst>
            </p:cNvPr>
            <p:cNvPicPr>
              <a:picLocks noChangeAspect="1"/>
            </p:cNvPicPr>
            <p:nvPr/>
          </p:nvPicPr>
          <p:blipFill rotWithShape="1">
            <a:blip r:embed="rId7"/>
            <a:srcRect t="13037" r="8" b="22245"/>
            <a:stretch/>
          </p:blipFill>
          <p:spPr>
            <a:xfrm>
              <a:off x="1838353" y="1259840"/>
              <a:ext cx="7986368" cy="4438316"/>
            </a:xfrm>
            <a:prstGeom prst="rect">
              <a:avLst/>
            </a:prstGeom>
          </p:spPr>
        </p:pic>
        <p:pic>
          <p:nvPicPr>
            <p:cNvPr id="11" name="Picture 10">
              <a:extLst>
                <a:ext uri="{FF2B5EF4-FFF2-40B4-BE49-F238E27FC236}">
                  <a16:creationId xmlns:a16="http://schemas.microsoft.com/office/drawing/2014/main" id="{74F18528-EC1C-4C60-831E-118A9D5AE41D}"/>
                </a:ext>
              </a:extLst>
            </p:cNvPr>
            <p:cNvPicPr>
              <a:picLocks noChangeAspect="1"/>
            </p:cNvPicPr>
            <p:nvPr/>
          </p:nvPicPr>
          <p:blipFill rotWithShape="1">
            <a:blip r:embed="rId8"/>
            <a:srcRect l="30380" t="48113" r="754" b="46386"/>
            <a:stretch/>
          </p:blipFill>
          <p:spPr>
            <a:xfrm>
              <a:off x="4152899" y="5320818"/>
              <a:ext cx="5530851" cy="377338"/>
            </a:xfrm>
            <a:prstGeom prst="rect">
              <a:avLst/>
            </a:prstGeom>
          </p:spPr>
        </p:pic>
      </p:grpSp>
    </p:spTree>
    <p:extLst>
      <p:ext uri="{BB962C8B-B14F-4D97-AF65-F5344CB8AC3E}">
        <p14:creationId xmlns:p14="http://schemas.microsoft.com/office/powerpoint/2010/main" val="4139030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C9D-ADEE-4F59-9DBB-C9C6DB51B46F}"/>
              </a:ext>
            </a:extLst>
          </p:cNvPr>
          <p:cNvSpPr>
            <a:spLocks noGrp="1"/>
          </p:cNvSpPr>
          <p:nvPr>
            <p:ph type="title"/>
          </p:nvPr>
        </p:nvSpPr>
        <p:spPr/>
        <p:txBody>
          <a:bodyPr/>
          <a:lstStyle/>
          <a:p>
            <a:r>
              <a:rPr lang="en-US" dirty="0"/>
              <a:t>Construction In Progress (CIP)</a:t>
            </a:r>
          </a:p>
        </p:txBody>
      </p:sp>
      <p:sp>
        <p:nvSpPr>
          <p:cNvPr id="3" name="Content Placeholder 2">
            <a:extLst>
              <a:ext uri="{FF2B5EF4-FFF2-40B4-BE49-F238E27FC236}">
                <a16:creationId xmlns:a16="http://schemas.microsoft.com/office/drawing/2014/main" id="{0EF4EC03-54B5-4203-A4D8-10A4EE677DD6}"/>
              </a:ext>
            </a:extLst>
          </p:cNvPr>
          <p:cNvSpPr>
            <a:spLocks noGrp="1"/>
          </p:cNvSpPr>
          <p:nvPr>
            <p:ph sz="half" idx="1"/>
          </p:nvPr>
        </p:nvSpPr>
        <p:spPr/>
        <p:txBody>
          <a:bodyPr/>
          <a:lstStyle/>
          <a:p>
            <a:pPr marL="0" lvl="0" indent="0">
              <a:buNone/>
            </a:pPr>
            <a:r>
              <a:rPr lang="en-US" b="1" dirty="0"/>
              <a:t>What is CIP?</a:t>
            </a:r>
          </a:p>
          <a:p>
            <a:pPr marL="0" lvl="0" indent="0">
              <a:buNone/>
            </a:pPr>
            <a:r>
              <a:rPr lang="en-US" dirty="0"/>
              <a:t>Generally, projects of $100,000 or more with multiple progress payments in more than one fiscal year that need to be capitalized when the project is substantially complete</a:t>
            </a:r>
          </a:p>
          <a:p>
            <a:endParaRPr lang="en-US" dirty="0"/>
          </a:p>
        </p:txBody>
      </p:sp>
      <p:sp>
        <p:nvSpPr>
          <p:cNvPr id="4" name="Content Placeholder 3">
            <a:extLst>
              <a:ext uri="{FF2B5EF4-FFF2-40B4-BE49-F238E27FC236}">
                <a16:creationId xmlns:a16="http://schemas.microsoft.com/office/drawing/2014/main" id="{FD1F1D3C-E626-4228-8553-32C01E9D739F}"/>
              </a:ext>
            </a:extLst>
          </p:cNvPr>
          <p:cNvSpPr>
            <a:spLocks noGrp="1"/>
          </p:cNvSpPr>
          <p:nvPr>
            <p:ph sz="half" idx="2"/>
          </p:nvPr>
        </p:nvSpPr>
        <p:spPr/>
        <p:txBody>
          <a:bodyPr/>
          <a:lstStyle/>
          <a:p>
            <a:pPr marL="0" lvl="0" indent="0">
              <a:buNone/>
            </a:pPr>
            <a:r>
              <a:rPr lang="en-US" b="1" dirty="0"/>
              <a:t>Why do we care about CIP?</a:t>
            </a:r>
          </a:p>
          <a:p>
            <a:pPr marL="0" lvl="0" indent="0">
              <a:buNone/>
            </a:pPr>
            <a:r>
              <a:rPr lang="en-US" dirty="0"/>
              <a:t>It’s reported in the State’s Annual Comprehensive Financial Report (ACFR) and when the project is substantially complete, it will be capitalized and depreciated. </a:t>
            </a:r>
          </a:p>
        </p:txBody>
      </p:sp>
    </p:spTree>
    <p:extLst>
      <p:ext uri="{BB962C8B-B14F-4D97-AF65-F5344CB8AC3E}">
        <p14:creationId xmlns:p14="http://schemas.microsoft.com/office/powerpoint/2010/main" val="44545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443789"/>
            <a:ext cx="6815669" cy="1942875"/>
          </a:xfrm>
        </p:spPr>
        <p:txBody>
          <a:bodyPr>
            <a:normAutofit/>
          </a:bodyPr>
          <a:lstStyle/>
          <a:p>
            <a:pPr algn="ctr"/>
            <a:br>
              <a:rPr lang="en-US" dirty="0"/>
            </a:br>
            <a:r>
              <a:rPr lang="en-US" dirty="0"/>
              <a:t>O Batches &amp; RNVs</a:t>
            </a:r>
          </a:p>
        </p:txBody>
      </p:sp>
      <p:sp>
        <p:nvSpPr>
          <p:cNvPr id="3" name="Subtitle 2"/>
          <p:cNvSpPr>
            <a:spLocks noGrp="1"/>
          </p:cNvSpPr>
          <p:nvPr>
            <p:ph type="subTitle" idx="1"/>
          </p:nvPr>
        </p:nvSpPr>
        <p:spPr>
          <a:xfrm>
            <a:off x="2692398" y="2903621"/>
            <a:ext cx="6815669" cy="2074778"/>
          </a:xfrm>
        </p:spPr>
        <p:txBody>
          <a:bodyPr>
            <a:normAutofit/>
          </a:bodyPr>
          <a:lstStyle/>
          <a:p>
            <a:endParaRPr lang="en-US" sz="1800" dirty="0"/>
          </a:p>
          <a:p>
            <a:endParaRPr lang="en-US" sz="1800" dirty="0"/>
          </a:p>
          <a:p>
            <a:endParaRPr lang="en-US" sz="1800" dirty="0"/>
          </a:p>
        </p:txBody>
      </p:sp>
    </p:spTree>
    <p:extLst>
      <p:ext uri="{BB962C8B-B14F-4D97-AF65-F5344CB8AC3E}">
        <p14:creationId xmlns:p14="http://schemas.microsoft.com/office/powerpoint/2010/main" val="3188000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D0B-4745-4CC2-AF78-DCC95226CDE8}"/>
              </a:ext>
            </a:extLst>
          </p:cNvPr>
          <p:cNvSpPr>
            <a:spLocks noGrp="1"/>
          </p:cNvSpPr>
          <p:nvPr>
            <p:ph type="title"/>
          </p:nvPr>
        </p:nvSpPr>
        <p:spPr/>
        <p:txBody>
          <a:bodyPr/>
          <a:lstStyle/>
          <a:p>
            <a:pPr algn="ctr"/>
            <a:r>
              <a:rPr lang="en-US" dirty="0"/>
              <a:t>CIP Continued</a:t>
            </a:r>
          </a:p>
        </p:txBody>
      </p:sp>
      <p:sp>
        <p:nvSpPr>
          <p:cNvPr id="3" name="Content Placeholder 2">
            <a:extLst>
              <a:ext uri="{FF2B5EF4-FFF2-40B4-BE49-F238E27FC236}">
                <a16:creationId xmlns:a16="http://schemas.microsoft.com/office/drawing/2014/main" id="{8B1E2FD5-058C-42F7-90CF-5C6D769548BD}"/>
              </a:ext>
            </a:extLst>
          </p:cNvPr>
          <p:cNvSpPr>
            <a:spLocks noGrp="1"/>
          </p:cNvSpPr>
          <p:nvPr>
            <p:ph idx="1"/>
          </p:nvPr>
        </p:nvSpPr>
        <p:spPr/>
        <p:txBody>
          <a:bodyPr>
            <a:normAutofit lnSpcReduction="10000"/>
          </a:bodyPr>
          <a:lstStyle/>
          <a:p>
            <a:r>
              <a:rPr lang="en-US" sz="2400" dirty="0"/>
              <a:t>Substantially Completed Examples</a:t>
            </a:r>
          </a:p>
          <a:p>
            <a:pPr lvl="1"/>
            <a:r>
              <a:rPr lang="en-US" dirty="0"/>
              <a:t>Buildings - when people are moving in and using the building.</a:t>
            </a:r>
          </a:p>
          <a:p>
            <a:pPr lvl="1"/>
            <a:r>
              <a:rPr lang="en-US" dirty="0"/>
              <a:t>IT projects - when production environment is being used.</a:t>
            </a:r>
          </a:p>
          <a:p>
            <a:pPr lvl="1"/>
            <a:r>
              <a:rPr lang="en-US" dirty="0"/>
              <a:t>Payment of final invoices and retainage can be added to the tag after the substantially completed date. </a:t>
            </a:r>
          </a:p>
          <a:p>
            <a:r>
              <a:rPr lang="en-US" dirty="0"/>
              <a:t>Retainage amount from June 2023 AIA Document</a:t>
            </a:r>
          </a:p>
          <a:p>
            <a:pPr lvl="1"/>
            <a:r>
              <a:rPr lang="en-US" dirty="0"/>
              <a:t>Amount usually not in E1</a:t>
            </a:r>
          </a:p>
          <a:p>
            <a:pPr lvl="1"/>
            <a:r>
              <a:rPr lang="en-US" dirty="0"/>
              <a:t>Include copy of AIA in supporting documents</a:t>
            </a:r>
          </a:p>
        </p:txBody>
      </p:sp>
    </p:spTree>
    <p:extLst>
      <p:ext uri="{BB962C8B-B14F-4D97-AF65-F5344CB8AC3E}">
        <p14:creationId xmlns:p14="http://schemas.microsoft.com/office/powerpoint/2010/main" val="2866132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EFFF-7440-485C-834D-A6B13F446D20}"/>
              </a:ext>
            </a:extLst>
          </p:cNvPr>
          <p:cNvSpPr>
            <a:spLocks noGrp="1"/>
          </p:cNvSpPr>
          <p:nvPr>
            <p:ph type="title"/>
          </p:nvPr>
        </p:nvSpPr>
        <p:spPr/>
        <p:txBody>
          <a:bodyPr>
            <a:normAutofit/>
          </a:bodyPr>
          <a:lstStyle/>
          <a:p>
            <a:pPr algn="ctr"/>
            <a:r>
              <a:rPr lang="en-US" dirty="0"/>
              <a:t>Financial Reporting Package</a:t>
            </a:r>
          </a:p>
        </p:txBody>
      </p:sp>
      <p:sp>
        <p:nvSpPr>
          <p:cNvPr id="3" name="Content Placeholder 2">
            <a:extLst>
              <a:ext uri="{FF2B5EF4-FFF2-40B4-BE49-F238E27FC236}">
                <a16:creationId xmlns:a16="http://schemas.microsoft.com/office/drawing/2014/main" id="{3C987EC6-26AF-4805-9174-D382DC00C7FE}"/>
              </a:ext>
            </a:extLst>
          </p:cNvPr>
          <p:cNvSpPr>
            <a:spLocks noGrp="1"/>
          </p:cNvSpPr>
          <p:nvPr>
            <p:ph idx="1"/>
          </p:nvPr>
        </p:nvSpPr>
        <p:spPr>
          <a:xfrm>
            <a:off x="1295401" y="2450237"/>
            <a:ext cx="9601196" cy="3425631"/>
          </a:xfrm>
        </p:spPr>
        <p:txBody>
          <a:bodyPr>
            <a:normAutofit lnSpcReduction="10000"/>
          </a:bodyPr>
          <a:lstStyle/>
          <a:p>
            <a:r>
              <a:rPr lang="en-US" dirty="0"/>
              <a:t>Complete this form if your agency has projects that meet the reporting requirements for Construction-In-Progress</a:t>
            </a:r>
          </a:p>
          <a:p>
            <a:pPr lvl="0"/>
            <a:r>
              <a:rPr lang="en-US" dirty="0"/>
              <a:t>Agencies that have reported CIP from the previous year will receive the form with projects still in progress including a beginning balance</a:t>
            </a:r>
          </a:p>
          <a:p>
            <a:r>
              <a:rPr lang="en-US" dirty="0"/>
              <a:t>Include a GL Report with the detail of the payments to support the amount</a:t>
            </a:r>
          </a:p>
          <a:p>
            <a:r>
              <a:rPr lang="en-US" b="1" dirty="0"/>
              <a:t>When recording CIP expenses, use the following account codes:</a:t>
            </a:r>
          </a:p>
          <a:p>
            <a:pPr lvl="1"/>
            <a:r>
              <a:rPr lang="en-US" b="1" dirty="0"/>
              <a:t>587500 – CIP </a:t>
            </a:r>
          </a:p>
          <a:p>
            <a:pPr lvl="1"/>
            <a:r>
              <a:rPr lang="en-US" b="1" dirty="0"/>
              <a:t>587550 – IT Projects in Progress</a:t>
            </a:r>
          </a:p>
          <a:p>
            <a:pPr lvl="0"/>
            <a:endParaRPr lang="en-US" dirty="0"/>
          </a:p>
        </p:txBody>
      </p:sp>
    </p:spTree>
    <p:extLst>
      <p:ext uri="{BB962C8B-B14F-4D97-AF65-F5344CB8AC3E}">
        <p14:creationId xmlns:p14="http://schemas.microsoft.com/office/powerpoint/2010/main" val="4138633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6A168-1EC3-48A6-9E30-55C33E445849}"/>
              </a:ext>
            </a:extLst>
          </p:cNvPr>
          <p:cNvPicPr>
            <a:picLocks noChangeAspect="1"/>
          </p:cNvPicPr>
          <p:nvPr/>
        </p:nvPicPr>
        <p:blipFill rotWithShape="1">
          <a:blip r:embed="rId3"/>
          <a:srcRect b="9407"/>
          <a:stretch/>
        </p:blipFill>
        <p:spPr>
          <a:xfrm>
            <a:off x="933450" y="555570"/>
            <a:ext cx="10353675" cy="4348274"/>
          </a:xfrm>
          <a:prstGeom prst="rect">
            <a:avLst/>
          </a:prstGeom>
        </p:spPr>
      </p:pic>
      <p:sp>
        <p:nvSpPr>
          <p:cNvPr id="3" name="Content Placeholder 2">
            <a:extLst>
              <a:ext uri="{FF2B5EF4-FFF2-40B4-BE49-F238E27FC236}">
                <a16:creationId xmlns:a16="http://schemas.microsoft.com/office/drawing/2014/main" id="{89B5FDD0-2B2D-4711-94C6-FAFF2C0C8271}"/>
              </a:ext>
            </a:extLst>
          </p:cNvPr>
          <p:cNvSpPr txBox="1">
            <a:spLocks/>
          </p:cNvSpPr>
          <p:nvPr/>
        </p:nvSpPr>
        <p:spPr>
          <a:xfrm>
            <a:off x="816768" y="5048249"/>
            <a:ext cx="10537032" cy="1254181"/>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Beginning Balance - used to adjust previously capitalized costs that should have been expensed or add costs that should have been previously capitalized </a:t>
            </a:r>
          </a:p>
          <a:p>
            <a:r>
              <a:rPr lang="en-US" dirty="0"/>
              <a:t>Deletion - The deletion column should be used when the project is coming off of CIP and being added as a fixed asset.</a:t>
            </a:r>
          </a:p>
          <a:p>
            <a:r>
              <a:rPr lang="en-US" dirty="0"/>
              <a:t>Retainage – Provide support for this amount. Most commonly the amount from the AIA document</a:t>
            </a:r>
          </a:p>
        </p:txBody>
      </p:sp>
    </p:spTree>
    <p:extLst>
      <p:ext uri="{BB962C8B-B14F-4D97-AF65-F5344CB8AC3E}">
        <p14:creationId xmlns:p14="http://schemas.microsoft.com/office/powerpoint/2010/main" val="2074412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8A594-1EA8-4049-834B-9EB9DE0FC033}"/>
              </a:ext>
            </a:extLst>
          </p:cNvPr>
          <p:cNvPicPr>
            <a:picLocks noChangeAspect="1"/>
          </p:cNvPicPr>
          <p:nvPr/>
        </p:nvPicPr>
        <p:blipFill>
          <a:blip r:embed="rId2"/>
          <a:stretch>
            <a:fillRect/>
          </a:stretch>
        </p:blipFill>
        <p:spPr>
          <a:xfrm>
            <a:off x="771525" y="809625"/>
            <a:ext cx="10648950" cy="5238750"/>
          </a:xfrm>
          <a:prstGeom prst="rect">
            <a:avLst/>
          </a:prstGeom>
        </p:spPr>
      </p:pic>
    </p:spTree>
    <p:extLst>
      <p:ext uri="{BB962C8B-B14F-4D97-AF65-F5344CB8AC3E}">
        <p14:creationId xmlns:p14="http://schemas.microsoft.com/office/powerpoint/2010/main" val="2324207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D0B-4745-4CC2-AF78-DCC95226CDE8}"/>
              </a:ext>
            </a:extLst>
          </p:cNvPr>
          <p:cNvSpPr>
            <a:spLocks noGrp="1"/>
          </p:cNvSpPr>
          <p:nvPr>
            <p:ph type="title" idx="4294967295"/>
          </p:nvPr>
        </p:nvSpPr>
        <p:spPr>
          <a:xfrm>
            <a:off x="771525" y="469900"/>
            <a:ext cx="3441700" cy="2668588"/>
          </a:xfrm>
        </p:spPr>
        <p:txBody>
          <a:bodyPr>
            <a:normAutofit/>
          </a:bodyPr>
          <a:lstStyle/>
          <a:p>
            <a:r>
              <a:rPr lang="en-US" sz="3700" dirty="0"/>
              <a:t>Construction Commitments</a:t>
            </a:r>
          </a:p>
        </p:txBody>
      </p:sp>
      <p:sp>
        <p:nvSpPr>
          <p:cNvPr id="3" name="Content Placeholder 2">
            <a:extLst>
              <a:ext uri="{FF2B5EF4-FFF2-40B4-BE49-F238E27FC236}">
                <a16:creationId xmlns:a16="http://schemas.microsoft.com/office/drawing/2014/main" id="{8B1E2FD5-058C-42F7-90CF-5C6D769548BD}"/>
              </a:ext>
            </a:extLst>
          </p:cNvPr>
          <p:cNvSpPr>
            <a:spLocks noGrp="1"/>
          </p:cNvSpPr>
          <p:nvPr>
            <p:ph idx="4294967295"/>
          </p:nvPr>
        </p:nvSpPr>
        <p:spPr>
          <a:xfrm>
            <a:off x="4086225" y="661032"/>
            <a:ext cx="7267575" cy="2881312"/>
          </a:xfrm>
        </p:spPr>
        <p:txBody>
          <a:bodyPr>
            <a:normAutofit/>
          </a:bodyPr>
          <a:lstStyle/>
          <a:p>
            <a:r>
              <a:rPr lang="en-US" dirty="0"/>
              <a:t>Include projects shown on the CIP form. If there isn’t a contract amount, include a note as to why</a:t>
            </a:r>
          </a:p>
          <a:p>
            <a:r>
              <a:rPr lang="en-US" dirty="0"/>
              <a:t>The contract amount can come from a contract or AIA document</a:t>
            </a:r>
          </a:p>
          <a:p>
            <a:r>
              <a:rPr lang="en-US" dirty="0"/>
              <a:t>Provide the percentage or dollar amount of remaining contract balance by funding source</a:t>
            </a:r>
          </a:p>
        </p:txBody>
      </p:sp>
      <p:pic>
        <p:nvPicPr>
          <p:cNvPr id="4" name="Picture 3">
            <a:extLst>
              <a:ext uri="{FF2B5EF4-FFF2-40B4-BE49-F238E27FC236}">
                <a16:creationId xmlns:a16="http://schemas.microsoft.com/office/drawing/2014/main" id="{B4D1C21D-88C1-4FAE-B91C-1CEB5BDA01B3}"/>
              </a:ext>
            </a:extLst>
          </p:cNvPr>
          <p:cNvPicPr>
            <a:picLocks noChangeAspect="1"/>
          </p:cNvPicPr>
          <p:nvPr/>
        </p:nvPicPr>
        <p:blipFill rotWithShape="1">
          <a:blip r:embed="rId3"/>
          <a:srcRect b="16676"/>
          <a:stretch/>
        </p:blipFill>
        <p:spPr>
          <a:xfrm>
            <a:off x="1024351" y="3429000"/>
            <a:ext cx="10143298" cy="276796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061021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D0B-4745-4CC2-AF78-DCC95226CDE8}"/>
              </a:ext>
            </a:extLst>
          </p:cNvPr>
          <p:cNvSpPr>
            <a:spLocks noGrp="1"/>
          </p:cNvSpPr>
          <p:nvPr>
            <p:ph type="title"/>
          </p:nvPr>
        </p:nvSpPr>
        <p:spPr/>
        <p:txBody>
          <a:bodyPr/>
          <a:lstStyle/>
          <a:p>
            <a:pPr algn="ctr"/>
            <a:r>
              <a:rPr lang="en-US" dirty="0"/>
              <a:t>Phases of an Application Software Project </a:t>
            </a:r>
          </a:p>
        </p:txBody>
      </p:sp>
      <p:sp>
        <p:nvSpPr>
          <p:cNvPr id="3" name="Content Placeholder 2">
            <a:extLst>
              <a:ext uri="{FF2B5EF4-FFF2-40B4-BE49-F238E27FC236}">
                <a16:creationId xmlns:a16="http://schemas.microsoft.com/office/drawing/2014/main" id="{8B1E2FD5-058C-42F7-90CF-5C6D769548BD}"/>
              </a:ext>
            </a:extLst>
          </p:cNvPr>
          <p:cNvSpPr>
            <a:spLocks noGrp="1"/>
          </p:cNvSpPr>
          <p:nvPr>
            <p:ph idx="1"/>
          </p:nvPr>
        </p:nvSpPr>
        <p:spPr>
          <a:xfrm>
            <a:off x="1216241" y="2556932"/>
            <a:ext cx="9680358" cy="3479884"/>
          </a:xfrm>
        </p:spPr>
        <p:txBody>
          <a:bodyPr>
            <a:normAutofit fontScale="70000" lnSpcReduction="20000"/>
          </a:bodyPr>
          <a:lstStyle/>
          <a:p>
            <a:pPr lvl="1"/>
            <a:r>
              <a:rPr lang="en-US" sz="2300" dirty="0"/>
              <a:t>Phases: </a:t>
            </a:r>
            <a:r>
              <a:rPr lang="en-US" sz="2300" b="1" dirty="0"/>
              <a:t>General </a:t>
            </a:r>
            <a:r>
              <a:rPr lang="en-US" sz="2300" dirty="0"/>
              <a:t>treatment of costs per GASB 51: </a:t>
            </a:r>
          </a:p>
          <a:p>
            <a:pPr lvl="2"/>
            <a:r>
              <a:rPr lang="en-US" sz="2100" dirty="0"/>
              <a:t>Preliminary Project Stage - Expensed </a:t>
            </a:r>
          </a:p>
          <a:p>
            <a:pPr lvl="3"/>
            <a:r>
              <a:rPr lang="en-US" sz="1800" dirty="0"/>
              <a:t>“Preliminary Project Stage” means the earliest stage of a software development or selection project, during which the alternatives are being evaluated but no decision has been made as to which strategy or vendor to use. Typical activities during this phase include assembling the evaluation team, evaluating proposals from vendors and the final selection of alternatives.</a:t>
            </a:r>
          </a:p>
          <a:p>
            <a:pPr lvl="2"/>
            <a:r>
              <a:rPr lang="en-US" sz="2100" dirty="0"/>
              <a:t>Application Development Stage - Capitalized </a:t>
            </a:r>
          </a:p>
          <a:p>
            <a:pPr lvl="3"/>
            <a:r>
              <a:rPr lang="en-US" sz="1800" dirty="0"/>
              <a:t>“Application Development Stage” means the stage of a software development or selection project during which the design, coding, installation and testing of new software occurs. The stage begins once management has authorized and committed to funding the project, and it is considered probable that the project will be completed and put to its intended use. The application development stage concludes when the software is complete and ready for use.</a:t>
            </a:r>
          </a:p>
          <a:p>
            <a:pPr lvl="2"/>
            <a:r>
              <a:rPr lang="en-US" sz="2100" dirty="0"/>
              <a:t>Post Implementation/Operation Stage - Expensed </a:t>
            </a:r>
          </a:p>
          <a:p>
            <a:pPr lvl="3"/>
            <a:r>
              <a:rPr lang="en-US" sz="1900" dirty="0"/>
              <a:t>“Post-Implementation/Operation Stage” means the stage that begins once the software is put into use. It includes training and subsequent maintenance of the software.</a:t>
            </a:r>
          </a:p>
          <a:p>
            <a:endParaRPr lang="en-US" dirty="0"/>
          </a:p>
        </p:txBody>
      </p:sp>
    </p:spTree>
    <p:extLst>
      <p:ext uri="{BB962C8B-B14F-4D97-AF65-F5344CB8AC3E}">
        <p14:creationId xmlns:p14="http://schemas.microsoft.com/office/powerpoint/2010/main" val="997613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70135B-A35B-433E-B119-243361E0F16D}"/>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18872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6F25-24E2-4083-A4F7-8C429213EBFD}"/>
              </a:ext>
            </a:extLst>
          </p:cNvPr>
          <p:cNvSpPr>
            <a:spLocks noGrp="1"/>
          </p:cNvSpPr>
          <p:nvPr>
            <p:ph type="ctrTitle"/>
          </p:nvPr>
        </p:nvSpPr>
        <p:spPr/>
        <p:txBody>
          <a:bodyPr/>
          <a:lstStyle/>
          <a:p>
            <a:r>
              <a:rPr lang="en-US" dirty="0"/>
              <a:t>Business Unit Setup</a:t>
            </a:r>
          </a:p>
        </p:txBody>
      </p:sp>
      <p:sp>
        <p:nvSpPr>
          <p:cNvPr id="3" name="Subtitle 2">
            <a:extLst>
              <a:ext uri="{FF2B5EF4-FFF2-40B4-BE49-F238E27FC236}">
                <a16:creationId xmlns:a16="http://schemas.microsoft.com/office/drawing/2014/main" id="{1E132F76-4DEF-4645-90DC-9EB7DD6697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0381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mj-lt"/>
              </a:rPr>
              <a:t>E1 Training Guides</a:t>
            </a:r>
            <a:r>
              <a:rPr lang="en-US" dirty="0"/>
              <a:t> </a:t>
            </a:r>
          </a:p>
        </p:txBody>
      </p:sp>
      <p:sp>
        <p:nvSpPr>
          <p:cNvPr id="3" name="Content Placeholder 2"/>
          <p:cNvSpPr>
            <a:spLocks noGrp="1"/>
          </p:cNvSpPr>
          <p:nvPr>
            <p:ph idx="1"/>
          </p:nvPr>
        </p:nvSpPr>
        <p:spPr/>
        <p:txBody>
          <a:bodyPr>
            <a:normAutofit/>
          </a:bodyPr>
          <a:lstStyle/>
          <a:p>
            <a:pPr>
              <a:buNone/>
            </a:pPr>
            <a:r>
              <a:rPr lang="en-US" dirty="0"/>
              <a:t>  </a:t>
            </a:r>
          </a:p>
          <a:p>
            <a:pPr>
              <a:buNone/>
            </a:pPr>
            <a:endParaRPr lang="en-US" dirty="0"/>
          </a:p>
        </p:txBody>
      </p:sp>
      <p:sp>
        <p:nvSpPr>
          <p:cNvPr id="7" name="Text Placeholder 6">
            <a:extLst>
              <a:ext uri="{FF2B5EF4-FFF2-40B4-BE49-F238E27FC236}">
                <a16:creationId xmlns:a16="http://schemas.microsoft.com/office/drawing/2014/main" id="{DB475AC1-7B22-4CDB-B4C9-DF0E1EA231BD}"/>
              </a:ext>
            </a:extLst>
          </p:cNvPr>
          <p:cNvSpPr>
            <a:spLocks noGrp="1"/>
          </p:cNvSpPr>
          <p:nvPr>
            <p:ph type="body" sz="half" idx="2"/>
          </p:nvPr>
        </p:nvSpPr>
        <p:spPr/>
        <p:txBody>
          <a:bodyPr/>
          <a:lstStyle/>
          <a:p>
            <a:pPr algn="l"/>
            <a:r>
              <a:rPr lang="en-US" dirty="0"/>
              <a:t>Detailed training for business unit setup can be found on State Accounting’s webpage.</a:t>
            </a:r>
          </a:p>
        </p:txBody>
      </p:sp>
      <p:pic>
        <p:nvPicPr>
          <p:cNvPr id="6" name="Picture 5">
            <a:extLst>
              <a:ext uri="{FF2B5EF4-FFF2-40B4-BE49-F238E27FC236}">
                <a16:creationId xmlns:a16="http://schemas.microsoft.com/office/drawing/2014/main" id="{4DC6786D-1595-4C95-8AB3-8F7EEF337657}"/>
              </a:ext>
            </a:extLst>
          </p:cNvPr>
          <p:cNvPicPr>
            <a:picLocks noChangeAspect="1"/>
          </p:cNvPicPr>
          <p:nvPr/>
        </p:nvPicPr>
        <p:blipFill>
          <a:blip r:embed="rId3"/>
          <a:stretch>
            <a:fillRect/>
          </a:stretch>
        </p:blipFill>
        <p:spPr>
          <a:xfrm>
            <a:off x="5193394" y="982130"/>
            <a:ext cx="6376875" cy="4893735"/>
          </a:xfrm>
          <a:prstGeom prst="rect">
            <a:avLst/>
          </a:prstGeom>
          <a:ln>
            <a:solidFill>
              <a:schemeClr val="tx1"/>
            </a:solidFill>
          </a:ln>
        </p:spPr>
      </p:pic>
    </p:spTree>
    <p:extLst>
      <p:ext uri="{BB962C8B-B14F-4D97-AF65-F5344CB8AC3E}">
        <p14:creationId xmlns:p14="http://schemas.microsoft.com/office/powerpoint/2010/main" val="1924015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Federal BU Types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lstStyle/>
          <a:p>
            <a:r>
              <a:rPr lang="en-US" dirty="0"/>
              <a:t>Federal Funds</a:t>
            </a:r>
          </a:p>
          <a:p>
            <a:pPr marL="0" indent="0">
              <a:buNone/>
            </a:pPr>
            <a:endParaRPr lang="en-US" sz="1400" dirty="0"/>
          </a:p>
          <a:p>
            <a:pPr lvl="1"/>
            <a:r>
              <a:rPr lang="en-US" sz="1800" dirty="0"/>
              <a:t>GB	PARENT BUSINESS UNIT</a:t>
            </a:r>
          </a:p>
          <a:p>
            <a:pPr lvl="1"/>
            <a:r>
              <a:rPr lang="en-US" sz="1800" dirty="0"/>
              <a:t>GX	FEDERAL GRANT-BUDGET CHECK</a:t>
            </a:r>
          </a:p>
          <a:p>
            <a:pPr lvl="1"/>
            <a:r>
              <a:rPr lang="en-US" sz="1800" dirty="0"/>
              <a:t>GY	FEDERAL GRANT-NO BUDGET CHECK</a:t>
            </a:r>
          </a:p>
          <a:p>
            <a:pPr lvl="1"/>
            <a:r>
              <a:rPr lang="en-US" sz="1800" dirty="0"/>
              <a:t>GS	STATE GRANT</a:t>
            </a:r>
          </a:p>
          <a:p>
            <a:pPr lvl="1"/>
            <a:endParaRPr lang="en-US" sz="1800" dirty="0"/>
          </a:p>
          <a:p>
            <a:pPr lvl="1"/>
            <a:endParaRPr lang="en-US" dirty="0"/>
          </a:p>
        </p:txBody>
      </p:sp>
    </p:spTree>
    <p:extLst>
      <p:ext uri="{BB962C8B-B14F-4D97-AF65-F5344CB8AC3E}">
        <p14:creationId xmlns:p14="http://schemas.microsoft.com/office/powerpoint/2010/main" val="83218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909010" y="2556932"/>
            <a:ext cx="8590547" cy="3318936"/>
          </a:xfrm>
        </p:spPr>
        <p:txBody>
          <a:bodyPr>
            <a:normAutofit/>
          </a:bodyPr>
          <a:lstStyle/>
          <a:p>
            <a:endParaRPr lang="en-US" dirty="0"/>
          </a:p>
          <a:p>
            <a:r>
              <a:rPr lang="en-US" dirty="0">
                <a:hlinkClick r:id="rId3"/>
              </a:rPr>
              <a:t>Link User Guides </a:t>
            </a:r>
            <a:r>
              <a:rPr lang="en-US" dirty="0"/>
              <a:t>– Procurement Lesson 8: Receipt Processing</a:t>
            </a:r>
            <a:br>
              <a:rPr lang="en-US" dirty="0"/>
            </a:br>
            <a:r>
              <a:rPr lang="en-US" dirty="0"/>
              <a:t>	</a:t>
            </a:r>
            <a:r>
              <a:rPr lang="en-US" sz="2000" i="1" dirty="0"/>
              <a:t>E1 Training Guides &gt; Procurement &gt; Lesson 8: Receipt Processing</a:t>
            </a:r>
            <a:endParaRPr lang="en-US" dirty="0"/>
          </a:p>
          <a:p>
            <a:pPr lvl="1"/>
            <a:r>
              <a:rPr lang="en-US" dirty="0">
                <a:hlinkClick r:id="rId4"/>
              </a:rPr>
              <a:t>Entering Receipts by PO</a:t>
            </a:r>
            <a:endParaRPr lang="en-US" dirty="0"/>
          </a:p>
          <a:p>
            <a:pPr lvl="1"/>
            <a:r>
              <a:rPr lang="en-US" dirty="0">
                <a:hlinkClick r:id="rId5"/>
              </a:rPr>
              <a:t>Reversing Receipts</a:t>
            </a:r>
            <a:endParaRPr lang="en-US" dirty="0"/>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 Batches</a:t>
            </a:r>
          </a:p>
        </p:txBody>
      </p:sp>
    </p:spTree>
    <p:extLst>
      <p:ext uri="{BB962C8B-B14F-4D97-AF65-F5344CB8AC3E}">
        <p14:creationId xmlns:p14="http://schemas.microsoft.com/office/powerpoint/2010/main" val="2443466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EAF8-C891-4C76-8D33-10051B8739D4}"/>
              </a:ext>
            </a:extLst>
          </p:cNvPr>
          <p:cNvSpPr>
            <a:spLocks noGrp="1"/>
          </p:cNvSpPr>
          <p:nvPr>
            <p:ph type="title"/>
          </p:nvPr>
        </p:nvSpPr>
        <p:spPr/>
        <p:txBody>
          <a:bodyPr/>
          <a:lstStyle/>
          <a:p>
            <a:r>
              <a:rPr lang="en-US" dirty="0"/>
              <a:t>BU Inactivation</a:t>
            </a:r>
          </a:p>
        </p:txBody>
      </p:sp>
      <p:sp>
        <p:nvSpPr>
          <p:cNvPr id="3" name="Content Placeholder 2">
            <a:extLst>
              <a:ext uri="{FF2B5EF4-FFF2-40B4-BE49-F238E27FC236}">
                <a16:creationId xmlns:a16="http://schemas.microsoft.com/office/drawing/2014/main" id="{1490B0B6-140A-4424-9FB8-C525388B34F0}"/>
              </a:ext>
            </a:extLst>
          </p:cNvPr>
          <p:cNvSpPr>
            <a:spLocks noGrp="1"/>
          </p:cNvSpPr>
          <p:nvPr>
            <p:ph idx="1"/>
          </p:nvPr>
        </p:nvSpPr>
        <p:spPr/>
        <p:txBody>
          <a:bodyPr/>
          <a:lstStyle/>
          <a:p>
            <a:r>
              <a:rPr lang="en-US" dirty="0"/>
              <a:t>Before requesting a BU be inactivated, run the following report to verify it is able to be inactivated</a:t>
            </a:r>
          </a:p>
          <a:p>
            <a:r>
              <a:rPr lang="en-US" dirty="0"/>
              <a:t>E1 String: </a:t>
            </a:r>
          </a:p>
          <a:p>
            <a:pPr lvl="1"/>
            <a:r>
              <a:rPr lang="en-US" sz="1800" dirty="0"/>
              <a:t>State of Nebraska&gt;Accounting&gt;Inquiries &amp; Reports&gt;Accounting Reports&gt;BU Check Before Inactivation</a:t>
            </a:r>
          </a:p>
          <a:p>
            <a:pPr lvl="1"/>
            <a:r>
              <a:rPr lang="en-US" sz="1800" dirty="0"/>
              <a:t>Report selection by BU or Grants</a:t>
            </a:r>
          </a:p>
          <a:p>
            <a:r>
              <a:rPr lang="en-US" dirty="0"/>
              <a:t>Email State Accounting request for inactivation</a:t>
            </a:r>
          </a:p>
        </p:txBody>
      </p:sp>
    </p:spTree>
    <p:extLst>
      <p:ext uri="{BB962C8B-B14F-4D97-AF65-F5344CB8AC3E}">
        <p14:creationId xmlns:p14="http://schemas.microsoft.com/office/powerpoint/2010/main" val="2354514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E1 Business Unit Workflow Screen</a:t>
            </a:r>
          </a:p>
        </p:txBody>
      </p:sp>
      <p:pic>
        <p:nvPicPr>
          <p:cNvPr id="5" name="Content Placeholder 4">
            <a:extLst>
              <a:ext uri="{FF2B5EF4-FFF2-40B4-BE49-F238E27FC236}">
                <a16:creationId xmlns:a16="http://schemas.microsoft.com/office/drawing/2014/main" id="{7E82CD38-C36D-4D8A-B28F-272B106BFD7C}"/>
              </a:ext>
            </a:extLst>
          </p:cNvPr>
          <p:cNvPicPr>
            <a:picLocks noGrp="1" noChangeAspect="1"/>
          </p:cNvPicPr>
          <p:nvPr>
            <p:ph idx="1"/>
          </p:nvPr>
        </p:nvPicPr>
        <p:blipFill>
          <a:blip r:embed="rId3"/>
          <a:stretch>
            <a:fillRect/>
          </a:stretch>
        </p:blipFill>
        <p:spPr>
          <a:xfrm>
            <a:off x="2626727" y="2557463"/>
            <a:ext cx="6938546" cy="3317875"/>
          </a:xfrm>
        </p:spPr>
      </p:pic>
    </p:spTree>
    <p:extLst>
      <p:ext uri="{BB962C8B-B14F-4D97-AF65-F5344CB8AC3E}">
        <p14:creationId xmlns:p14="http://schemas.microsoft.com/office/powerpoint/2010/main" val="762932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0D09-8CF7-4173-B828-B26132C81DE2}"/>
              </a:ext>
            </a:extLst>
          </p:cNvPr>
          <p:cNvSpPr>
            <a:spLocks noGrp="1"/>
          </p:cNvSpPr>
          <p:nvPr>
            <p:ph type="ctrTitle"/>
          </p:nvPr>
        </p:nvSpPr>
        <p:spPr/>
        <p:txBody>
          <a:bodyPr/>
          <a:lstStyle/>
          <a:p>
            <a:r>
              <a:rPr lang="en-US" dirty="0"/>
              <a:t>Business Unit Setup</a:t>
            </a:r>
          </a:p>
        </p:txBody>
      </p:sp>
      <p:sp>
        <p:nvSpPr>
          <p:cNvPr id="3" name="Subtitle 2">
            <a:extLst>
              <a:ext uri="{FF2B5EF4-FFF2-40B4-BE49-F238E27FC236}">
                <a16:creationId xmlns:a16="http://schemas.microsoft.com/office/drawing/2014/main" id="{80AC4DF0-EEA3-40D3-BADA-36E88C937A58}"/>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4103060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8696-0CF8-4B8F-8239-6D536DC21187}"/>
              </a:ext>
            </a:extLst>
          </p:cNvPr>
          <p:cNvSpPr>
            <a:spLocks noGrp="1"/>
          </p:cNvSpPr>
          <p:nvPr>
            <p:ph type="ctrTitle"/>
          </p:nvPr>
        </p:nvSpPr>
        <p:spPr>
          <a:xfrm>
            <a:off x="2542391" y="1913467"/>
            <a:ext cx="6815669" cy="1515533"/>
          </a:xfrm>
        </p:spPr>
        <p:txBody>
          <a:bodyPr/>
          <a:lstStyle/>
          <a:p>
            <a:r>
              <a:rPr lang="en-US" sz="4800" dirty="0"/>
              <a:t>Expense Reimbursement Documents (ERD)</a:t>
            </a:r>
          </a:p>
        </p:txBody>
      </p:sp>
    </p:spTree>
    <p:extLst>
      <p:ext uri="{BB962C8B-B14F-4D97-AF65-F5344CB8AC3E}">
        <p14:creationId xmlns:p14="http://schemas.microsoft.com/office/powerpoint/2010/main" val="36977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Versions of ERD</a:t>
            </a:r>
          </a:p>
        </p:txBody>
      </p:sp>
      <p:sp>
        <p:nvSpPr>
          <p:cNvPr id="3" name="Content Placeholder 2"/>
          <p:cNvSpPr>
            <a:spLocks noGrp="1"/>
          </p:cNvSpPr>
          <p:nvPr>
            <p:ph idx="1"/>
          </p:nvPr>
        </p:nvSpPr>
        <p:spPr/>
        <p:txBody>
          <a:bodyPr/>
          <a:lstStyle/>
          <a:p>
            <a:r>
              <a:rPr lang="en-US" dirty="0"/>
              <a:t>New Federal Per Diem Rates</a:t>
            </a:r>
          </a:p>
          <a:p>
            <a:pPr lvl="1"/>
            <a:r>
              <a:rPr lang="en-US" dirty="0"/>
              <a:t>Every October 1st</a:t>
            </a:r>
          </a:p>
          <a:p>
            <a:r>
              <a:rPr lang="en-US" dirty="0"/>
              <a:t>New Mileage Rates</a:t>
            </a:r>
          </a:p>
          <a:p>
            <a:pPr lvl="1"/>
            <a:r>
              <a:rPr lang="en-US" dirty="0"/>
              <a:t>Every January 1</a:t>
            </a:r>
            <a:r>
              <a:rPr lang="en-US" baseline="30000" dirty="0"/>
              <a:t>st</a:t>
            </a:r>
          </a:p>
        </p:txBody>
      </p:sp>
    </p:spTree>
    <p:extLst>
      <p:ext uri="{BB962C8B-B14F-4D97-AF65-F5344CB8AC3E}">
        <p14:creationId xmlns:p14="http://schemas.microsoft.com/office/powerpoint/2010/main" val="570984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DAS Website</a:t>
            </a:r>
          </a:p>
        </p:txBody>
      </p:sp>
      <p:sp>
        <p:nvSpPr>
          <p:cNvPr id="3" name="Content Placeholder 2"/>
          <p:cNvSpPr>
            <a:spLocks noGrp="1"/>
          </p:cNvSpPr>
          <p:nvPr>
            <p:ph idx="1"/>
          </p:nvPr>
        </p:nvSpPr>
        <p:spPr/>
        <p:txBody>
          <a:bodyPr>
            <a:normAutofit/>
          </a:bodyPr>
          <a:lstStyle/>
          <a:p>
            <a:pPr marL="0" indent="0">
              <a:buNone/>
            </a:pPr>
            <a:endParaRPr lang="en-US" dirty="0"/>
          </a:p>
        </p:txBody>
      </p:sp>
      <p:pic>
        <p:nvPicPr>
          <p:cNvPr id="5" name="Picture 4">
            <a:extLst>
              <a:ext uri="{FF2B5EF4-FFF2-40B4-BE49-F238E27FC236}">
                <a16:creationId xmlns:a16="http://schemas.microsoft.com/office/drawing/2014/main" id="{475DE7AB-951D-40EB-B32F-A06EAAA1ACC2}"/>
              </a:ext>
            </a:extLst>
          </p:cNvPr>
          <p:cNvPicPr>
            <a:picLocks noChangeAspect="1"/>
          </p:cNvPicPr>
          <p:nvPr/>
        </p:nvPicPr>
        <p:blipFill>
          <a:blip r:embed="rId2"/>
          <a:stretch>
            <a:fillRect/>
          </a:stretch>
        </p:blipFill>
        <p:spPr>
          <a:xfrm>
            <a:off x="3200400" y="2556932"/>
            <a:ext cx="6131695" cy="3468596"/>
          </a:xfrm>
          <a:prstGeom prst="rect">
            <a:avLst/>
          </a:prstGeom>
        </p:spPr>
      </p:pic>
    </p:spTree>
    <p:extLst>
      <p:ext uri="{BB962C8B-B14F-4D97-AF65-F5344CB8AC3E}">
        <p14:creationId xmlns:p14="http://schemas.microsoft.com/office/powerpoint/2010/main" val="3410491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Accounting Forms</a:t>
            </a:r>
          </a:p>
        </p:txBody>
      </p:sp>
      <p:pic>
        <p:nvPicPr>
          <p:cNvPr id="5" name="Picture 4">
            <a:extLst>
              <a:ext uri="{FF2B5EF4-FFF2-40B4-BE49-F238E27FC236}">
                <a16:creationId xmlns:a16="http://schemas.microsoft.com/office/drawing/2014/main" id="{3149FA2F-DF97-4369-A4B9-9C1EAC531F15}"/>
              </a:ext>
            </a:extLst>
          </p:cNvPr>
          <p:cNvPicPr>
            <a:picLocks noChangeAspect="1"/>
          </p:cNvPicPr>
          <p:nvPr/>
        </p:nvPicPr>
        <p:blipFill>
          <a:blip r:embed="rId2"/>
          <a:stretch>
            <a:fillRect/>
          </a:stretch>
        </p:blipFill>
        <p:spPr>
          <a:xfrm>
            <a:off x="2543175" y="2556932"/>
            <a:ext cx="7555964" cy="3716867"/>
          </a:xfrm>
          <a:prstGeom prst="rect">
            <a:avLst/>
          </a:prstGeom>
        </p:spPr>
      </p:pic>
    </p:spTree>
    <p:extLst>
      <p:ext uri="{BB962C8B-B14F-4D97-AF65-F5344CB8AC3E}">
        <p14:creationId xmlns:p14="http://schemas.microsoft.com/office/powerpoint/2010/main" val="2633120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ERD Training Video</a:t>
            </a:r>
            <a:br>
              <a:rPr lang="en-US" dirty="0"/>
            </a:br>
            <a:r>
              <a:rPr lang="en-US" sz="2200" dirty="0">
                <a:solidFill>
                  <a:srgbClr val="0070C0"/>
                </a:solidFill>
              </a:rPr>
              <a:t>https://youtu.be/tQJmOdlF0iA</a:t>
            </a:r>
          </a:p>
        </p:txBody>
      </p:sp>
      <p:sp>
        <p:nvSpPr>
          <p:cNvPr id="3" name="Content Placeholder 2"/>
          <p:cNvSpPr>
            <a:spLocks noGrp="1"/>
          </p:cNvSpPr>
          <p:nvPr>
            <p:ph idx="1"/>
          </p:nvPr>
        </p:nvSpPr>
        <p:spPr/>
        <p:txBody>
          <a:bodyPr>
            <a:normAutofit/>
          </a:bodyPr>
          <a:lstStyle/>
          <a:p>
            <a:pPr marL="0" indent="0">
              <a:buNone/>
            </a:pPr>
            <a:r>
              <a:rPr lang="en-US" dirty="0"/>
              <a:t>Travel Examples covered in training:</a:t>
            </a:r>
          </a:p>
          <a:p>
            <a:pPr lvl="1"/>
            <a:r>
              <a:rPr lang="en-US" dirty="0"/>
              <a:t>Out of State Conference	(6:50)</a:t>
            </a:r>
          </a:p>
          <a:p>
            <a:pPr lvl="1"/>
            <a:r>
              <a:rPr lang="en-US" dirty="0"/>
              <a:t>Out of State Training	(13:45)</a:t>
            </a:r>
          </a:p>
          <a:p>
            <a:pPr lvl="1"/>
            <a:r>
              <a:rPr lang="en-US" dirty="0"/>
              <a:t>Multiple Day Travel in Nebraska	(16:55)</a:t>
            </a:r>
          </a:p>
          <a:p>
            <a:pPr lvl="1"/>
            <a:r>
              <a:rPr lang="en-US" dirty="0"/>
              <a:t>One Day Travel	(19:30)</a:t>
            </a:r>
          </a:p>
          <a:p>
            <a:pPr lvl="1"/>
            <a:r>
              <a:rPr lang="en-US" dirty="0"/>
              <a:t>International Travel		(21:15)</a:t>
            </a:r>
          </a:p>
        </p:txBody>
      </p:sp>
    </p:spTree>
    <p:extLst>
      <p:ext uri="{BB962C8B-B14F-4D97-AF65-F5344CB8AC3E}">
        <p14:creationId xmlns:p14="http://schemas.microsoft.com/office/powerpoint/2010/main" val="626480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ERD Per Diem Refresher</a:t>
            </a:r>
          </a:p>
        </p:txBody>
      </p:sp>
      <p:sp>
        <p:nvSpPr>
          <p:cNvPr id="3" name="Content Placeholder 2"/>
          <p:cNvSpPr>
            <a:spLocks noGrp="1"/>
          </p:cNvSpPr>
          <p:nvPr>
            <p:ph idx="1"/>
          </p:nvPr>
        </p:nvSpPr>
        <p:spPr>
          <a:xfrm>
            <a:off x="1421131" y="2659802"/>
            <a:ext cx="9601196" cy="3318936"/>
          </a:xfrm>
        </p:spPr>
        <p:txBody>
          <a:bodyPr>
            <a:normAutofit/>
          </a:bodyPr>
          <a:lstStyle/>
          <a:p>
            <a:r>
              <a:rPr lang="en-US" dirty="0"/>
              <a:t>Fill out the Travel Destination section only if approved for meal reimbursement</a:t>
            </a:r>
          </a:p>
          <a:p>
            <a:r>
              <a:rPr lang="en-US" dirty="0"/>
              <a:t>Check the “Trip 1st or Last Day” box for first and last day of travel, and one day travel </a:t>
            </a:r>
          </a:p>
          <a:p>
            <a:r>
              <a:rPr lang="en-US" dirty="0"/>
              <a:t>Object Codes for Travel Expenses</a:t>
            </a:r>
          </a:p>
          <a:p>
            <a:endParaRPr lang="en-US" dirty="0"/>
          </a:p>
        </p:txBody>
      </p:sp>
    </p:spTree>
    <p:extLst>
      <p:ext uri="{BB962C8B-B14F-4D97-AF65-F5344CB8AC3E}">
        <p14:creationId xmlns:p14="http://schemas.microsoft.com/office/powerpoint/2010/main" val="3555610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2AA-FC88-40F9-BD33-E0AD6D90542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E6031E-56C9-4828-B298-35CEBA423DED}"/>
              </a:ext>
            </a:extLst>
          </p:cNvPr>
          <p:cNvSpPr>
            <a:spLocks noGrp="1"/>
          </p:cNvSpPr>
          <p:nvPr>
            <p:ph idx="1"/>
          </p:nvPr>
        </p:nvSpPr>
        <p:spPr>
          <a:xfrm>
            <a:off x="1295401" y="4717774"/>
            <a:ext cx="9601196" cy="1158094"/>
          </a:xfrm>
        </p:spPr>
        <p:txBody>
          <a:bodyPr/>
          <a:lstStyle/>
          <a:p>
            <a:r>
              <a:rPr lang="en-US" dirty="0"/>
              <a:t>Mileage Reimbursement – No need to fill in Travel Destination or any check boxes</a:t>
            </a:r>
          </a:p>
        </p:txBody>
      </p:sp>
      <p:pic>
        <p:nvPicPr>
          <p:cNvPr id="6" name="Picture 5">
            <a:extLst>
              <a:ext uri="{FF2B5EF4-FFF2-40B4-BE49-F238E27FC236}">
                <a16:creationId xmlns:a16="http://schemas.microsoft.com/office/drawing/2014/main" id="{073EC100-9DF7-4252-AE90-6D742E2AA0C7}"/>
              </a:ext>
            </a:extLst>
          </p:cNvPr>
          <p:cNvPicPr>
            <a:picLocks noChangeAspect="1"/>
          </p:cNvPicPr>
          <p:nvPr/>
        </p:nvPicPr>
        <p:blipFill>
          <a:blip r:embed="rId2"/>
          <a:stretch>
            <a:fillRect/>
          </a:stretch>
        </p:blipFill>
        <p:spPr>
          <a:xfrm>
            <a:off x="787107" y="982132"/>
            <a:ext cx="10617784" cy="3601903"/>
          </a:xfrm>
          <a:prstGeom prst="rect">
            <a:avLst/>
          </a:prstGeom>
        </p:spPr>
      </p:pic>
    </p:spTree>
    <p:extLst>
      <p:ext uri="{BB962C8B-B14F-4D97-AF65-F5344CB8AC3E}">
        <p14:creationId xmlns:p14="http://schemas.microsoft.com/office/powerpoint/2010/main" val="358857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909010" y="2556932"/>
            <a:ext cx="8590547" cy="3318936"/>
          </a:xfrm>
        </p:spPr>
        <p:txBody>
          <a:bodyPr>
            <a:normAutofit/>
          </a:bodyPr>
          <a:lstStyle/>
          <a:p>
            <a:endParaRPr lang="en-US" dirty="0"/>
          </a:p>
          <a:p>
            <a:r>
              <a:rPr lang="en-US" dirty="0"/>
              <a:t>When Receiving on Purchase Orders:</a:t>
            </a:r>
          </a:p>
          <a:p>
            <a:pPr lvl="1"/>
            <a:r>
              <a:rPr lang="en-US" dirty="0"/>
              <a:t>Review the Quantity Open listed on the PO prior to entering a receipt</a:t>
            </a:r>
          </a:p>
          <a:p>
            <a:pPr lvl="1"/>
            <a:r>
              <a:rPr lang="en-US" dirty="0"/>
              <a:t>After entering the receipt quantity, check the Amount field for the calculated total for the line.  Is it for an appropriate amount?</a:t>
            </a:r>
          </a:p>
          <a:p>
            <a:pPr lvl="1"/>
            <a:r>
              <a:rPr lang="en-US" dirty="0"/>
              <a:t>O Batches need to POST prior to entering a Voucher</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 Batches - Receipts</a:t>
            </a:r>
          </a:p>
        </p:txBody>
      </p:sp>
    </p:spTree>
    <p:extLst>
      <p:ext uri="{BB962C8B-B14F-4D97-AF65-F5344CB8AC3E}">
        <p14:creationId xmlns:p14="http://schemas.microsoft.com/office/powerpoint/2010/main" val="1501690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861F6F-25C7-4742-A0B1-9DA971C3C93C}"/>
              </a:ext>
            </a:extLst>
          </p:cNvPr>
          <p:cNvPicPr>
            <a:picLocks noChangeAspect="1"/>
          </p:cNvPicPr>
          <p:nvPr/>
        </p:nvPicPr>
        <p:blipFill>
          <a:blip r:embed="rId2"/>
          <a:stretch>
            <a:fillRect/>
          </a:stretch>
        </p:blipFill>
        <p:spPr>
          <a:xfrm>
            <a:off x="2073965" y="717616"/>
            <a:ext cx="8044069" cy="5123900"/>
          </a:xfrm>
          <a:prstGeom prst="rect">
            <a:avLst/>
          </a:prstGeom>
        </p:spPr>
      </p:pic>
    </p:spTree>
    <p:extLst>
      <p:ext uri="{BB962C8B-B14F-4D97-AF65-F5344CB8AC3E}">
        <p14:creationId xmlns:p14="http://schemas.microsoft.com/office/powerpoint/2010/main" val="650281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2AA-FC88-40F9-BD33-E0AD6D90542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E6031E-56C9-4828-B298-35CEBA423DED}"/>
              </a:ext>
            </a:extLst>
          </p:cNvPr>
          <p:cNvSpPr>
            <a:spLocks noGrp="1"/>
          </p:cNvSpPr>
          <p:nvPr>
            <p:ph idx="1"/>
          </p:nvPr>
        </p:nvSpPr>
        <p:spPr>
          <a:xfrm>
            <a:off x="1295401" y="4124520"/>
            <a:ext cx="9601196" cy="1751347"/>
          </a:xfrm>
        </p:spPr>
        <p:txBody>
          <a:bodyPr>
            <a:normAutofit fontScale="85000" lnSpcReduction="20000"/>
          </a:bodyPr>
          <a:lstStyle/>
          <a:p>
            <a:r>
              <a:rPr lang="en-US" dirty="0"/>
              <a:t>Start and Stop times on Multi-Day Travel doesn’t affect the Meals</a:t>
            </a:r>
          </a:p>
          <a:p>
            <a:pPr lvl="1"/>
            <a:r>
              <a:rPr lang="en-US" dirty="0"/>
              <a:t>3/21 - Check Trip 1</a:t>
            </a:r>
            <a:r>
              <a:rPr lang="en-US" baseline="30000" dirty="0"/>
              <a:t>st</a:t>
            </a:r>
            <a:r>
              <a:rPr lang="en-US" dirty="0"/>
              <a:t> or Last Day box all meal </a:t>
            </a:r>
            <a:r>
              <a:rPr lang="en-US"/>
              <a:t>boxes (unless </a:t>
            </a:r>
            <a:r>
              <a:rPr lang="en-US" dirty="0"/>
              <a:t>one </a:t>
            </a:r>
            <a:r>
              <a:rPr lang="en-US"/>
              <a:t>is provided)</a:t>
            </a:r>
            <a:endParaRPr lang="en-US" dirty="0"/>
          </a:p>
          <a:p>
            <a:pPr lvl="1"/>
            <a:r>
              <a:rPr lang="en-US" dirty="0"/>
              <a:t>3/22 – All meals provided by a conference, leave boxes blank</a:t>
            </a:r>
          </a:p>
          <a:p>
            <a:pPr lvl="1"/>
            <a:r>
              <a:rPr lang="en-US" dirty="0"/>
              <a:t>3/23 – Breakfast and Lunch provided by a conference, only check dinner</a:t>
            </a:r>
          </a:p>
          <a:p>
            <a:pPr lvl="1"/>
            <a:r>
              <a:rPr lang="en-US" dirty="0"/>
              <a:t>3/24 – Breakfast provided by a conference, check Trip 1</a:t>
            </a:r>
            <a:r>
              <a:rPr lang="en-US" baseline="30000" dirty="0"/>
              <a:t>st</a:t>
            </a:r>
            <a:r>
              <a:rPr lang="en-US" dirty="0"/>
              <a:t> or Last Day box, lunch, and dinner</a:t>
            </a:r>
          </a:p>
        </p:txBody>
      </p:sp>
      <p:pic>
        <p:nvPicPr>
          <p:cNvPr id="6" name="Picture 5">
            <a:extLst>
              <a:ext uri="{FF2B5EF4-FFF2-40B4-BE49-F238E27FC236}">
                <a16:creationId xmlns:a16="http://schemas.microsoft.com/office/drawing/2014/main" id="{7067F431-2898-4109-9D57-4BD7FE3535AF}"/>
              </a:ext>
            </a:extLst>
          </p:cNvPr>
          <p:cNvPicPr>
            <a:picLocks noChangeAspect="1"/>
          </p:cNvPicPr>
          <p:nvPr/>
        </p:nvPicPr>
        <p:blipFill>
          <a:blip r:embed="rId2"/>
          <a:stretch>
            <a:fillRect/>
          </a:stretch>
        </p:blipFill>
        <p:spPr>
          <a:xfrm>
            <a:off x="914398" y="982132"/>
            <a:ext cx="10363201" cy="3142389"/>
          </a:xfrm>
          <a:prstGeom prst="rect">
            <a:avLst/>
          </a:prstGeom>
        </p:spPr>
      </p:pic>
    </p:spTree>
    <p:extLst>
      <p:ext uri="{BB962C8B-B14F-4D97-AF65-F5344CB8AC3E}">
        <p14:creationId xmlns:p14="http://schemas.microsoft.com/office/powerpoint/2010/main" val="355350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2AA-FC88-40F9-BD33-E0AD6D905425}"/>
              </a:ext>
            </a:extLst>
          </p:cNvPr>
          <p:cNvSpPr>
            <a:spLocks noGrp="1"/>
          </p:cNvSpPr>
          <p:nvPr>
            <p:ph type="title"/>
          </p:nvPr>
        </p:nvSpPr>
        <p:spPr/>
        <p:txBody>
          <a:bodyPr/>
          <a:lstStyle/>
          <a:p>
            <a:r>
              <a:rPr lang="en-US" dirty="0"/>
              <a:t>Travel Object Codes</a:t>
            </a:r>
          </a:p>
        </p:txBody>
      </p:sp>
      <p:graphicFrame>
        <p:nvGraphicFramePr>
          <p:cNvPr id="4" name="Content Placeholder 3">
            <a:extLst>
              <a:ext uri="{FF2B5EF4-FFF2-40B4-BE49-F238E27FC236}">
                <a16:creationId xmlns:a16="http://schemas.microsoft.com/office/drawing/2014/main" id="{4DD2CEE3-343D-43CF-8C9D-E9981869EE44}"/>
              </a:ext>
            </a:extLst>
          </p:cNvPr>
          <p:cNvGraphicFramePr>
            <a:graphicFrameLocks noGrp="1"/>
          </p:cNvGraphicFramePr>
          <p:nvPr>
            <p:ph idx="1"/>
          </p:nvPr>
        </p:nvGraphicFramePr>
        <p:xfrm>
          <a:off x="1295400" y="2557463"/>
          <a:ext cx="9737556" cy="2602186"/>
        </p:xfrm>
        <a:graphic>
          <a:graphicData uri="http://schemas.openxmlformats.org/drawingml/2006/table">
            <a:tbl>
              <a:tblPr firstRow="1" firstCol="1" bandRow="1">
                <a:tableStyleId>{5C22544A-7EE6-4342-B048-85BDC9FD1C3A}</a:tableStyleId>
              </a:tblPr>
              <a:tblGrid>
                <a:gridCol w="845953">
                  <a:extLst>
                    <a:ext uri="{9D8B030D-6E8A-4147-A177-3AD203B41FA5}">
                      <a16:colId xmlns:a16="http://schemas.microsoft.com/office/drawing/2014/main" val="3081246155"/>
                    </a:ext>
                  </a:extLst>
                </a:gridCol>
                <a:gridCol w="2325438">
                  <a:extLst>
                    <a:ext uri="{9D8B030D-6E8A-4147-A177-3AD203B41FA5}">
                      <a16:colId xmlns:a16="http://schemas.microsoft.com/office/drawing/2014/main" val="495522511"/>
                    </a:ext>
                  </a:extLst>
                </a:gridCol>
                <a:gridCol w="6566165">
                  <a:extLst>
                    <a:ext uri="{9D8B030D-6E8A-4147-A177-3AD203B41FA5}">
                      <a16:colId xmlns:a16="http://schemas.microsoft.com/office/drawing/2014/main" val="1575795964"/>
                    </a:ext>
                  </a:extLst>
                </a:gridCol>
              </a:tblGrid>
              <a:tr h="722064">
                <a:tc>
                  <a:txBody>
                    <a:bodyPr/>
                    <a:lstStyle/>
                    <a:p>
                      <a:pPr marL="0" marR="0" algn="ctr">
                        <a:lnSpc>
                          <a:spcPct val="107000"/>
                        </a:lnSpc>
                        <a:spcBef>
                          <a:spcPts val="0"/>
                        </a:spcBef>
                        <a:spcAft>
                          <a:spcPts val="0"/>
                        </a:spcAft>
                      </a:pPr>
                      <a:r>
                        <a:rPr lang="en-US" sz="1600" i="0" dirty="0">
                          <a:effectLst/>
                          <a:latin typeface="+mn-lt"/>
                          <a:ea typeface="Times New Roman" panose="02020603050405020304" pitchFamily="18" charset="0"/>
                          <a:cs typeface="Times New Roman" panose="02020603050405020304" pitchFamily="18" charset="0"/>
                        </a:rPr>
                        <a:t>571100</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LODGING</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Costs of lodging accommodations incurred while in travel status for the State.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0661509"/>
                  </a:ext>
                </a:extLst>
              </a:tr>
              <a:tr h="1000272">
                <a:tc>
                  <a:txBody>
                    <a:bodyPr/>
                    <a:lstStyle/>
                    <a:p>
                      <a:pPr marL="0" marR="0" algn="ctr">
                        <a:lnSpc>
                          <a:spcPct val="107000"/>
                        </a:lnSpc>
                        <a:spcBef>
                          <a:spcPts val="0"/>
                        </a:spcBef>
                        <a:spcAft>
                          <a:spcPts val="0"/>
                        </a:spcAft>
                      </a:pPr>
                      <a:r>
                        <a:rPr lang="en-US" sz="1600" i="0" dirty="0">
                          <a:effectLst/>
                          <a:latin typeface="+mn-lt"/>
                          <a:ea typeface="Times New Roman" panose="02020603050405020304" pitchFamily="18" charset="0"/>
                          <a:cs typeface="Times New Roman" panose="02020603050405020304" pitchFamily="18" charset="0"/>
                        </a:rPr>
                        <a:t>571600</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MEALS – TAXABLE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Expenses related to meals for individuals when not in travel status to attend official functions, conferences, hearings, and/or same day travel meal reimbursements.  All are subject to being considered a taxable benefit when the value of meals received exceed $200 for a twelve-month period.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1541817"/>
                  </a:ext>
                </a:extLst>
              </a:tr>
              <a:tr h="844627">
                <a:tc>
                  <a:txBody>
                    <a:bodyPr/>
                    <a:lstStyle/>
                    <a:p>
                      <a:pPr marL="0" marR="0" algn="ctr">
                        <a:lnSpc>
                          <a:spcPct val="107000"/>
                        </a:lnSpc>
                        <a:spcBef>
                          <a:spcPts val="0"/>
                        </a:spcBef>
                        <a:spcAft>
                          <a:spcPts val="0"/>
                        </a:spcAft>
                      </a:pPr>
                      <a:r>
                        <a:rPr lang="en-US" sz="1600" i="0" dirty="0">
                          <a:effectLst/>
                          <a:latin typeface="+mn-lt"/>
                          <a:ea typeface="Times New Roman" panose="02020603050405020304" pitchFamily="18" charset="0"/>
                          <a:cs typeface="Times New Roman" panose="02020603050405020304" pitchFamily="18" charset="0"/>
                        </a:rPr>
                        <a:t>571800</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MEALS – TRAVEL STATUS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Meals reimbursed on a Per Diem basis while in travel status</a:t>
                      </a:r>
                    </a:p>
                  </a:txBody>
                  <a:tcPr marL="68580" marR="68580" marT="0" marB="0" anchor="ctr"/>
                </a:tc>
                <a:extLst>
                  <a:ext uri="{0D108BD9-81ED-4DB2-BD59-A6C34878D82A}">
                    <a16:rowId xmlns:a16="http://schemas.microsoft.com/office/drawing/2014/main" val="3316122915"/>
                  </a:ext>
                </a:extLst>
              </a:tr>
            </a:tbl>
          </a:graphicData>
        </a:graphic>
      </p:graphicFrame>
    </p:spTree>
    <p:extLst>
      <p:ext uri="{BB962C8B-B14F-4D97-AF65-F5344CB8AC3E}">
        <p14:creationId xmlns:p14="http://schemas.microsoft.com/office/powerpoint/2010/main" val="3906650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6912-3C35-4B50-A1D5-DE79771E35B0}"/>
              </a:ext>
            </a:extLst>
          </p:cNvPr>
          <p:cNvSpPr>
            <a:spLocks noGrp="1"/>
          </p:cNvSpPr>
          <p:nvPr>
            <p:ph type="ctrTitle"/>
          </p:nvPr>
        </p:nvSpPr>
        <p:spPr/>
        <p:txBody>
          <a:bodyPr/>
          <a:lstStyle/>
          <a:p>
            <a:r>
              <a:rPr lang="en-US" dirty="0"/>
              <a:t>ERDs</a:t>
            </a:r>
          </a:p>
        </p:txBody>
      </p:sp>
      <p:sp>
        <p:nvSpPr>
          <p:cNvPr id="3" name="Subtitle 2">
            <a:extLst>
              <a:ext uri="{FF2B5EF4-FFF2-40B4-BE49-F238E27FC236}">
                <a16:creationId xmlns:a16="http://schemas.microsoft.com/office/drawing/2014/main" id="{F87D0E12-6595-4E2F-8E52-2B3740F7C64F}"/>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968934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GASB Statements</a:t>
            </a:r>
          </a:p>
        </p:txBody>
      </p:sp>
      <p:sp>
        <p:nvSpPr>
          <p:cNvPr id="3" name="Subtitle 2"/>
          <p:cNvSpPr>
            <a:spLocks noGrp="1"/>
          </p:cNvSpPr>
          <p:nvPr>
            <p:ph type="subTitle" idx="1"/>
          </p:nvPr>
        </p:nvSpPr>
        <p:spPr/>
        <p:txBody>
          <a:bodyPr/>
          <a:lstStyle/>
          <a:p>
            <a:r>
              <a:rPr lang="en-US" dirty="0"/>
              <a:t>Effective for fiscal year ending June 30, 2023</a:t>
            </a:r>
          </a:p>
        </p:txBody>
      </p:sp>
    </p:spTree>
    <p:extLst>
      <p:ext uri="{BB962C8B-B14F-4D97-AF65-F5344CB8AC3E}">
        <p14:creationId xmlns:p14="http://schemas.microsoft.com/office/powerpoint/2010/main" val="2829228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GASB Statements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There are four new Governmental Accounting Standards Board (GASB) Statements that will be implemented for the fiscal year 2023 ACFR:</a:t>
            </a:r>
          </a:p>
          <a:p>
            <a:r>
              <a:rPr lang="en-US" dirty="0"/>
              <a:t>GASB Stmt. No. 91 – Conduit Debt Obligations</a:t>
            </a:r>
          </a:p>
          <a:p>
            <a:r>
              <a:rPr lang="en-US" dirty="0"/>
              <a:t>GASB Stmt. No. 94 – Public-Private &amp; Public-Public (PPP or P3) and Availability Payment Arrangements (APA)</a:t>
            </a:r>
          </a:p>
          <a:p>
            <a:r>
              <a:rPr lang="en-US" dirty="0"/>
              <a:t>GASB Stmt. No. 96 – Subscription-Based Information Technology Arrangements (SBITAs)</a:t>
            </a:r>
          </a:p>
          <a:p>
            <a:r>
              <a:rPr lang="en-US" dirty="0"/>
              <a:t>GASB Stmt. No. 99 – Omnibus 2022 – Lease updates for GASB 87</a:t>
            </a:r>
          </a:p>
        </p:txBody>
      </p:sp>
    </p:spTree>
    <p:extLst>
      <p:ext uri="{BB962C8B-B14F-4D97-AF65-F5344CB8AC3E}">
        <p14:creationId xmlns:p14="http://schemas.microsoft.com/office/powerpoint/2010/main" val="4170297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D950-AEBD-4D54-9A45-4AF5040EB267}"/>
              </a:ext>
            </a:extLst>
          </p:cNvPr>
          <p:cNvSpPr>
            <a:spLocks noGrp="1"/>
          </p:cNvSpPr>
          <p:nvPr>
            <p:ph type="title"/>
          </p:nvPr>
        </p:nvSpPr>
        <p:spPr/>
        <p:txBody>
          <a:bodyPr>
            <a:normAutofit fontScale="90000"/>
          </a:bodyPr>
          <a:lstStyle/>
          <a:p>
            <a:r>
              <a:rPr lang="en-US" dirty="0"/>
              <a:t>GASB Stmt. No. 99 – Omnibus 2022 – </a:t>
            </a:r>
            <a:br>
              <a:rPr lang="en-US" dirty="0"/>
            </a:br>
            <a:r>
              <a:rPr lang="en-US" dirty="0"/>
              <a:t>Lease Updates (GASB Stmt. No. 87)</a:t>
            </a:r>
          </a:p>
        </p:txBody>
      </p:sp>
      <p:sp>
        <p:nvSpPr>
          <p:cNvPr id="3" name="Content Placeholder 2">
            <a:extLst>
              <a:ext uri="{FF2B5EF4-FFF2-40B4-BE49-F238E27FC236}">
                <a16:creationId xmlns:a16="http://schemas.microsoft.com/office/drawing/2014/main" id="{B0F73CFF-ED61-44D9-8CDB-3698AABB3FD1}"/>
              </a:ext>
            </a:extLst>
          </p:cNvPr>
          <p:cNvSpPr>
            <a:spLocks noGrp="1"/>
          </p:cNvSpPr>
          <p:nvPr>
            <p:ph idx="1"/>
          </p:nvPr>
        </p:nvSpPr>
        <p:spPr/>
        <p:txBody>
          <a:bodyPr>
            <a:normAutofit fontScale="92500" lnSpcReduction="10000"/>
          </a:bodyPr>
          <a:lstStyle/>
          <a:p>
            <a:pPr marL="0" indent="0">
              <a:buNone/>
            </a:pPr>
            <a:r>
              <a:rPr lang="en-US" dirty="0"/>
              <a:t>Paragraph 12 clarifies short-term leases with regard to GASB Stmt. No. 87, lease accounting.  It </a:t>
            </a:r>
            <a:r>
              <a:rPr lang="en-US" dirty="0">
                <a:latin typeface="+mj-lt"/>
              </a:rPr>
              <a:t>requires </a:t>
            </a:r>
            <a:r>
              <a:rPr lang="en-US" dirty="0">
                <a:effectLst/>
                <a:latin typeface="+mj-lt"/>
                <a:ea typeface="Times New Roman" panose="02020603050405020304" pitchFamily="18" charset="0"/>
              </a:rPr>
              <a:t>a lease that was previously determined to be short-term, and that has since been modified to extend the initial maximum possible term under the lease contract, to be reassessed from the inception of the lease.  </a:t>
            </a:r>
          </a:p>
          <a:p>
            <a:pPr marL="0" indent="0">
              <a:buNone/>
            </a:pPr>
            <a:r>
              <a:rPr lang="en-US" dirty="0">
                <a:effectLst/>
                <a:latin typeface="+mj-lt"/>
                <a:ea typeface="Times New Roman" panose="02020603050405020304" pitchFamily="18" charset="0"/>
              </a:rPr>
              <a:t>If the reassessed maximum possible term is greater than 12 months, the lease should no longer be considered a short-term lease.  </a:t>
            </a:r>
          </a:p>
          <a:p>
            <a:pPr marL="0" indent="0">
              <a:buNone/>
            </a:pPr>
            <a:r>
              <a:rPr lang="en-US" dirty="0">
                <a:effectLst/>
                <a:latin typeface="+mj-lt"/>
                <a:ea typeface="Times New Roman" panose="02020603050405020304" pitchFamily="18" charset="0"/>
              </a:rPr>
              <a:t>For a lease that is reclassified from a short-term lease, the lease term should be reassessed beginning at the date of the modification for purposes of measuring the lease receivable or lease liability for the ACFR.</a:t>
            </a:r>
            <a:endParaRPr lang="en-US" dirty="0">
              <a:latin typeface="+mj-lt"/>
            </a:endParaRPr>
          </a:p>
        </p:txBody>
      </p:sp>
    </p:spTree>
    <p:extLst>
      <p:ext uri="{BB962C8B-B14F-4D97-AF65-F5344CB8AC3E}">
        <p14:creationId xmlns:p14="http://schemas.microsoft.com/office/powerpoint/2010/main" val="8870116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399-4CF3-4DE7-82D0-D53B9FC99EC8}"/>
              </a:ext>
            </a:extLst>
          </p:cNvPr>
          <p:cNvSpPr>
            <a:spLocks noGrp="1"/>
          </p:cNvSpPr>
          <p:nvPr>
            <p:ph type="title"/>
          </p:nvPr>
        </p:nvSpPr>
        <p:spPr/>
        <p:txBody>
          <a:bodyPr>
            <a:normAutofit fontScale="90000"/>
          </a:bodyPr>
          <a:lstStyle/>
          <a:p>
            <a:r>
              <a:rPr lang="en-US" dirty="0"/>
              <a:t>GASB Stmt. No. 99 – Omnibus 2022 – </a:t>
            </a:r>
            <a:br>
              <a:rPr lang="en-US" dirty="0"/>
            </a:br>
            <a:r>
              <a:rPr lang="en-US" dirty="0"/>
              <a:t>Lease Updates (GASB Stmt. No. 87)</a:t>
            </a:r>
          </a:p>
        </p:txBody>
      </p:sp>
      <p:sp>
        <p:nvSpPr>
          <p:cNvPr id="3" name="Content Placeholder 2">
            <a:extLst>
              <a:ext uri="{FF2B5EF4-FFF2-40B4-BE49-F238E27FC236}">
                <a16:creationId xmlns:a16="http://schemas.microsoft.com/office/drawing/2014/main" id="{609C6F58-2AF3-440A-941C-D299377B1155}"/>
              </a:ext>
            </a:extLst>
          </p:cNvPr>
          <p:cNvSpPr>
            <a:spLocks noGrp="1"/>
          </p:cNvSpPr>
          <p:nvPr>
            <p:ph idx="1"/>
          </p:nvPr>
        </p:nvSpPr>
        <p:spPr/>
        <p:txBody>
          <a:bodyPr>
            <a:normAutofit/>
          </a:bodyPr>
          <a:lstStyle/>
          <a:p>
            <a:pPr marL="0" indent="0">
              <a:buNone/>
            </a:pPr>
            <a:r>
              <a:rPr lang="en-US" dirty="0"/>
              <a:t>An example of a situation requiring reassessment:</a:t>
            </a:r>
          </a:p>
          <a:p>
            <a:r>
              <a:rPr lang="en-US" dirty="0"/>
              <a:t>During implementation of the lease standard, a lease had a remaining term of 12 months, with no renewals.  For fiscal year 2022, this lease was determined to be short-term and therefore, not reported in the ACFR.  </a:t>
            </a:r>
          </a:p>
          <a:p>
            <a:r>
              <a:rPr lang="en-US" dirty="0"/>
              <a:t>During the following fiscal year, a renewal was signed extending the length of the lease by 12 months.  This lease would no longer be considered a short-term lease.  The lease term would need to be reassessed from the inception of the lease.  </a:t>
            </a:r>
          </a:p>
        </p:txBody>
      </p:sp>
    </p:spTree>
    <p:extLst>
      <p:ext uri="{BB962C8B-B14F-4D97-AF65-F5344CB8AC3E}">
        <p14:creationId xmlns:p14="http://schemas.microsoft.com/office/powerpoint/2010/main" val="3349675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Stmt. No. 96 - SBITA</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mj-lt"/>
              </a:rPr>
              <a:t>A Subscription-Based Information Technology Arrangement (SBITA) is a </a:t>
            </a:r>
            <a:r>
              <a:rPr lang="en-US" dirty="0">
                <a:effectLst/>
                <a:latin typeface="+mj-lt"/>
                <a:ea typeface="Times New Roman" panose="02020603050405020304" pitchFamily="18" charset="0"/>
              </a:rPr>
              <a:t>contract that conveys control of the right to use another party’s (a SBITA vendor’s) IT software, alone or in combination with tangible capital assets (the underlying IT assets) as specified in the contract for a period of time in an exchange or exchange-like transaction. </a:t>
            </a:r>
          </a:p>
          <a:p>
            <a:pPr marL="0" indent="0">
              <a:buNone/>
            </a:pPr>
            <a:r>
              <a:rPr lang="en-US" dirty="0">
                <a:latin typeface="+mj-lt"/>
                <a:ea typeface="Times New Roman" panose="02020603050405020304" pitchFamily="18" charset="0"/>
              </a:rPr>
              <a:t>In other words, a SBITA provides governments with access to a vendors' IT software and associated tangible capital assets for subscription payments </a:t>
            </a:r>
            <a:r>
              <a:rPr lang="en-US" u="sng" dirty="0">
                <a:latin typeface="+mj-lt"/>
                <a:ea typeface="Times New Roman" panose="02020603050405020304" pitchFamily="18" charset="0"/>
              </a:rPr>
              <a:t>without</a:t>
            </a:r>
            <a:r>
              <a:rPr lang="en-US" dirty="0">
                <a:latin typeface="+mj-lt"/>
                <a:ea typeface="Times New Roman" panose="02020603050405020304" pitchFamily="18" charset="0"/>
              </a:rPr>
              <a:t> granting the government a perpetual license, or title, to the IT software and associated tangible capital assets.  SBITAs allow for </a:t>
            </a:r>
            <a:r>
              <a:rPr lang="en-US" u="sng" dirty="0">
                <a:latin typeface="+mj-lt"/>
                <a:ea typeface="Times New Roman" panose="02020603050405020304" pitchFamily="18" charset="0"/>
              </a:rPr>
              <a:t>temporary use</a:t>
            </a:r>
            <a:r>
              <a:rPr lang="en-US" dirty="0">
                <a:latin typeface="+mj-lt"/>
                <a:ea typeface="Times New Roman" panose="02020603050405020304" pitchFamily="18" charset="0"/>
              </a:rPr>
              <a:t> that ends when the subscription expires.</a:t>
            </a:r>
            <a:endParaRPr lang="en-US" dirty="0">
              <a:effectLst/>
              <a:latin typeface="+mj-lt"/>
              <a:ea typeface="Times New Roman" panose="02020603050405020304" pitchFamily="18" charset="0"/>
            </a:endParaRPr>
          </a:p>
          <a:p>
            <a:pPr marL="0" indent="0">
              <a:buNone/>
            </a:pPr>
            <a:endParaRPr lang="en-US" dirty="0">
              <a:latin typeface="+mj-lt"/>
            </a:endParaRPr>
          </a:p>
        </p:txBody>
      </p:sp>
    </p:spTree>
    <p:extLst>
      <p:ext uri="{BB962C8B-B14F-4D97-AF65-F5344CB8AC3E}">
        <p14:creationId xmlns:p14="http://schemas.microsoft.com/office/powerpoint/2010/main" val="2965066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A9A0-5970-4ECB-B80F-181814502C49}"/>
              </a:ext>
            </a:extLst>
          </p:cNvPr>
          <p:cNvSpPr>
            <a:spLocks noGrp="1"/>
          </p:cNvSpPr>
          <p:nvPr>
            <p:ph type="title"/>
          </p:nvPr>
        </p:nvSpPr>
        <p:spPr/>
        <p:txBody>
          <a:bodyPr/>
          <a:lstStyle/>
          <a:p>
            <a:r>
              <a:rPr lang="en-US" dirty="0"/>
              <a:t>GASB Stmt. No. 96 - SBITA</a:t>
            </a:r>
          </a:p>
        </p:txBody>
      </p:sp>
      <p:sp>
        <p:nvSpPr>
          <p:cNvPr id="3" name="Text Placeholder 2">
            <a:extLst>
              <a:ext uri="{FF2B5EF4-FFF2-40B4-BE49-F238E27FC236}">
                <a16:creationId xmlns:a16="http://schemas.microsoft.com/office/drawing/2014/main" id="{B9E0B019-E38B-46A6-A3CE-C0521FF800A2}"/>
              </a:ext>
            </a:extLst>
          </p:cNvPr>
          <p:cNvSpPr>
            <a:spLocks noGrp="1"/>
          </p:cNvSpPr>
          <p:nvPr>
            <p:ph type="body" idx="1"/>
          </p:nvPr>
        </p:nvSpPr>
        <p:spPr>
          <a:xfrm>
            <a:off x="1295400" y="2658533"/>
            <a:ext cx="8665346" cy="576262"/>
          </a:xfrm>
        </p:spPr>
        <p:txBody>
          <a:bodyPr/>
          <a:lstStyle/>
          <a:p>
            <a:r>
              <a:rPr lang="en-US" dirty="0">
                <a:solidFill>
                  <a:schemeClr val="tx2"/>
                </a:solidFill>
              </a:rPr>
              <a:t>Common examples of cloud computing SBITAs:</a:t>
            </a:r>
          </a:p>
        </p:txBody>
      </p:sp>
      <p:sp>
        <p:nvSpPr>
          <p:cNvPr id="4" name="Content Placeholder 3">
            <a:extLst>
              <a:ext uri="{FF2B5EF4-FFF2-40B4-BE49-F238E27FC236}">
                <a16:creationId xmlns:a16="http://schemas.microsoft.com/office/drawing/2014/main" id="{B5439AF8-D571-416F-9869-264E114A07F8}"/>
              </a:ext>
            </a:extLst>
          </p:cNvPr>
          <p:cNvSpPr>
            <a:spLocks noGrp="1"/>
          </p:cNvSpPr>
          <p:nvPr>
            <p:ph sz="half" idx="2"/>
          </p:nvPr>
        </p:nvSpPr>
        <p:spPr>
          <a:xfrm>
            <a:off x="1295401" y="3243262"/>
            <a:ext cx="2996882" cy="2632605"/>
          </a:xfrm>
        </p:spPr>
        <p:txBody>
          <a:bodyPr>
            <a:normAutofit fontScale="77500" lnSpcReduction="20000"/>
          </a:bodyPr>
          <a:lstStyle/>
          <a:p>
            <a:r>
              <a:rPr lang="en-US" b="1" u="sng" dirty="0"/>
              <a:t>Software as a Service (</a:t>
            </a:r>
            <a:r>
              <a:rPr lang="en-US" b="1" u="sng" dirty="0" err="1"/>
              <a:t>Saas</a:t>
            </a:r>
            <a:r>
              <a:rPr lang="en-US" b="1" u="sng" dirty="0"/>
              <a:t>)</a:t>
            </a:r>
            <a:r>
              <a:rPr lang="en-US" b="1" dirty="0"/>
              <a:t> </a:t>
            </a:r>
            <a:r>
              <a:rPr lang="en-US" dirty="0"/>
              <a:t>– provides a customer with the ability to use a SBITA vendor’s application (software) through a cloud infrastructure, e.g., Cloud-based conferencing system such as Zoom or Teams.</a:t>
            </a:r>
          </a:p>
        </p:txBody>
      </p:sp>
      <p:sp>
        <p:nvSpPr>
          <p:cNvPr id="6" name="Content Placeholder 5">
            <a:extLst>
              <a:ext uri="{FF2B5EF4-FFF2-40B4-BE49-F238E27FC236}">
                <a16:creationId xmlns:a16="http://schemas.microsoft.com/office/drawing/2014/main" id="{6C3AE981-0CF2-44FD-8898-80F5FCDB4FE6}"/>
              </a:ext>
            </a:extLst>
          </p:cNvPr>
          <p:cNvSpPr>
            <a:spLocks noGrp="1"/>
          </p:cNvSpPr>
          <p:nvPr>
            <p:ph sz="quarter" idx="4"/>
          </p:nvPr>
        </p:nvSpPr>
        <p:spPr>
          <a:xfrm>
            <a:off x="4366526" y="3234795"/>
            <a:ext cx="3099047" cy="2632605"/>
          </a:xfrm>
        </p:spPr>
        <p:txBody>
          <a:bodyPr>
            <a:normAutofit fontScale="77500" lnSpcReduction="20000"/>
          </a:bodyPr>
          <a:lstStyle/>
          <a:p>
            <a:r>
              <a:rPr lang="en-US" b="1" u="sng" dirty="0"/>
              <a:t>Platform as a Service (PaaS)</a:t>
            </a:r>
            <a:r>
              <a:rPr lang="en-US" b="1" dirty="0"/>
              <a:t> </a:t>
            </a:r>
            <a:r>
              <a:rPr lang="en-US" dirty="0"/>
              <a:t>– allows a customer to use a SBITA vendor’s tools or coding language (software) to create applications that will run on the SBITA vendor’s cloud infrastructure, e.g., Environment for software development such as Azure.</a:t>
            </a:r>
            <a:endParaRPr lang="en-US" u="sng" dirty="0"/>
          </a:p>
        </p:txBody>
      </p:sp>
      <p:sp>
        <p:nvSpPr>
          <p:cNvPr id="7" name="Content Placeholder 5">
            <a:extLst>
              <a:ext uri="{FF2B5EF4-FFF2-40B4-BE49-F238E27FC236}">
                <a16:creationId xmlns:a16="http://schemas.microsoft.com/office/drawing/2014/main" id="{41672695-61BA-4896-913C-F4F31349D690}"/>
              </a:ext>
            </a:extLst>
          </p:cNvPr>
          <p:cNvSpPr txBox="1">
            <a:spLocks/>
          </p:cNvSpPr>
          <p:nvPr/>
        </p:nvSpPr>
        <p:spPr>
          <a:xfrm>
            <a:off x="7735124" y="3246174"/>
            <a:ext cx="3099047" cy="2632605"/>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u="sng" dirty="0"/>
              <a:t>Infrastructure as a Service (IaaS)</a:t>
            </a:r>
            <a:r>
              <a:rPr lang="en-US" b="1" dirty="0"/>
              <a:t> </a:t>
            </a:r>
            <a:r>
              <a:rPr lang="en-US" dirty="0"/>
              <a:t>– allows a customer to remotely access the SBITA vendor’s network, server, and other fundamental computing tools to process, store, and operate the customer’s data, e.g., Cloud-based storage such as One-Drive.</a:t>
            </a:r>
            <a:endParaRPr lang="en-US" u="sng" dirty="0"/>
          </a:p>
        </p:txBody>
      </p:sp>
    </p:spTree>
    <p:extLst>
      <p:ext uri="{BB962C8B-B14F-4D97-AF65-F5344CB8AC3E}">
        <p14:creationId xmlns:p14="http://schemas.microsoft.com/office/powerpoint/2010/main" val="417588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A735027-D1B0-47D6-A339-D275BC7833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5884" y="3525937"/>
            <a:ext cx="10536153" cy="259003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a:extLst>
              <a:ext uri="{FF2B5EF4-FFF2-40B4-BE49-F238E27FC236}">
                <a16:creationId xmlns:a16="http://schemas.microsoft.com/office/drawing/2014/main" id="{BC414D9E-EDA5-4844-9AFA-8B82F5B5513E}"/>
              </a:ext>
            </a:extLst>
          </p:cNvPr>
          <p:cNvPicPr>
            <a:picLocks noChangeAspect="1"/>
          </p:cNvPicPr>
          <p:nvPr/>
        </p:nvPicPr>
        <p:blipFill>
          <a:blip r:embed="rId4"/>
          <a:stretch>
            <a:fillRect/>
          </a:stretch>
        </p:blipFill>
        <p:spPr>
          <a:xfrm>
            <a:off x="836697" y="731174"/>
            <a:ext cx="10536153" cy="254002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4039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Stmt. No. 96 - SBITA</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tx2"/>
                </a:solidFill>
              </a:rPr>
              <a:t>If </a:t>
            </a:r>
            <a:r>
              <a:rPr lang="en-US" u="sng" dirty="0">
                <a:solidFill>
                  <a:schemeClr val="tx2"/>
                </a:solidFill>
              </a:rPr>
              <a:t>any</a:t>
            </a:r>
            <a:r>
              <a:rPr lang="en-US" dirty="0">
                <a:solidFill>
                  <a:schemeClr val="tx2"/>
                </a:solidFill>
              </a:rPr>
              <a:t> of the following apply, the arrangement is </a:t>
            </a:r>
            <a:r>
              <a:rPr lang="en-US" b="1" u="sng" dirty="0">
                <a:solidFill>
                  <a:schemeClr val="tx2"/>
                </a:solidFill>
              </a:rPr>
              <a:t>NOT</a:t>
            </a:r>
            <a:r>
              <a:rPr lang="en-US" dirty="0">
                <a:solidFill>
                  <a:schemeClr val="tx2"/>
                </a:solidFill>
              </a:rPr>
              <a:t> a SBITA:</a:t>
            </a:r>
          </a:p>
          <a:p>
            <a:pPr marL="457200" indent="-457200">
              <a:buAutoNum type="alphaLcParenR"/>
            </a:pPr>
            <a:r>
              <a:rPr lang="en-US" dirty="0">
                <a:solidFill>
                  <a:schemeClr val="tx2"/>
                </a:solidFill>
              </a:rPr>
              <a:t>Contracts that convey control of the right to use another party's combination of IT software and tangible capital assets that meet the definition of a lease (GASB Stmt. No. 87) in which the software component is </a:t>
            </a:r>
            <a:r>
              <a:rPr lang="en-US" i="1" dirty="0">
                <a:solidFill>
                  <a:schemeClr val="tx2"/>
                </a:solidFill>
              </a:rPr>
              <a:t>insignificant</a:t>
            </a:r>
            <a:r>
              <a:rPr lang="en-US" dirty="0">
                <a:solidFill>
                  <a:schemeClr val="tx2"/>
                </a:solidFill>
              </a:rPr>
              <a:t> when compared to the cost of the underlying capital asset.  </a:t>
            </a:r>
          </a:p>
          <a:p>
            <a:pPr marL="0" indent="0">
              <a:buNone/>
            </a:pPr>
            <a:r>
              <a:rPr lang="en-US" dirty="0">
                <a:solidFill>
                  <a:schemeClr val="tx2"/>
                </a:solidFill>
              </a:rPr>
              <a:t>	For example, leasing a computer that has operating software installed or a smart 	copier that is connected to an IT system.  The capital asset is the significant lease 	component </a:t>
            </a:r>
            <a:r>
              <a:rPr lang="en-US" i="1" dirty="0">
                <a:solidFill>
                  <a:schemeClr val="tx2"/>
                </a:solidFill>
              </a:rPr>
              <a:t>not</a:t>
            </a:r>
            <a:r>
              <a:rPr lang="en-US" dirty="0">
                <a:solidFill>
                  <a:schemeClr val="tx2"/>
                </a:solidFill>
              </a:rPr>
              <a:t> the IT software and is therefore, a lease not a SBITA.</a:t>
            </a:r>
          </a:p>
          <a:p>
            <a:pPr marL="457200" indent="-457200">
              <a:buFont typeface="+mj-lt"/>
              <a:buAutoNum type="alphaLcParenR" startAt="2"/>
            </a:pPr>
            <a:r>
              <a:rPr lang="en-US" dirty="0">
                <a:solidFill>
                  <a:schemeClr val="tx2"/>
                </a:solidFill>
              </a:rPr>
              <a:t>Arrangements in which the State acts as a SBITA vendor, providing the right to use its IT software and associated capital assets to other entities through SBITAs. </a:t>
            </a:r>
          </a:p>
        </p:txBody>
      </p:sp>
    </p:spTree>
    <p:extLst>
      <p:ext uri="{BB962C8B-B14F-4D97-AF65-F5344CB8AC3E}">
        <p14:creationId xmlns:p14="http://schemas.microsoft.com/office/powerpoint/2010/main" val="780254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1DE6-7187-45FD-B097-2DEFF38E8635}"/>
              </a:ext>
            </a:extLst>
          </p:cNvPr>
          <p:cNvSpPr>
            <a:spLocks noGrp="1"/>
          </p:cNvSpPr>
          <p:nvPr>
            <p:ph type="title"/>
          </p:nvPr>
        </p:nvSpPr>
        <p:spPr/>
        <p:txBody>
          <a:bodyPr/>
          <a:lstStyle/>
          <a:p>
            <a:r>
              <a:rPr lang="en-US" dirty="0"/>
              <a:t>GASB Stmt. No. 96 - SBITA</a:t>
            </a:r>
          </a:p>
        </p:txBody>
      </p:sp>
      <p:sp>
        <p:nvSpPr>
          <p:cNvPr id="3" name="Content Placeholder 2">
            <a:extLst>
              <a:ext uri="{FF2B5EF4-FFF2-40B4-BE49-F238E27FC236}">
                <a16:creationId xmlns:a16="http://schemas.microsoft.com/office/drawing/2014/main" id="{91C60379-E919-4C16-B4F9-7EA618AFB7F3}"/>
              </a:ext>
            </a:extLst>
          </p:cNvPr>
          <p:cNvSpPr>
            <a:spLocks noGrp="1"/>
          </p:cNvSpPr>
          <p:nvPr>
            <p:ph idx="1"/>
          </p:nvPr>
        </p:nvSpPr>
        <p:spPr/>
        <p:txBody>
          <a:bodyPr>
            <a:normAutofit fontScale="92500" lnSpcReduction="10000"/>
          </a:bodyPr>
          <a:lstStyle/>
          <a:p>
            <a:pPr marL="457200" indent="-457200">
              <a:buFont typeface="+mj-lt"/>
              <a:buAutoNum type="alphaLcParenR" startAt="3"/>
            </a:pPr>
            <a:r>
              <a:rPr lang="en-US" dirty="0"/>
              <a:t>Contracts that meet the definition of a public-private and public-public partnership (PPP) in GASB Stmt. No. 94. </a:t>
            </a:r>
          </a:p>
          <a:p>
            <a:pPr marL="457200" indent="-457200">
              <a:buFont typeface="+mj-lt"/>
              <a:buAutoNum type="alphaLcParenR" startAt="3"/>
            </a:pPr>
            <a:r>
              <a:rPr lang="en-US" dirty="0"/>
              <a:t>Licensing arrangements that provide a </a:t>
            </a:r>
            <a:r>
              <a:rPr lang="en-US" u="sng" dirty="0"/>
              <a:t>perpetual license</a:t>
            </a:r>
            <a:r>
              <a:rPr lang="en-US" dirty="0"/>
              <a:t>, or title, to the State to use a vendor's computer software meet the requirements of GASB Stmt. No. 51, </a:t>
            </a:r>
            <a:r>
              <a:rPr lang="en-US" i="1" dirty="0"/>
              <a:t>Accounting and Financial Reporting for Intangible Assets</a:t>
            </a:r>
            <a:r>
              <a:rPr lang="en-US" dirty="0"/>
              <a:t>.  See the State Accounting Manual for how to record these Computer Software arrangements as costs are incurred.</a:t>
            </a:r>
          </a:p>
          <a:p>
            <a:pPr marL="457200" indent="-457200">
              <a:buFont typeface="+mj-lt"/>
              <a:buAutoNum type="alphaLcParenR" startAt="3"/>
            </a:pPr>
            <a:r>
              <a:rPr lang="en-US" dirty="0"/>
              <a:t>Contracts that solely provide IT support services and no right-to-use IT asset component.  These costs should be expensed as incurred.</a:t>
            </a:r>
          </a:p>
        </p:txBody>
      </p:sp>
    </p:spTree>
    <p:extLst>
      <p:ext uri="{BB962C8B-B14F-4D97-AF65-F5344CB8AC3E}">
        <p14:creationId xmlns:p14="http://schemas.microsoft.com/office/powerpoint/2010/main" val="2738539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5E46-2455-451A-B337-F4D5D681158B}"/>
              </a:ext>
            </a:extLst>
          </p:cNvPr>
          <p:cNvSpPr>
            <a:spLocks noGrp="1"/>
          </p:cNvSpPr>
          <p:nvPr>
            <p:ph type="title"/>
          </p:nvPr>
        </p:nvSpPr>
        <p:spPr/>
        <p:txBody>
          <a:bodyPr/>
          <a:lstStyle/>
          <a:p>
            <a:r>
              <a:rPr lang="en-US" dirty="0"/>
              <a:t>GASB Stmt. No. 96 - SBITA</a:t>
            </a:r>
          </a:p>
        </p:txBody>
      </p:sp>
      <p:sp>
        <p:nvSpPr>
          <p:cNvPr id="3" name="Content Placeholder 2">
            <a:extLst>
              <a:ext uri="{FF2B5EF4-FFF2-40B4-BE49-F238E27FC236}">
                <a16:creationId xmlns:a16="http://schemas.microsoft.com/office/drawing/2014/main" id="{5F59E9A6-3F08-4991-90E3-56FC4937435E}"/>
              </a:ext>
            </a:extLst>
          </p:cNvPr>
          <p:cNvSpPr>
            <a:spLocks noGrp="1"/>
          </p:cNvSpPr>
          <p:nvPr>
            <p:ph idx="1"/>
          </p:nvPr>
        </p:nvSpPr>
        <p:spPr/>
        <p:txBody>
          <a:bodyPr>
            <a:normAutofit fontScale="77500" lnSpcReduction="20000"/>
          </a:bodyPr>
          <a:lstStyle/>
          <a:p>
            <a:pPr marL="457200" indent="-457200">
              <a:buFont typeface="+mj-lt"/>
              <a:buAutoNum type="alphaLcParenR" startAt="6"/>
            </a:pPr>
            <a:r>
              <a:rPr lang="en-US" dirty="0"/>
              <a:t>A short-term SBITA, that at commencement of the subscription term, has a </a:t>
            </a:r>
            <a:r>
              <a:rPr lang="en-US" b="1" u="sng" dirty="0"/>
              <a:t>maximum</a:t>
            </a:r>
            <a:r>
              <a:rPr lang="en-US" dirty="0"/>
              <a:t> possible term under the SBITA contract of </a:t>
            </a:r>
            <a:r>
              <a:rPr lang="en-US" b="1" u="sng" dirty="0"/>
              <a:t>12 months</a:t>
            </a:r>
            <a:r>
              <a:rPr lang="en-US" dirty="0"/>
              <a:t> (</a:t>
            </a:r>
            <a:r>
              <a:rPr lang="en-US" b="1" u="sng" dirty="0"/>
              <a:t>or less</a:t>
            </a:r>
            <a:r>
              <a:rPr lang="en-US" dirty="0"/>
              <a:t>), </a:t>
            </a:r>
            <a:r>
              <a:rPr lang="en-US" b="1" u="sng" dirty="0"/>
              <a:t>including</a:t>
            </a:r>
            <a:r>
              <a:rPr lang="en-US" dirty="0"/>
              <a:t> any options to extend, regardless of their probability of being exercised.  The following should also be assessed:</a:t>
            </a:r>
          </a:p>
          <a:p>
            <a:pPr lvl="1"/>
            <a:r>
              <a:rPr lang="en-US" dirty="0"/>
              <a:t>Periods for which both the government and the SBITA vendor have an option to terminate the SBITA </a:t>
            </a:r>
            <a:r>
              <a:rPr lang="en-US" u="sng" dirty="0"/>
              <a:t>without</a:t>
            </a:r>
            <a:r>
              <a:rPr lang="en-US" dirty="0"/>
              <a:t> permission from the other party (or if both parties have to agree to extend) are cancellable periods and should be </a:t>
            </a:r>
            <a:r>
              <a:rPr lang="en-US" u="sng" dirty="0"/>
              <a:t>excluded</a:t>
            </a:r>
            <a:r>
              <a:rPr lang="en-US" dirty="0"/>
              <a:t> from the maximum possible term.  </a:t>
            </a:r>
          </a:p>
          <a:p>
            <a:pPr lvl="1"/>
            <a:r>
              <a:rPr lang="en-US" dirty="0"/>
              <a:t>For a SBITA that has cancellable periods, such as a rolling month-to-month or a year-to-year SBITA, the maximum possible term of the SBITA is the noncancellable period, including any notice periods. </a:t>
            </a:r>
          </a:p>
          <a:p>
            <a:pPr marL="0" indent="0">
              <a:buNone/>
            </a:pPr>
            <a:r>
              <a:rPr lang="en-US" dirty="0"/>
              <a:t>	A SBITA that is determined to be short-term and is modified to extend the initial maximum 	possible term under the SBITA contract should be reassessed since inception of the SBITA.  	If the reassessed maximum possible term is greater than 12 months, the SBITA should </a:t>
            </a:r>
            <a:r>
              <a:rPr lang="en-US" u="sng" dirty="0"/>
              <a:t>no </a:t>
            </a:r>
            <a:r>
              <a:rPr lang="en-US" dirty="0"/>
              <a:t>	</a:t>
            </a:r>
            <a:r>
              <a:rPr lang="en-US" u="sng" dirty="0"/>
              <a:t>longer be considered short-term</a:t>
            </a:r>
            <a:r>
              <a:rPr lang="en-US" dirty="0"/>
              <a:t>.</a:t>
            </a:r>
          </a:p>
        </p:txBody>
      </p:sp>
    </p:spTree>
    <p:extLst>
      <p:ext uri="{BB962C8B-B14F-4D97-AF65-F5344CB8AC3E}">
        <p14:creationId xmlns:p14="http://schemas.microsoft.com/office/powerpoint/2010/main" val="3641586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5915-DDC0-4C68-907A-9ABD9DA96CE3}"/>
              </a:ext>
            </a:extLst>
          </p:cNvPr>
          <p:cNvSpPr>
            <a:spLocks noGrp="1"/>
          </p:cNvSpPr>
          <p:nvPr>
            <p:ph type="title"/>
          </p:nvPr>
        </p:nvSpPr>
        <p:spPr/>
        <p:txBody>
          <a:bodyPr/>
          <a:lstStyle/>
          <a:p>
            <a:r>
              <a:rPr lang="en-US" dirty="0"/>
              <a:t>GASB Stmt. No. 96 - SBITA</a:t>
            </a:r>
          </a:p>
        </p:txBody>
      </p:sp>
      <p:sp>
        <p:nvSpPr>
          <p:cNvPr id="3" name="Text Placeholder 2">
            <a:extLst>
              <a:ext uri="{FF2B5EF4-FFF2-40B4-BE49-F238E27FC236}">
                <a16:creationId xmlns:a16="http://schemas.microsoft.com/office/drawing/2014/main" id="{20E87CDE-6DA5-4538-8A92-4E7A04B99B88}"/>
              </a:ext>
            </a:extLst>
          </p:cNvPr>
          <p:cNvSpPr>
            <a:spLocks noGrp="1"/>
          </p:cNvSpPr>
          <p:nvPr>
            <p:ph type="body" idx="1"/>
          </p:nvPr>
        </p:nvSpPr>
        <p:spPr>
          <a:xfrm>
            <a:off x="1295399" y="2530136"/>
            <a:ext cx="9601195" cy="780542"/>
          </a:xfrm>
        </p:spPr>
        <p:txBody>
          <a:bodyPr/>
          <a:lstStyle/>
          <a:p>
            <a:endParaRPr lang="en-US" dirty="0"/>
          </a:p>
          <a:p>
            <a:r>
              <a:rPr lang="en-US" sz="2400" dirty="0">
                <a:solidFill>
                  <a:schemeClr val="tx2"/>
                </a:solidFill>
              </a:rPr>
              <a:t>A government can enter into an agreement with a vendor to </a:t>
            </a:r>
            <a:r>
              <a:rPr lang="en-US" sz="2400" u="sng" dirty="0">
                <a:solidFill>
                  <a:schemeClr val="tx2"/>
                </a:solidFill>
              </a:rPr>
              <a:t>implement</a:t>
            </a:r>
            <a:r>
              <a:rPr lang="en-US" sz="2400" dirty="0">
                <a:solidFill>
                  <a:schemeClr val="tx2"/>
                </a:solidFill>
              </a:rPr>
              <a:t> a new SBITA.  There are three stages to consider:</a:t>
            </a:r>
          </a:p>
        </p:txBody>
      </p:sp>
      <p:sp>
        <p:nvSpPr>
          <p:cNvPr id="4" name="Content Placeholder 3">
            <a:extLst>
              <a:ext uri="{FF2B5EF4-FFF2-40B4-BE49-F238E27FC236}">
                <a16:creationId xmlns:a16="http://schemas.microsoft.com/office/drawing/2014/main" id="{F1F4D395-F7E3-4167-AE6A-08851F0D709D}"/>
              </a:ext>
            </a:extLst>
          </p:cNvPr>
          <p:cNvSpPr>
            <a:spLocks noGrp="1"/>
          </p:cNvSpPr>
          <p:nvPr>
            <p:ph sz="half" idx="2"/>
          </p:nvPr>
        </p:nvSpPr>
        <p:spPr>
          <a:xfrm>
            <a:off x="1295399" y="3478932"/>
            <a:ext cx="2450978" cy="1497414"/>
          </a:xfrm>
        </p:spPr>
        <p:txBody>
          <a:bodyPr>
            <a:normAutofit lnSpcReduction="10000"/>
          </a:bodyPr>
          <a:lstStyle/>
          <a:p>
            <a:pPr marL="0" indent="0" algn="ctr">
              <a:buNone/>
            </a:pPr>
            <a:r>
              <a:rPr lang="en-US" dirty="0"/>
              <a:t>Preliminary Project Stage</a:t>
            </a:r>
          </a:p>
          <a:p>
            <a:pPr marL="0" indent="0" algn="ctr">
              <a:buNone/>
            </a:pPr>
            <a:r>
              <a:rPr lang="en-US" sz="1600" dirty="0"/>
              <a:t>(generally expensed)</a:t>
            </a:r>
          </a:p>
        </p:txBody>
      </p:sp>
      <p:sp>
        <p:nvSpPr>
          <p:cNvPr id="9" name="Content Placeholder 8">
            <a:extLst>
              <a:ext uri="{FF2B5EF4-FFF2-40B4-BE49-F238E27FC236}">
                <a16:creationId xmlns:a16="http://schemas.microsoft.com/office/drawing/2014/main" id="{8945F6F9-C602-469B-8852-FDE6D485B76D}"/>
              </a:ext>
            </a:extLst>
          </p:cNvPr>
          <p:cNvSpPr>
            <a:spLocks noGrp="1"/>
          </p:cNvSpPr>
          <p:nvPr>
            <p:ph sz="quarter" idx="4"/>
          </p:nvPr>
        </p:nvSpPr>
        <p:spPr>
          <a:xfrm>
            <a:off x="4572738" y="3429000"/>
            <a:ext cx="2759143" cy="1505882"/>
          </a:xfrm>
        </p:spPr>
        <p:txBody>
          <a:bodyPr>
            <a:normAutofit lnSpcReduction="10000"/>
          </a:bodyPr>
          <a:lstStyle/>
          <a:p>
            <a:pPr marL="0" indent="0" algn="ctr">
              <a:buNone/>
            </a:pPr>
            <a:r>
              <a:rPr lang="en-US" dirty="0"/>
              <a:t>Initial Implementation Stage</a:t>
            </a:r>
          </a:p>
          <a:p>
            <a:pPr marL="0" indent="0" algn="ctr">
              <a:buNone/>
            </a:pPr>
            <a:r>
              <a:rPr lang="en-US" sz="1500" dirty="0"/>
              <a:t>(generally capitalized)</a:t>
            </a:r>
          </a:p>
        </p:txBody>
      </p:sp>
      <p:sp>
        <p:nvSpPr>
          <p:cNvPr id="10" name="Content Placeholder 8">
            <a:extLst>
              <a:ext uri="{FF2B5EF4-FFF2-40B4-BE49-F238E27FC236}">
                <a16:creationId xmlns:a16="http://schemas.microsoft.com/office/drawing/2014/main" id="{1CAA5F7B-98AF-4534-9725-6DA821CBFAF6}"/>
              </a:ext>
            </a:extLst>
          </p:cNvPr>
          <p:cNvSpPr txBox="1">
            <a:spLocks/>
          </p:cNvSpPr>
          <p:nvPr/>
        </p:nvSpPr>
        <p:spPr>
          <a:xfrm>
            <a:off x="8158242" y="3346741"/>
            <a:ext cx="2620219" cy="1568435"/>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dirty="0"/>
              <a:t>Operation &amp; Additional Implementation Stage</a:t>
            </a:r>
          </a:p>
          <a:p>
            <a:pPr marL="0" indent="0" algn="ctr">
              <a:buNone/>
            </a:pPr>
            <a:r>
              <a:rPr lang="en-US" sz="1500" dirty="0"/>
              <a:t>(generally expensed)</a:t>
            </a:r>
          </a:p>
        </p:txBody>
      </p:sp>
      <p:sp>
        <p:nvSpPr>
          <p:cNvPr id="11" name="Content Placeholder 8">
            <a:extLst>
              <a:ext uri="{FF2B5EF4-FFF2-40B4-BE49-F238E27FC236}">
                <a16:creationId xmlns:a16="http://schemas.microsoft.com/office/drawing/2014/main" id="{32D0C6CD-AFAE-489F-BB07-1C4B5881472B}"/>
              </a:ext>
            </a:extLst>
          </p:cNvPr>
          <p:cNvSpPr txBox="1">
            <a:spLocks/>
          </p:cNvSpPr>
          <p:nvPr/>
        </p:nvSpPr>
        <p:spPr>
          <a:xfrm>
            <a:off x="1295399" y="5094668"/>
            <a:ext cx="9313823" cy="7013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a:t>* Training costs, regardless of the stage they are in, should be expensed.</a:t>
            </a:r>
          </a:p>
        </p:txBody>
      </p:sp>
      <p:sp>
        <p:nvSpPr>
          <p:cNvPr id="12" name="Arrow: Right 11">
            <a:extLst>
              <a:ext uri="{FF2B5EF4-FFF2-40B4-BE49-F238E27FC236}">
                <a16:creationId xmlns:a16="http://schemas.microsoft.com/office/drawing/2014/main" id="{F1279EE2-1026-4915-BE3B-57DCACFA6D15}"/>
              </a:ext>
            </a:extLst>
          </p:cNvPr>
          <p:cNvSpPr/>
          <p:nvPr/>
        </p:nvSpPr>
        <p:spPr>
          <a:xfrm>
            <a:off x="3594330" y="3743007"/>
            <a:ext cx="856675" cy="326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0BA24DA-067F-4930-B870-52B9B2F3AA6A}"/>
              </a:ext>
            </a:extLst>
          </p:cNvPr>
          <p:cNvSpPr/>
          <p:nvPr/>
        </p:nvSpPr>
        <p:spPr>
          <a:xfrm>
            <a:off x="7301567" y="3743007"/>
            <a:ext cx="856675" cy="326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441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2746-A6D8-41E9-8002-77AEE52F3186}"/>
              </a:ext>
            </a:extLst>
          </p:cNvPr>
          <p:cNvSpPr>
            <a:spLocks noGrp="1"/>
          </p:cNvSpPr>
          <p:nvPr>
            <p:ph type="title"/>
          </p:nvPr>
        </p:nvSpPr>
        <p:spPr/>
        <p:txBody>
          <a:bodyPr/>
          <a:lstStyle/>
          <a:p>
            <a:r>
              <a:rPr lang="en-US" dirty="0"/>
              <a:t>GASB Stmt. No. 96 - SBITA</a:t>
            </a:r>
          </a:p>
        </p:txBody>
      </p:sp>
      <p:sp>
        <p:nvSpPr>
          <p:cNvPr id="3" name="Content Placeholder 2">
            <a:extLst>
              <a:ext uri="{FF2B5EF4-FFF2-40B4-BE49-F238E27FC236}">
                <a16:creationId xmlns:a16="http://schemas.microsoft.com/office/drawing/2014/main" id="{E45F9661-2002-47B7-946D-D4E9402140F6}"/>
              </a:ext>
            </a:extLst>
          </p:cNvPr>
          <p:cNvSpPr>
            <a:spLocks noGrp="1"/>
          </p:cNvSpPr>
          <p:nvPr>
            <p:ph idx="1"/>
          </p:nvPr>
        </p:nvSpPr>
        <p:spPr/>
        <p:txBody>
          <a:bodyPr/>
          <a:lstStyle/>
          <a:p>
            <a:pPr marL="0" indent="0">
              <a:buNone/>
            </a:pPr>
            <a:r>
              <a:rPr lang="en-US" b="1" u="sng" dirty="0"/>
              <a:t>Preliminary Project Stage:</a:t>
            </a:r>
          </a:p>
          <a:p>
            <a:pPr lvl="1"/>
            <a:r>
              <a:rPr lang="en-US" dirty="0"/>
              <a:t>Activities in this stage include the conceptual formulation and evaluation of alternatives, the determination of the existence of needed technology, and the final selection of alternatives for the SBITA.  </a:t>
            </a:r>
          </a:p>
          <a:p>
            <a:pPr lvl="1"/>
            <a:r>
              <a:rPr lang="en-US" dirty="0"/>
              <a:t>Outlays associated with activities in this stage should be expensed as incurred.</a:t>
            </a:r>
          </a:p>
        </p:txBody>
      </p:sp>
    </p:spTree>
    <p:extLst>
      <p:ext uri="{BB962C8B-B14F-4D97-AF65-F5344CB8AC3E}">
        <p14:creationId xmlns:p14="http://schemas.microsoft.com/office/powerpoint/2010/main" val="1537493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Stmt. No. 96 - SBITA</a:t>
            </a:r>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a:t>Initial Implementation Stage:</a:t>
            </a:r>
          </a:p>
          <a:p>
            <a:pPr lvl="1"/>
            <a:r>
              <a:rPr lang="en-US" dirty="0"/>
              <a:t>Activities in this stage include ancillary charges related to designing the chosen path, such as configuration, coding, testing, and installation associated with the State's access to the underlying IT asset(s).  Other ancillary charges necessary to place the subscription asset into service should also be included in this stage.  </a:t>
            </a:r>
          </a:p>
          <a:p>
            <a:pPr lvl="1"/>
            <a:r>
              <a:rPr lang="en-US" dirty="0"/>
              <a:t>Data conversion should be considered an activity of this stage when necessary to place the subscription asset into service for use, otherwise, data conversion should be considered an operation and additional implementation stage. </a:t>
            </a:r>
          </a:p>
          <a:p>
            <a:pPr lvl="1"/>
            <a:r>
              <a:rPr lang="en-US" dirty="0"/>
              <a:t>Costs can be part of the main contract with the SBITA vendor or a separate contract with another outside party unrelated to the SBITA vendor.  </a:t>
            </a:r>
          </a:p>
          <a:p>
            <a:pPr lvl="1"/>
            <a:r>
              <a:rPr lang="en-US" dirty="0"/>
              <a:t>Additionally, implementation costs could include staff costs of the government.  </a:t>
            </a:r>
          </a:p>
          <a:p>
            <a:pPr lvl="1"/>
            <a:r>
              <a:rPr lang="en-US" dirty="0"/>
              <a:t>The initial implementation stage for the SBITA is completed when the subscription asset is placed into service.  Outlays associated with activities in this stage, generally should be included/capitalized as part of the subscription asset.</a:t>
            </a:r>
          </a:p>
        </p:txBody>
      </p:sp>
    </p:spTree>
    <p:extLst>
      <p:ext uri="{BB962C8B-B14F-4D97-AF65-F5344CB8AC3E}">
        <p14:creationId xmlns:p14="http://schemas.microsoft.com/office/powerpoint/2010/main" val="132523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Stmt. No. 96 - SBITA</a:t>
            </a:r>
          </a:p>
        </p:txBody>
      </p:sp>
      <p:sp>
        <p:nvSpPr>
          <p:cNvPr id="3" name="Content Placeholder 2"/>
          <p:cNvSpPr>
            <a:spLocks noGrp="1"/>
          </p:cNvSpPr>
          <p:nvPr>
            <p:ph idx="1"/>
          </p:nvPr>
        </p:nvSpPr>
        <p:spPr/>
        <p:txBody>
          <a:bodyPr>
            <a:normAutofit/>
          </a:bodyPr>
          <a:lstStyle/>
          <a:p>
            <a:pPr marL="0" indent="0">
              <a:buNone/>
            </a:pPr>
            <a:r>
              <a:rPr lang="en-US" b="1" u="sng" dirty="0"/>
              <a:t>Operation and Additional Implementation Stage:</a:t>
            </a:r>
          </a:p>
          <a:p>
            <a:pPr lvl="1"/>
            <a:r>
              <a:rPr lang="en-US" dirty="0"/>
              <a:t>Activities in this stage include maintenance, troubleshooting, and other activities associated with the government's ongoing access to the underlying IT assets.  </a:t>
            </a:r>
          </a:p>
          <a:p>
            <a:pPr lvl="1"/>
            <a:r>
              <a:rPr lang="en-US" dirty="0"/>
              <a:t>Activities in this stage also may include additional implementation activities, such as those related to additional modules that occur after the subscription asset is placed into service.  </a:t>
            </a:r>
          </a:p>
          <a:p>
            <a:pPr lvl="1"/>
            <a:r>
              <a:rPr lang="en-US" dirty="0"/>
              <a:t>Outlays associated with activities in this stage, generally should be expensed as incurred unless costs are a result of SBITA modifications.</a:t>
            </a:r>
          </a:p>
        </p:txBody>
      </p:sp>
    </p:spTree>
    <p:extLst>
      <p:ext uri="{BB962C8B-B14F-4D97-AF65-F5344CB8AC3E}">
        <p14:creationId xmlns:p14="http://schemas.microsoft.com/office/powerpoint/2010/main" val="1556411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3CC0-524D-4DB9-AC71-47B768627E1E}"/>
              </a:ext>
            </a:extLst>
          </p:cNvPr>
          <p:cNvSpPr>
            <a:spLocks noGrp="1"/>
          </p:cNvSpPr>
          <p:nvPr>
            <p:ph type="title"/>
          </p:nvPr>
        </p:nvSpPr>
        <p:spPr/>
        <p:txBody>
          <a:bodyPr/>
          <a:lstStyle/>
          <a:p>
            <a:r>
              <a:rPr lang="en-US" dirty="0"/>
              <a:t>GASB Stmt. No. 96 - SBITA</a:t>
            </a:r>
          </a:p>
        </p:txBody>
      </p:sp>
      <p:sp>
        <p:nvSpPr>
          <p:cNvPr id="3" name="Content Placeholder 2">
            <a:extLst>
              <a:ext uri="{FF2B5EF4-FFF2-40B4-BE49-F238E27FC236}">
                <a16:creationId xmlns:a16="http://schemas.microsoft.com/office/drawing/2014/main" id="{9F7A247A-4DCC-483A-A792-77866CA62FCA}"/>
              </a:ext>
            </a:extLst>
          </p:cNvPr>
          <p:cNvSpPr>
            <a:spLocks noGrp="1"/>
          </p:cNvSpPr>
          <p:nvPr>
            <p:ph idx="1"/>
          </p:nvPr>
        </p:nvSpPr>
        <p:spPr/>
        <p:txBody>
          <a:bodyPr>
            <a:normAutofit fontScale="85000" lnSpcReduction="20000"/>
          </a:bodyPr>
          <a:lstStyle/>
          <a:p>
            <a:pPr marL="0" indent="0">
              <a:buNone/>
            </a:pPr>
            <a:r>
              <a:rPr lang="en-US" b="1" u="sng" dirty="0"/>
              <a:t>SBITA Modifications:</a:t>
            </a:r>
          </a:p>
          <a:p>
            <a:pPr marL="0" indent="0">
              <a:buNone/>
            </a:pPr>
            <a:r>
              <a:rPr lang="en-US" dirty="0"/>
              <a:t>If costs are incurred as the result of SBITA modifications, such as: </a:t>
            </a:r>
          </a:p>
          <a:p>
            <a:pPr lvl="1"/>
            <a:r>
              <a:rPr lang="en-US" dirty="0"/>
              <a:t>Amendments to the contract that change the price;</a:t>
            </a:r>
          </a:p>
          <a:p>
            <a:pPr lvl="1"/>
            <a:r>
              <a:rPr lang="en-US" dirty="0"/>
              <a:t>Lengthening or shortening of the period;</a:t>
            </a:r>
          </a:p>
          <a:p>
            <a:pPr lvl="1"/>
            <a:r>
              <a:rPr lang="en-US" dirty="0"/>
              <a:t>Add or remove underlying IT assets;</a:t>
            </a:r>
          </a:p>
          <a:p>
            <a:pPr lvl="1"/>
            <a:r>
              <a:rPr lang="en-US" dirty="0"/>
              <a:t>Increase the functionality of the subscription asset (allows the government to perform tasks that it could not previously perform with the subscription asset); or </a:t>
            </a:r>
          </a:p>
          <a:p>
            <a:pPr lvl="1"/>
            <a:r>
              <a:rPr lang="en-US" dirty="0"/>
              <a:t>An increase in the efficiency of the subscription asset (increases the level of service provided by the subscription asset without the ability to perform additional tasks).</a:t>
            </a:r>
          </a:p>
          <a:p>
            <a:pPr marL="0" indent="0">
              <a:buNone/>
            </a:pPr>
            <a:r>
              <a:rPr lang="en-US" dirty="0"/>
              <a:t>The costs should be included/capitalized as part of the subscription asset. </a:t>
            </a:r>
          </a:p>
        </p:txBody>
      </p:sp>
    </p:spTree>
    <p:extLst>
      <p:ext uri="{BB962C8B-B14F-4D97-AF65-F5344CB8AC3E}">
        <p14:creationId xmlns:p14="http://schemas.microsoft.com/office/powerpoint/2010/main" val="311467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GASB Stmt. No. 91 – Conduit Debt Obligations</a:t>
            </a:r>
          </a:p>
        </p:txBody>
      </p:sp>
      <p:sp>
        <p:nvSpPr>
          <p:cNvPr id="3" name="Content Placeholder 2"/>
          <p:cNvSpPr>
            <a:spLocks noGrp="1"/>
          </p:cNvSpPr>
          <p:nvPr>
            <p:ph idx="1"/>
          </p:nvPr>
        </p:nvSpPr>
        <p:spPr/>
        <p:txBody>
          <a:bodyPr>
            <a:normAutofit lnSpcReduction="10000"/>
          </a:bodyPr>
          <a:lstStyle/>
          <a:p>
            <a:r>
              <a:rPr lang="en-US" sz="1800" dirty="0">
                <a:solidFill>
                  <a:srgbClr val="000000"/>
                </a:solidFill>
                <a:effectLst/>
                <a:latin typeface="+mj-lt"/>
                <a:ea typeface="Times New Roman" panose="02020603050405020304" pitchFamily="18" charset="0"/>
                <a:cs typeface="Times New Roman" panose="02020603050405020304" pitchFamily="18" charset="0"/>
              </a:rPr>
              <a:t>A conduit debt obligation is defined as a debt instrument having </a:t>
            </a:r>
            <a:r>
              <a:rPr lang="en-US" sz="1800" i="1" u="sng" dirty="0">
                <a:solidFill>
                  <a:srgbClr val="000000"/>
                </a:solidFill>
                <a:effectLst/>
                <a:latin typeface="+mj-lt"/>
                <a:ea typeface="Times New Roman" panose="02020603050405020304" pitchFamily="18" charset="0"/>
                <a:cs typeface="Times New Roman" panose="02020603050405020304" pitchFamily="18" charset="0"/>
              </a:rPr>
              <a:t>all</a:t>
            </a:r>
            <a:r>
              <a:rPr lang="en-US" sz="1800" dirty="0">
                <a:solidFill>
                  <a:srgbClr val="000000"/>
                </a:solidFill>
                <a:effectLst/>
                <a:latin typeface="+mj-lt"/>
                <a:ea typeface="Times New Roman" panose="02020603050405020304" pitchFamily="18" charset="0"/>
                <a:cs typeface="Times New Roman" panose="02020603050405020304" pitchFamily="18" charset="0"/>
              </a:rPr>
              <a:t> of the following characteristics: </a:t>
            </a:r>
          </a:p>
          <a:p>
            <a:pPr lvl="1"/>
            <a:r>
              <a:rPr lang="en-US" sz="1400" dirty="0">
                <a:solidFill>
                  <a:srgbClr val="000000"/>
                </a:solidFill>
                <a:effectLst/>
                <a:latin typeface="+mj-lt"/>
                <a:ea typeface="Times New Roman" panose="02020603050405020304" pitchFamily="18" charset="0"/>
                <a:cs typeface="Times New Roman" panose="02020603050405020304" pitchFamily="18" charset="0"/>
              </a:rPr>
              <a:t>There are at least three parties involved: (1) a government-issuer, (2) a third-party obligor (borrower), and (3) a debt holder or a debt trustee; </a:t>
            </a:r>
          </a:p>
          <a:p>
            <a:pPr lvl="1"/>
            <a:r>
              <a:rPr lang="en-US" sz="1400" dirty="0">
                <a:solidFill>
                  <a:srgbClr val="000000"/>
                </a:solidFill>
                <a:effectLst/>
                <a:latin typeface="+mj-lt"/>
                <a:ea typeface="Times New Roman" panose="02020603050405020304" pitchFamily="18" charset="0"/>
                <a:cs typeface="Times New Roman" panose="02020603050405020304" pitchFamily="18" charset="0"/>
              </a:rPr>
              <a:t>The issuer and the third-party obligor are </a:t>
            </a:r>
            <a:r>
              <a:rPr lang="en-US" sz="1400" i="1" u="sng" dirty="0">
                <a:solidFill>
                  <a:srgbClr val="000000"/>
                </a:solidFill>
                <a:effectLst/>
                <a:latin typeface="+mj-lt"/>
                <a:ea typeface="Times New Roman" panose="02020603050405020304" pitchFamily="18" charset="0"/>
                <a:cs typeface="Times New Roman" panose="02020603050405020304" pitchFamily="18" charset="0"/>
              </a:rPr>
              <a:t>not</a:t>
            </a:r>
            <a:r>
              <a:rPr lang="en-US" sz="1400" dirty="0">
                <a:solidFill>
                  <a:srgbClr val="000000"/>
                </a:solidFill>
                <a:effectLst/>
                <a:latin typeface="+mj-lt"/>
                <a:ea typeface="Times New Roman" panose="02020603050405020304" pitchFamily="18" charset="0"/>
                <a:cs typeface="Times New Roman" panose="02020603050405020304" pitchFamily="18" charset="0"/>
              </a:rPr>
              <a:t> within the same financial reporting entity; </a:t>
            </a:r>
          </a:p>
          <a:p>
            <a:pPr lvl="1"/>
            <a:r>
              <a:rPr lang="en-US" sz="1400" dirty="0">
                <a:solidFill>
                  <a:srgbClr val="000000"/>
                </a:solidFill>
                <a:effectLst/>
                <a:latin typeface="+mj-lt"/>
                <a:ea typeface="Times New Roman" panose="02020603050405020304" pitchFamily="18" charset="0"/>
                <a:cs typeface="Times New Roman" panose="02020603050405020304" pitchFamily="18" charset="0"/>
              </a:rPr>
              <a:t>The debt obligation is not a parity bond of the issuer, nor is it cross-collateralized with other debt of the issuer; </a:t>
            </a:r>
          </a:p>
          <a:p>
            <a:pPr lvl="1"/>
            <a:r>
              <a:rPr lang="en-US" sz="1400" dirty="0">
                <a:solidFill>
                  <a:srgbClr val="000000"/>
                </a:solidFill>
                <a:effectLst/>
                <a:latin typeface="+mj-lt"/>
                <a:ea typeface="Times New Roman" panose="02020603050405020304" pitchFamily="18" charset="0"/>
                <a:cs typeface="Times New Roman" panose="02020603050405020304" pitchFamily="18" charset="0"/>
              </a:rPr>
              <a:t>The third-party obligor or its agent, not the issuer, ultimately receives the proceeds from the debt issuance; </a:t>
            </a:r>
          </a:p>
          <a:p>
            <a:pPr lvl="1"/>
            <a:r>
              <a:rPr lang="en-US" sz="1400" dirty="0">
                <a:solidFill>
                  <a:srgbClr val="000000"/>
                </a:solidFill>
                <a:effectLst/>
                <a:latin typeface="+mj-lt"/>
                <a:ea typeface="Times New Roman" panose="02020603050405020304" pitchFamily="18" charset="0"/>
                <a:cs typeface="Times New Roman" panose="02020603050405020304" pitchFamily="18" charset="0"/>
              </a:rPr>
              <a:t>The third-party obligor, not the issuer, is primarily obligated for the payment of all amounts associated with the debt obligation (debt service payments).  </a:t>
            </a:r>
          </a:p>
          <a:p>
            <a:pPr marL="457200" lvl="1" indent="0">
              <a:buNone/>
            </a:pPr>
            <a:r>
              <a:rPr lang="en-US" sz="1800" dirty="0">
                <a:solidFill>
                  <a:srgbClr val="000000"/>
                </a:solidFill>
                <a:effectLst/>
                <a:latin typeface="+mj-lt"/>
                <a:ea typeface="Times New Roman" panose="02020603050405020304" pitchFamily="18" charset="0"/>
                <a:cs typeface="Times New Roman" panose="02020603050405020304" pitchFamily="18" charset="0"/>
              </a:rPr>
              <a:t>All conduit debt obligations involve the issuer making a limited commitment. Some issuers extend additional commitments or voluntary commitments to support debt service in the event the third party is, or will be, unable to do so.</a:t>
            </a:r>
            <a:endParaRPr lang="en-US" sz="1800" dirty="0">
              <a:latin typeface="+mj-lt"/>
              <a:cs typeface="Times New Roman" panose="02020603050405020304" pitchFamily="18" charset="0"/>
            </a:endParaRPr>
          </a:p>
        </p:txBody>
      </p:sp>
    </p:spTree>
    <p:extLst>
      <p:ext uri="{BB962C8B-B14F-4D97-AF65-F5344CB8AC3E}">
        <p14:creationId xmlns:p14="http://schemas.microsoft.com/office/powerpoint/2010/main" val="2987414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GASB Stmt. No. 91 – Conduit Debt Obligations</a:t>
            </a:r>
          </a:p>
        </p:txBody>
      </p:sp>
      <p:sp>
        <p:nvSpPr>
          <p:cNvPr id="3" name="Content Placeholder 2"/>
          <p:cNvSpPr>
            <a:spLocks noGrp="1"/>
          </p:cNvSpPr>
          <p:nvPr>
            <p:ph idx="1"/>
          </p:nvPr>
        </p:nvSpPr>
        <p:spPr/>
        <p:txBody>
          <a:bodyPr>
            <a:normAutofit/>
          </a:bodyPr>
          <a:lstStyle/>
          <a:p>
            <a:r>
              <a:rPr lang="en-US" dirty="0"/>
              <a:t>Common types of conduit financing include revenue bonds or private activity bonds.</a:t>
            </a:r>
          </a:p>
          <a:p>
            <a:r>
              <a:rPr lang="en-US" dirty="0"/>
              <a:t>Proceeds of conduit debt are used to construct or acquire capital assets.  The issuer retains title of the capital assets.  The payments from the third-party obligor are to cover the debt service payments.  </a:t>
            </a:r>
          </a:p>
          <a:p>
            <a:r>
              <a:rPr lang="en-US" dirty="0">
                <a:solidFill>
                  <a:srgbClr val="FF0000"/>
                </a:solidFill>
              </a:rPr>
              <a:t>If you have conduit debt obligations, please contact State Accounting for further guidance on how to report.</a:t>
            </a:r>
          </a:p>
        </p:txBody>
      </p:sp>
    </p:spTree>
    <p:extLst>
      <p:ext uri="{BB962C8B-B14F-4D97-AF65-F5344CB8AC3E}">
        <p14:creationId xmlns:p14="http://schemas.microsoft.com/office/powerpoint/2010/main" val="177491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571625" y="2556932"/>
            <a:ext cx="8994607" cy="3318936"/>
          </a:xfrm>
        </p:spPr>
        <p:txBody>
          <a:bodyPr>
            <a:normAutofit lnSpcReduction="10000"/>
          </a:bodyPr>
          <a:lstStyle/>
          <a:p>
            <a:r>
              <a:rPr lang="en-US" dirty="0"/>
              <a:t>Unposted batches are any batches that are not in POSTED status</a:t>
            </a:r>
          </a:p>
          <a:p>
            <a:pPr lvl="1"/>
            <a:r>
              <a:rPr lang="en-US" dirty="0"/>
              <a:t>Approved – E1 default status when a new batch is created</a:t>
            </a:r>
          </a:p>
          <a:p>
            <a:pPr lvl="1"/>
            <a:r>
              <a:rPr lang="en-US" dirty="0"/>
              <a:t>Pending – manually set</a:t>
            </a:r>
          </a:p>
          <a:p>
            <a:pPr lvl="1"/>
            <a:r>
              <a:rPr lang="en-US" dirty="0"/>
              <a:t>In USE – E1 shows this batch currently being used.  If after a day has passed and the batch is still In Use, notify State Accounting</a:t>
            </a:r>
          </a:p>
          <a:p>
            <a:pPr lvl="1"/>
            <a:r>
              <a:rPr lang="en-US" dirty="0"/>
              <a:t>Error</a:t>
            </a:r>
            <a:endParaRPr lang="en-US" sz="1600" i="1" dirty="0"/>
          </a:p>
          <a:p>
            <a:pPr lvl="1"/>
            <a:endParaRPr lang="en-US" sz="1600" i="1" dirty="0"/>
          </a:p>
          <a:p>
            <a:r>
              <a:rPr lang="en-US" dirty="0"/>
              <a:t>Do NOT reverse or voucher an unposted batch</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Unposted O Batches</a:t>
            </a:r>
          </a:p>
        </p:txBody>
      </p:sp>
    </p:spTree>
    <p:extLst>
      <p:ext uri="{BB962C8B-B14F-4D97-AF65-F5344CB8AC3E}">
        <p14:creationId xmlns:p14="http://schemas.microsoft.com/office/powerpoint/2010/main" val="4111427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8307"/>
          </a:xfrm>
        </p:spPr>
        <p:txBody>
          <a:bodyPr/>
          <a:lstStyle/>
          <a:p>
            <a:r>
              <a:rPr lang="en-US" dirty="0"/>
              <a:t>GASB Stmt. No. 94 – PPP &amp; APA</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effectLst/>
                <a:latin typeface="+mj-lt"/>
                <a:ea typeface="Times New Roman" panose="02020603050405020304" pitchFamily="18" charset="0"/>
              </a:rPr>
              <a:t>A Public-Private &amp; Public-Public (PPP) arrangement, sometimes referred to as P3, is defined as an arrangement in which a government (the transferor) contracts with an operator (another government or nongovernment entity) to provide public services by conveying control of the right to operate a nonfinancial asset, such as infrastructure or other capital asset (the underlying PPP asset), for a period of time in an exchange or exchange-like transaction. </a:t>
            </a:r>
          </a:p>
          <a:p>
            <a:pPr marL="0" indent="0">
              <a:buNone/>
            </a:pPr>
            <a:endParaRPr lang="en-US" sz="1800" dirty="0">
              <a:latin typeface="+mj-lt"/>
            </a:endParaRPr>
          </a:p>
          <a:p>
            <a:pPr marL="0" indent="0">
              <a:buNone/>
            </a:pPr>
            <a:r>
              <a:rPr lang="en-US" sz="1800" dirty="0">
                <a:latin typeface="+mj-lt"/>
              </a:rPr>
              <a:t>In other words, a government (the State) contracts with another entity to provide services to customers of the government and those customers pay the entity for those related services.</a:t>
            </a:r>
          </a:p>
          <a:p>
            <a:pPr marL="0" indent="0">
              <a:buNone/>
            </a:pPr>
            <a:endParaRPr lang="en-US" sz="1800" dirty="0">
              <a:latin typeface="+mj-lt"/>
              <a:cs typeface="Times New Roman" panose="02020603050405020304" pitchFamily="18" charset="0"/>
            </a:endParaRPr>
          </a:p>
          <a:p>
            <a:pPr marL="0" indent="0">
              <a:buNone/>
            </a:pPr>
            <a:r>
              <a:rPr lang="en-US" sz="1800" dirty="0">
                <a:latin typeface="+mj-lt"/>
                <a:cs typeface="Times New Roman" panose="02020603050405020304" pitchFamily="18" charset="0"/>
              </a:rPr>
              <a:t>* The State could be either the transferor or the operator depending on the arrangement.  (It is more common that the State would be the transferor.)</a:t>
            </a:r>
          </a:p>
          <a:p>
            <a:endParaRPr lang="en-US" dirty="0"/>
          </a:p>
        </p:txBody>
      </p:sp>
    </p:spTree>
    <p:extLst>
      <p:ext uri="{BB962C8B-B14F-4D97-AF65-F5344CB8AC3E}">
        <p14:creationId xmlns:p14="http://schemas.microsoft.com/office/powerpoint/2010/main" val="3004268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CA0B-8770-408B-AE67-137EF85CD417}"/>
              </a:ext>
            </a:extLst>
          </p:cNvPr>
          <p:cNvSpPr>
            <a:spLocks noGrp="1"/>
          </p:cNvSpPr>
          <p:nvPr>
            <p:ph type="title"/>
          </p:nvPr>
        </p:nvSpPr>
        <p:spPr/>
        <p:txBody>
          <a:bodyPr/>
          <a:lstStyle/>
          <a:p>
            <a:r>
              <a:rPr lang="en-US" dirty="0"/>
              <a:t>GASB Stmt. No. 94 – PPP &amp; APA</a:t>
            </a:r>
          </a:p>
        </p:txBody>
      </p:sp>
      <p:sp>
        <p:nvSpPr>
          <p:cNvPr id="3" name="Text Placeholder 2">
            <a:extLst>
              <a:ext uri="{FF2B5EF4-FFF2-40B4-BE49-F238E27FC236}">
                <a16:creationId xmlns:a16="http://schemas.microsoft.com/office/drawing/2014/main" id="{15A1A182-16E0-4661-A355-4637B318920F}"/>
              </a:ext>
            </a:extLst>
          </p:cNvPr>
          <p:cNvSpPr>
            <a:spLocks noGrp="1"/>
          </p:cNvSpPr>
          <p:nvPr>
            <p:ph type="body" idx="1"/>
          </p:nvPr>
        </p:nvSpPr>
        <p:spPr/>
        <p:txBody>
          <a:bodyPr/>
          <a:lstStyle/>
          <a:p>
            <a:r>
              <a:rPr lang="en-US" dirty="0">
                <a:solidFill>
                  <a:schemeClr val="tx2"/>
                </a:solidFill>
              </a:rPr>
              <a:t>Common Examples of PPPs:</a:t>
            </a:r>
          </a:p>
        </p:txBody>
      </p:sp>
      <p:sp>
        <p:nvSpPr>
          <p:cNvPr id="4" name="Content Placeholder 3">
            <a:extLst>
              <a:ext uri="{FF2B5EF4-FFF2-40B4-BE49-F238E27FC236}">
                <a16:creationId xmlns:a16="http://schemas.microsoft.com/office/drawing/2014/main" id="{A7F245B9-2DA8-4156-8478-84387A76A9C3}"/>
              </a:ext>
            </a:extLst>
          </p:cNvPr>
          <p:cNvSpPr>
            <a:spLocks noGrp="1"/>
          </p:cNvSpPr>
          <p:nvPr>
            <p:ph sz="half" idx="2"/>
          </p:nvPr>
        </p:nvSpPr>
        <p:spPr/>
        <p:txBody>
          <a:bodyPr/>
          <a:lstStyle/>
          <a:p>
            <a:r>
              <a:rPr lang="en-US" dirty="0"/>
              <a:t>Roads</a:t>
            </a:r>
          </a:p>
          <a:p>
            <a:r>
              <a:rPr lang="en-US" dirty="0"/>
              <a:t>Bridges</a:t>
            </a:r>
          </a:p>
          <a:p>
            <a:r>
              <a:rPr lang="en-US" dirty="0"/>
              <a:t>Airport Terminals</a:t>
            </a:r>
          </a:p>
          <a:p>
            <a:r>
              <a:rPr lang="en-US" dirty="0"/>
              <a:t>Public Transit</a:t>
            </a:r>
          </a:p>
          <a:p>
            <a:r>
              <a:rPr lang="en-US" dirty="0"/>
              <a:t>Museums</a:t>
            </a:r>
          </a:p>
        </p:txBody>
      </p:sp>
      <p:sp>
        <p:nvSpPr>
          <p:cNvPr id="6" name="Content Placeholder 5">
            <a:extLst>
              <a:ext uri="{FF2B5EF4-FFF2-40B4-BE49-F238E27FC236}">
                <a16:creationId xmlns:a16="http://schemas.microsoft.com/office/drawing/2014/main" id="{B5F3C7B5-2065-4883-A602-4E2D6D0C355F}"/>
              </a:ext>
            </a:extLst>
          </p:cNvPr>
          <p:cNvSpPr>
            <a:spLocks noGrp="1"/>
          </p:cNvSpPr>
          <p:nvPr>
            <p:ph sz="quarter" idx="4"/>
          </p:nvPr>
        </p:nvSpPr>
        <p:spPr/>
        <p:txBody>
          <a:bodyPr/>
          <a:lstStyle/>
          <a:p>
            <a:r>
              <a:rPr lang="en-US" dirty="0"/>
              <a:t>Hospitals</a:t>
            </a:r>
          </a:p>
          <a:p>
            <a:r>
              <a:rPr lang="en-US" dirty="0"/>
              <a:t>Student Services</a:t>
            </a:r>
          </a:p>
          <a:p>
            <a:r>
              <a:rPr lang="en-US" dirty="0"/>
              <a:t>Sports Facilities</a:t>
            </a:r>
          </a:p>
          <a:p>
            <a:r>
              <a:rPr lang="en-US" dirty="0"/>
              <a:t>Jails</a:t>
            </a:r>
          </a:p>
          <a:p>
            <a:r>
              <a:rPr lang="en-US" dirty="0"/>
              <a:t>Wastewater Treatment Facilities</a:t>
            </a:r>
          </a:p>
        </p:txBody>
      </p:sp>
    </p:spTree>
    <p:extLst>
      <p:ext uri="{BB962C8B-B14F-4D97-AF65-F5344CB8AC3E}">
        <p14:creationId xmlns:p14="http://schemas.microsoft.com/office/powerpoint/2010/main" val="42368295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Stmt. No. 94 – PPP &amp; APA</a:t>
            </a:r>
          </a:p>
        </p:txBody>
      </p:sp>
      <p:sp>
        <p:nvSpPr>
          <p:cNvPr id="3" name="Content Placeholder 2"/>
          <p:cNvSpPr>
            <a:spLocks noGrp="1"/>
          </p:cNvSpPr>
          <p:nvPr>
            <p:ph idx="1"/>
          </p:nvPr>
        </p:nvSpPr>
        <p:spPr/>
        <p:txBody>
          <a:bodyPr>
            <a:normAutofit/>
          </a:bodyPr>
          <a:lstStyle/>
          <a:p>
            <a:pPr marL="0" indent="0">
              <a:buNone/>
            </a:pPr>
            <a:r>
              <a:rPr lang="en-US" dirty="0"/>
              <a:t>If the arrangement meets the definition of a lease, then GASB Stmt. No. 87 should be applied, not Stmt. No. 94.  The following is a lease:</a:t>
            </a:r>
          </a:p>
          <a:p>
            <a:r>
              <a:rPr lang="en-US" dirty="0"/>
              <a:t>The existing assets of the transferor are the only underlying assets;</a:t>
            </a:r>
          </a:p>
          <a:p>
            <a:r>
              <a:rPr lang="en-US" dirty="0"/>
              <a:t>Improvements are not required to be made by the operator to those existing assets as part of the arrangement; </a:t>
            </a:r>
            <a:r>
              <a:rPr lang="en-US" i="1" dirty="0"/>
              <a:t>and</a:t>
            </a:r>
          </a:p>
          <a:p>
            <a:r>
              <a:rPr lang="en-US" dirty="0"/>
              <a:t>The agreement does not meet the definition of a Service Concession Arrangement (SCA).</a:t>
            </a:r>
          </a:p>
        </p:txBody>
      </p:sp>
    </p:spTree>
    <p:extLst>
      <p:ext uri="{BB962C8B-B14F-4D97-AF65-F5344CB8AC3E}">
        <p14:creationId xmlns:p14="http://schemas.microsoft.com/office/powerpoint/2010/main" val="2899982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46BE-418B-4353-A208-312CC5B3103D}"/>
              </a:ext>
            </a:extLst>
          </p:cNvPr>
          <p:cNvSpPr>
            <a:spLocks noGrp="1"/>
          </p:cNvSpPr>
          <p:nvPr>
            <p:ph type="title"/>
          </p:nvPr>
        </p:nvSpPr>
        <p:spPr/>
        <p:txBody>
          <a:bodyPr/>
          <a:lstStyle/>
          <a:p>
            <a:r>
              <a:rPr lang="en-US" dirty="0"/>
              <a:t>GASB Stmt. No. 94 – PPP &amp; APA</a:t>
            </a:r>
          </a:p>
        </p:txBody>
      </p:sp>
      <p:sp>
        <p:nvSpPr>
          <p:cNvPr id="3" name="Content Placeholder 2">
            <a:extLst>
              <a:ext uri="{FF2B5EF4-FFF2-40B4-BE49-F238E27FC236}">
                <a16:creationId xmlns:a16="http://schemas.microsoft.com/office/drawing/2014/main" id="{4B541FF9-DF44-4314-93F6-0E583DA78F42}"/>
              </a:ext>
            </a:extLst>
          </p:cNvPr>
          <p:cNvSpPr>
            <a:spLocks noGrp="1"/>
          </p:cNvSpPr>
          <p:nvPr>
            <p:ph idx="1"/>
          </p:nvPr>
        </p:nvSpPr>
        <p:spPr/>
        <p:txBody>
          <a:bodyPr>
            <a:normAutofit fontScale="92500" lnSpcReduction="20000"/>
          </a:bodyPr>
          <a:lstStyle/>
          <a:p>
            <a:pPr marL="0" indent="0">
              <a:buNone/>
            </a:pPr>
            <a:r>
              <a:rPr lang="en-US" dirty="0"/>
              <a:t>An arrangement is considered an SCA if </a:t>
            </a:r>
            <a:r>
              <a:rPr lang="en-US" i="1" u="sng" dirty="0"/>
              <a:t>all</a:t>
            </a:r>
            <a:r>
              <a:rPr lang="en-US" dirty="0"/>
              <a:t> of the following criteria is met:</a:t>
            </a:r>
          </a:p>
          <a:p>
            <a:pPr marL="914400" lvl="1" indent="-457200">
              <a:buFont typeface="+mj-lt"/>
              <a:buAutoNum type="arabicPeriod"/>
            </a:pPr>
            <a:r>
              <a:rPr lang="en-US" dirty="0"/>
              <a:t>The transferor conveys to the operator the right and related obligation to provide public services through the use and operation of an underlying asset in exchange for significant consideration, such as an up-front payment, installment payments, a new facility, or improvements to existing facility.</a:t>
            </a:r>
          </a:p>
          <a:p>
            <a:pPr marL="914400" lvl="1" indent="-457200">
              <a:buFont typeface="+mj-lt"/>
              <a:buAutoNum type="arabicPeriod"/>
            </a:pPr>
            <a:r>
              <a:rPr lang="en-US" dirty="0"/>
              <a:t>The operator collects and is compensated by fees from third parties.</a:t>
            </a:r>
          </a:p>
          <a:p>
            <a:pPr marL="914400" lvl="1" indent="-457200">
              <a:buFont typeface="+mj-lt"/>
              <a:buAutoNum type="arabicPeriod"/>
            </a:pPr>
            <a:r>
              <a:rPr lang="en-US" dirty="0"/>
              <a:t>The transferor determines or has the ability to modify or approve which services the operator is required to provide, to whom the operator is required to provide the services, and the prices or rates that can be charged for the services.</a:t>
            </a:r>
          </a:p>
          <a:p>
            <a:pPr marL="914400" lvl="1" indent="-457200">
              <a:buFont typeface="+mj-lt"/>
              <a:buAutoNum type="arabicPeriod"/>
            </a:pPr>
            <a:r>
              <a:rPr lang="en-US" dirty="0"/>
              <a:t>The transferor is entitled to significant residual interest in the service utility of the underlying asset at the end of the arrangement.</a:t>
            </a:r>
          </a:p>
        </p:txBody>
      </p:sp>
    </p:spTree>
    <p:extLst>
      <p:ext uri="{BB962C8B-B14F-4D97-AF65-F5344CB8AC3E}">
        <p14:creationId xmlns:p14="http://schemas.microsoft.com/office/powerpoint/2010/main" val="3116849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F804-18E2-43AC-9874-0460E74930C6}"/>
              </a:ext>
            </a:extLst>
          </p:cNvPr>
          <p:cNvSpPr>
            <a:spLocks noGrp="1"/>
          </p:cNvSpPr>
          <p:nvPr>
            <p:ph type="title"/>
          </p:nvPr>
        </p:nvSpPr>
        <p:spPr/>
        <p:txBody>
          <a:bodyPr/>
          <a:lstStyle/>
          <a:p>
            <a:r>
              <a:rPr lang="en-US" dirty="0"/>
              <a:t>GASB Stmt. No. 94 – PPP &amp; APA</a:t>
            </a:r>
          </a:p>
        </p:txBody>
      </p:sp>
      <p:sp>
        <p:nvSpPr>
          <p:cNvPr id="3" name="Content Placeholder 2">
            <a:extLst>
              <a:ext uri="{FF2B5EF4-FFF2-40B4-BE49-F238E27FC236}">
                <a16:creationId xmlns:a16="http://schemas.microsoft.com/office/drawing/2014/main" id="{22EAA480-FC57-42ED-A39B-1D336CDD3412}"/>
              </a:ext>
            </a:extLst>
          </p:cNvPr>
          <p:cNvSpPr>
            <a:spLocks noGrp="1"/>
          </p:cNvSpPr>
          <p:nvPr>
            <p:ph idx="1"/>
          </p:nvPr>
        </p:nvSpPr>
        <p:spPr/>
        <p:txBody>
          <a:bodyPr>
            <a:normAutofit lnSpcReduction="10000"/>
          </a:bodyPr>
          <a:lstStyle/>
          <a:p>
            <a:pPr marL="0" indent="0">
              <a:buNone/>
            </a:pPr>
            <a:r>
              <a:rPr lang="en-US" dirty="0"/>
              <a:t>Examples of SCA agreements:</a:t>
            </a:r>
          </a:p>
          <a:p>
            <a:pPr lvl="1"/>
            <a:r>
              <a:rPr lang="en-US" dirty="0"/>
              <a:t>An arrangement in which the operator will design and build a facility and will obtain the right to collect fees from third parties.  Such as the construction of a municipal complex.</a:t>
            </a:r>
          </a:p>
          <a:p>
            <a:pPr lvl="1"/>
            <a:r>
              <a:rPr lang="en-US" dirty="0"/>
              <a:t>An arrangement in which the operator will provide significant consideration in exchange for the right to access an existing facility, such as a parking garage, and collect fees from third parties for its usage.</a:t>
            </a:r>
          </a:p>
          <a:p>
            <a:pPr lvl="1"/>
            <a:r>
              <a:rPr lang="en-US" dirty="0"/>
              <a:t>An arrangement in which the operator will design and build a facility for the transferor, (such as a new toll bridge), finance the construction costs, provide the associated services, and collect fees.</a:t>
            </a:r>
          </a:p>
        </p:txBody>
      </p:sp>
    </p:spTree>
    <p:extLst>
      <p:ext uri="{BB962C8B-B14F-4D97-AF65-F5344CB8AC3E}">
        <p14:creationId xmlns:p14="http://schemas.microsoft.com/office/powerpoint/2010/main" val="24482800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Stmt. No. 94 – PPP &amp; APA</a:t>
            </a:r>
          </a:p>
        </p:txBody>
      </p:sp>
      <p:sp>
        <p:nvSpPr>
          <p:cNvPr id="3" name="Content Placeholder 2"/>
          <p:cNvSpPr>
            <a:spLocks noGrp="1"/>
          </p:cNvSpPr>
          <p:nvPr>
            <p:ph idx="1"/>
          </p:nvPr>
        </p:nvSpPr>
        <p:spPr/>
        <p:txBody>
          <a:bodyPr>
            <a:normAutofit fontScale="92500"/>
          </a:bodyPr>
          <a:lstStyle/>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An Availability Payment Arrangement (APA) is an arrangement in which a government compensates an operator for services that may include designing, constructing, financing, maintaining, and/or operating an underlying nonfinancial asset for a period of time in an exchange or exchange-like transaction.</a:t>
            </a:r>
          </a:p>
          <a:p>
            <a:pPr marL="0" indent="0">
              <a:buNone/>
            </a:pPr>
            <a:endParaRPr lang="en-US" sz="1800" dirty="0">
              <a:solidFill>
                <a:srgbClr val="000000"/>
              </a:solidFill>
              <a:latin typeface="Times New Roman" panose="02020603050405020304" pitchFamily="18" charset="0"/>
            </a:endParaRPr>
          </a:p>
          <a:p>
            <a:pPr marL="0" indent="0">
              <a:buNone/>
            </a:pPr>
            <a:r>
              <a:rPr lang="en-US" sz="1800" dirty="0">
                <a:solidFill>
                  <a:srgbClr val="000000"/>
                </a:solidFill>
                <a:latin typeface="Times New Roman" panose="02020603050405020304" pitchFamily="18" charset="0"/>
              </a:rPr>
              <a:t>An APA differs from a PPP in that the government pays the operator in an APA instead of the customer paying the operator in a PPP.</a:t>
            </a:r>
          </a:p>
          <a:p>
            <a:pPr marL="0" indent="0">
              <a:buNone/>
            </a:pPr>
            <a:endParaRPr lang="en-US" sz="1800" dirty="0">
              <a:solidFill>
                <a:srgbClr val="000000"/>
              </a:solidFill>
              <a:latin typeface="Times New Roman" panose="02020603050405020304" pitchFamily="18" charset="0"/>
            </a:endParaRPr>
          </a:p>
          <a:p>
            <a:pPr marL="0" indent="0">
              <a:buNone/>
            </a:pPr>
            <a:r>
              <a:rPr lang="en-US" sz="1800" dirty="0">
                <a:solidFill>
                  <a:srgbClr val="000000"/>
                </a:solidFill>
                <a:latin typeface="Times New Roman" panose="02020603050405020304" pitchFamily="18" charset="0"/>
              </a:rPr>
              <a:t>An example of an APA: The State enters into an agreement with an operator to design, construct, operate, and maintain a public toll road for fixed payments to compensate the operator and/or variable payments based on certain measurements related to availability being met.</a:t>
            </a:r>
            <a:endParaRPr lang="en-US" dirty="0"/>
          </a:p>
        </p:txBody>
      </p:sp>
    </p:spTree>
    <p:extLst>
      <p:ext uri="{BB962C8B-B14F-4D97-AF65-F5344CB8AC3E}">
        <p14:creationId xmlns:p14="http://schemas.microsoft.com/office/powerpoint/2010/main" val="1910214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F8A3-F5F5-43D1-95A4-46FE289D5FA1}"/>
              </a:ext>
            </a:extLst>
          </p:cNvPr>
          <p:cNvSpPr>
            <a:spLocks noGrp="1"/>
          </p:cNvSpPr>
          <p:nvPr>
            <p:ph type="ctrTitle"/>
          </p:nvPr>
        </p:nvSpPr>
        <p:spPr/>
        <p:txBody>
          <a:bodyPr/>
          <a:lstStyle/>
          <a:p>
            <a:r>
              <a:rPr lang="en-US" dirty="0"/>
              <a:t>New GASB Statements</a:t>
            </a:r>
          </a:p>
        </p:txBody>
      </p:sp>
      <p:sp>
        <p:nvSpPr>
          <p:cNvPr id="3" name="Subtitle 2">
            <a:extLst>
              <a:ext uri="{FF2B5EF4-FFF2-40B4-BE49-F238E27FC236}">
                <a16:creationId xmlns:a16="http://schemas.microsoft.com/office/drawing/2014/main" id="{E3D73884-9413-480D-AB7A-BB62F6059048}"/>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4853633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634065"/>
            <a:ext cx="9601196" cy="651934"/>
          </a:xfrm>
        </p:spPr>
        <p:txBody>
          <a:bodyPr>
            <a:normAutofit fontScale="90000"/>
          </a:bodyPr>
          <a:lstStyle/>
          <a:p>
            <a:pPr algn="l"/>
            <a:r>
              <a:rPr lang="en-US" dirty="0"/>
              <a:t>Questions?</a:t>
            </a:r>
          </a:p>
        </p:txBody>
      </p:sp>
      <p:sp>
        <p:nvSpPr>
          <p:cNvPr id="3" name="Content Placeholder 2"/>
          <p:cNvSpPr>
            <a:spLocks noGrp="1"/>
          </p:cNvSpPr>
          <p:nvPr>
            <p:ph idx="1"/>
          </p:nvPr>
        </p:nvSpPr>
        <p:spPr/>
        <p:txBody>
          <a:bodyPr>
            <a:normAutofit fontScale="85000" lnSpcReduction="20000"/>
          </a:bodyPr>
          <a:lstStyle/>
          <a:p>
            <a:r>
              <a:rPr lang="en-US" dirty="0"/>
              <a:t>Email: </a:t>
            </a:r>
            <a:r>
              <a:rPr lang="en-US" dirty="0">
                <a:hlinkClick r:id="rId3"/>
              </a:rPr>
              <a:t>AS.StateAccounting@nebraska.gov</a:t>
            </a:r>
            <a:r>
              <a:rPr lang="en-US" dirty="0"/>
              <a:t> in the subject include “BUG Question”</a:t>
            </a:r>
          </a:p>
          <a:p>
            <a:r>
              <a:rPr lang="en-US" dirty="0"/>
              <a:t>Contact Info</a:t>
            </a:r>
          </a:p>
          <a:p>
            <a:pPr lvl="1"/>
            <a:r>
              <a:rPr lang="en-US" u="sng" dirty="0">
                <a:solidFill>
                  <a:srgbClr val="0563C1"/>
                </a:solidFill>
                <a:effectLst/>
                <a:ea typeface="Calibri" panose="020F0502020204030204" pitchFamily="34" charset="0"/>
                <a:hlinkClick r:id="rId4"/>
              </a:rPr>
              <a:t>Philip.Olsen@nebraska.gov</a:t>
            </a:r>
            <a:r>
              <a:rPr lang="en-US" dirty="0">
                <a:solidFill>
                  <a:srgbClr val="0563C1"/>
                </a:solidFill>
                <a:effectLst/>
                <a:ea typeface="Calibri" panose="020F0502020204030204" pitchFamily="34" charset="0"/>
              </a:rPr>
              <a:t>  		</a:t>
            </a:r>
            <a:r>
              <a:rPr lang="en-US" dirty="0">
                <a:solidFill>
                  <a:schemeClr val="tx1"/>
                </a:solidFill>
                <a:effectLst/>
                <a:ea typeface="Calibri" panose="020F0502020204030204" pitchFamily="34" charset="0"/>
              </a:rPr>
              <a:t>402-471-0600</a:t>
            </a:r>
          </a:p>
          <a:p>
            <a:pPr lvl="1"/>
            <a:r>
              <a:rPr lang="en-US" dirty="0">
                <a:solidFill>
                  <a:schemeClr val="tx1"/>
                </a:solidFill>
                <a:hlinkClick r:id="rId5"/>
              </a:rPr>
              <a:t>Krista.Davis@nebraska.gov</a:t>
            </a:r>
            <a:r>
              <a:rPr lang="en-US" dirty="0">
                <a:solidFill>
                  <a:schemeClr val="tx1"/>
                </a:solidFill>
              </a:rPr>
              <a:t>		402-890-8253</a:t>
            </a:r>
          </a:p>
          <a:p>
            <a:pPr lvl="1"/>
            <a:r>
              <a:rPr lang="en-US" dirty="0">
                <a:solidFill>
                  <a:schemeClr val="tx1"/>
                </a:solidFill>
                <a:hlinkClick r:id="rId6"/>
              </a:rPr>
              <a:t>Caleb.Witt@nebraska.gov</a:t>
            </a:r>
            <a:r>
              <a:rPr lang="en-US" dirty="0">
                <a:solidFill>
                  <a:schemeClr val="tx1"/>
                </a:solidFill>
              </a:rPr>
              <a:t>		531-810-1956</a:t>
            </a:r>
            <a:endParaRPr lang="en-US" dirty="0">
              <a:solidFill>
                <a:schemeClr val="tx1"/>
              </a:solidFill>
              <a:hlinkClick r:id="rId6"/>
            </a:endParaRPr>
          </a:p>
          <a:p>
            <a:pPr lvl="1"/>
            <a:r>
              <a:rPr lang="en-US" dirty="0">
                <a:solidFill>
                  <a:schemeClr val="tx1"/>
                </a:solidFill>
                <a:hlinkClick r:id="rId6"/>
              </a:rPr>
              <a:t>Kevin.Le@nebraska.gov</a:t>
            </a:r>
            <a:r>
              <a:rPr lang="en-US" dirty="0">
                <a:solidFill>
                  <a:schemeClr val="tx1"/>
                </a:solidFill>
              </a:rPr>
              <a:t>		402-432-3784</a:t>
            </a:r>
          </a:p>
          <a:p>
            <a:pPr lvl="1"/>
            <a:r>
              <a:rPr lang="en-US" u="sng" dirty="0">
                <a:solidFill>
                  <a:srgbClr val="0563C1"/>
                </a:solidFill>
                <a:effectLst/>
                <a:ea typeface="Calibri" panose="020F0502020204030204" pitchFamily="34" charset="0"/>
                <a:hlinkClick r:id="rId7"/>
              </a:rPr>
              <a:t>Chad.Pinger@nebraska.gov</a:t>
            </a:r>
            <a:r>
              <a:rPr lang="en-US" dirty="0"/>
              <a:t>  		402-416-1535</a:t>
            </a:r>
          </a:p>
          <a:p>
            <a:pPr lvl="1"/>
            <a:r>
              <a:rPr lang="en-US" u="sng" dirty="0">
                <a:solidFill>
                  <a:srgbClr val="1F497D"/>
                </a:solidFill>
                <a:effectLst/>
                <a:ea typeface="Calibri" panose="020F0502020204030204" pitchFamily="34" charset="0"/>
                <a:hlinkClick r:id="rId8"/>
              </a:rPr>
              <a:t>Patrick.Trinh@nebraska.gov</a:t>
            </a:r>
            <a:r>
              <a:rPr lang="en-US" dirty="0">
                <a:solidFill>
                  <a:srgbClr val="1F497D"/>
                </a:solidFill>
                <a:effectLst/>
                <a:ea typeface="Calibri" panose="020F0502020204030204" pitchFamily="34" charset="0"/>
              </a:rPr>
              <a:t>    	</a:t>
            </a:r>
            <a:r>
              <a:rPr lang="en-US" dirty="0">
                <a:solidFill>
                  <a:schemeClr val="tx1"/>
                </a:solidFill>
                <a:effectLst/>
                <a:ea typeface="Calibri" panose="020F0502020204030204" pitchFamily="34" charset="0"/>
              </a:rPr>
              <a:t>531-530-9773</a:t>
            </a:r>
          </a:p>
          <a:p>
            <a:pPr lvl="1"/>
            <a:r>
              <a:rPr lang="en-US" u="sng" dirty="0">
                <a:solidFill>
                  <a:srgbClr val="1F497D"/>
                </a:solidFill>
                <a:effectLst/>
                <a:ea typeface="Calibri" panose="020F0502020204030204" pitchFamily="34" charset="0"/>
                <a:hlinkClick r:id="rId9"/>
              </a:rPr>
              <a:t>Raiatea.Arcuri@nebraska.gov</a:t>
            </a:r>
            <a:r>
              <a:rPr lang="en-US" dirty="0">
                <a:solidFill>
                  <a:srgbClr val="1F497D"/>
                </a:solidFill>
                <a:effectLst/>
                <a:ea typeface="Calibri" panose="020F0502020204030204" pitchFamily="34" charset="0"/>
              </a:rPr>
              <a:t>    	</a:t>
            </a:r>
            <a:r>
              <a:rPr lang="en-US" dirty="0">
                <a:solidFill>
                  <a:schemeClr val="tx1"/>
                </a:solidFill>
                <a:effectLst/>
                <a:ea typeface="Calibri" panose="020F0502020204030204" pitchFamily="34" charset="0"/>
              </a:rPr>
              <a:t>402-314-4353</a:t>
            </a:r>
          </a:p>
          <a:p>
            <a:pPr lvl="1"/>
            <a:endParaRPr lang="en-US" dirty="0">
              <a:solidFill>
                <a:schemeClr val="tx1"/>
              </a:solidFill>
            </a:endParaRPr>
          </a:p>
          <a:p>
            <a:pPr marL="457200" lvl="1" indent="0">
              <a:buNone/>
            </a:pPr>
            <a:endParaRPr lang="en-US" dirty="0"/>
          </a:p>
        </p:txBody>
      </p:sp>
      <p:pic>
        <p:nvPicPr>
          <p:cNvPr id="4" name="Picture 3"/>
          <p:cNvPicPr>
            <a:picLocks noChangeAspect="1"/>
          </p:cNvPicPr>
          <p:nvPr/>
        </p:nvPicPr>
        <p:blipFill>
          <a:blip r:embed="rId10"/>
          <a:stretch>
            <a:fillRect/>
          </a:stretch>
        </p:blipFill>
        <p:spPr>
          <a:xfrm>
            <a:off x="4044114" y="640289"/>
            <a:ext cx="3963905" cy="993776"/>
          </a:xfrm>
          <a:prstGeom prst="rect">
            <a:avLst/>
          </a:prstGeom>
          <a:ln w="19050">
            <a:noFill/>
          </a:ln>
        </p:spPr>
      </p:pic>
    </p:spTree>
    <p:extLst>
      <p:ext uri="{BB962C8B-B14F-4D97-AF65-F5344CB8AC3E}">
        <p14:creationId xmlns:p14="http://schemas.microsoft.com/office/powerpoint/2010/main" val="303583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40E4-3CA0-4D78-94B9-08CF7B6500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31D9A0-2327-4A09-9197-ED7C5D8CA52E}"/>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A4339E28-A81F-4BF0-BEF3-536940B91D94}"/>
              </a:ext>
            </a:extLst>
          </p:cNvPr>
          <p:cNvPicPr>
            <a:picLocks noChangeAspect="1"/>
          </p:cNvPicPr>
          <p:nvPr/>
        </p:nvPicPr>
        <p:blipFill>
          <a:blip r:embed="rId2"/>
          <a:stretch>
            <a:fillRect/>
          </a:stretch>
        </p:blipFill>
        <p:spPr>
          <a:xfrm>
            <a:off x="803482" y="790848"/>
            <a:ext cx="10612331" cy="524900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5438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2845</TotalTime>
  <Words>6636</Words>
  <Application>Microsoft Office PowerPoint</Application>
  <PresentationFormat>Widescreen</PresentationFormat>
  <Paragraphs>543</Paragraphs>
  <Slides>87</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Garamond</vt:lpstr>
      <vt:lpstr>Roboto</vt:lpstr>
      <vt:lpstr>Times New Roman</vt:lpstr>
      <vt:lpstr>Organic</vt:lpstr>
      <vt:lpstr>                       State Accounting Business User Group (BUG) </vt:lpstr>
      <vt:lpstr>Agenda</vt:lpstr>
      <vt:lpstr>Announcements</vt:lpstr>
      <vt:lpstr> O Batches &amp; RNVs</vt:lpstr>
      <vt:lpstr> </vt:lpstr>
      <vt:lpstr> </vt:lpstr>
      <vt:lpstr>PowerPoint Presentation</vt:lpstr>
      <vt:lpstr> </vt:lpstr>
      <vt:lpstr>PowerPoint Presentation</vt:lpstr>
      <vt:lpstr> </vt:lpstr>
      <vt:lpstr> </vt:lpstr>
      <vt:lpstr>p</vt:lpstr>
      <vt:lpstr> </vt:lpstr>
      <vt:lpstr>Received Not Vouchered (RNV)</vt:lpstr>
      <vt:lpstr>Received Not Vouchered (RNV)</vt:lpstr>
      <vt:lpstr>Received Not Vouchered (RNV)</vt:lpstr>
      <vt:lpstr>Received Not Vouchered (RNV)</vt:lpstr>
      <vt:lpstr>PowerPoint Presentation</vt:lpstr>
      <vt:lpstr>Correcting RNV Issues</vt:lpstr>
      <vt:lpstr>Correcting RNV Issues</vt:lpstr>
      <vt:lpstr>Correcting RNV Issues</vt:lpstr>
      <vt:lpstr>O Batches &amp; RNVs</vt:lpstr>
      <vt:lpstr>Capital Assets, Construction-In-Progress (CIP), &amp; Integrity Reports</vt:lpstr>
      <vt:lpstr>PowerPoint Presentation</vt:lpstr>
      <vt:lpstr>PowerPoint Presentation</vt:lpstr>
      <vt:lpstr>FIXED ASSET REPORTS  </vt:lpstr>
      <vt:lpstr>Unposted Fixed Asset Report</vt:lpstr>
      <vt:lpstr>Fixed Asset No Cost Integrity Report</vt:lpstr>
      <vt:lpstr>G/L by Tag Number</vt:lpstr>
      <vt:lpstr>POSTING COSTS TO AN ASSET</vt:lpstr>
      <vt:lpstr>PowerPoint Presentation</vt:lpstr>
      <vt:lpstr>State of Nebraska &gt; Fixed Assets &gt; Add Fixed Asset &gt; Cost Summary </vt:lpstr>
      <vt:lpstr>PowerPoint Presentation</vt:lpstr>
      <vt:lpstr>PowerPoint Presentation</vt:lpstr>
      <vt:lpstr> Oops! I posted both my DR and CR transactions, now what? </vt:lpstr>
      <vt:lpstr>Split Asset Transaction</vt:lpstr>
      <vt:lpstr>Fixed Asset Summary </vt:lpstr>
      <vt:lpstr>Asset Management Resources</vt:lpstr>
      <vt:lpstr>Construction In Progress (CIP)</vt:lpstr>
      <vt:lpstr>CIP Continued</vt:lpstr>
      <vt:lpstr>Financial Reporting Package</vt:lpstr>
      <vt:lpstr>PowerPoint Presentation</vt:lpstr>
      <vt:lpstr>PowerPoint Presentation</vt:lpstr>
      <vt:lpstr>Construction Commitments</vt:lpstr>
      <vt:lpstr>Phases of an Application Software Project </vt:lpstr>
      <vt:lpstr>Questions?</vt:lpstr>
      <vt:lpstr>Business Unit Setup</vt:lpstr>
      <vt:lpstr>E1 Training Guides </vt:lpstr>
      <vt:lpstr>Federal BU Types</vt:lpstr>
      <vt:lpstr>BU Inactivation</vt:lpstr>
      <vt:lpstr>E1 Business Unit Workflow Screen</vt:lpstr>
      <vt:lpstr>Business Unit Setup</vt:lpstr>
      <vt:lpstr>Expense Reimbursement Documents (ERD)</vt:lpstr>
      <vt:lpstr>New Versions of ERD</vt:lpstr>
      <vt:lpstr>DAS Website</vt:lpstr>
      <vt:lpstr>State Accounting Forms</vt:lpstr>
      <vt:lpstr>ERD Training Video https://youtu.be/tQJmOdlF0iA</vt:lpstr>
      <vt:lpstr>ERD Per Diem Refresher</vt:lpstr>
      <vt:lpstr>PowerPoint Presentation</vt:lpstr>
      <vt:lpstr>PowerPoint Presentation</vt:lpstr>
      <vt:lpstr>PowerPoint Presentation</vt:lpstr>
      <vt:lpstr>Travel Object Codes</vt:lpstr>
      <vt:lpstr>ERDs</vt:lpstr>
      <vt:lpstr>New GASB Statements</vt:lpstr>
      <vt:lpstr>New GASB Statements</vt:lpstr>
      <vt:lpstr>GASB Stmt. No. 99 – Omnibus 2022 –  Lease Updates (GASB Stmt. No. 87)</vt:lpstr>
      <vt:lpstr>GASB Stmt. No. 99 – Omnibus 2022 –  Lease Updates (GASB Stmt. No. 87)</vt:lpstr>
      <vt:lpstr>GASB Stmt. No. 96 - SBITA</vt:lpstr>
      <vt:lpstr>GASB Stmt. No. 96 - SBITA</vt:lpstr>
      <vt:lpstr>GASB Stmt. No. 96 - SBITA</vt:lpstr>
      <vt:lpstr>GASB Stmt. No. 96 - SBITA</vt:lpstr>
      <vt:lpstr>GASB Stmt. No. 96 - SBITA</vt:lpstr>
      <vt:lpstr>GASB Stmt. No. 96 - SBITA</vt:lpstr>
      <vt:lpstr>GASB Stmt. No. 96 - SBITA</vt:lpstr>
      <vt:lpstr>GASB Stmt. No. 96 - SBITA</vt:lpstr>
      <vt:lpstr>GASB Stmt. No. 96 - SBITA</vt:lpstr>
      <vt:lpstr>GASB Stmt. No. 96 - SBITA</vt:lpstr>
      <vt:lpstr>GASB Stmt. No. 91 – Conduit Debt Obligations</vt:lpstr>
      <vt:lpstr>GASB Stmt. No. 91 – Conduit Debt Obligations</vt:lpstr>
      <vt:lpstr>GASB Stmt. No. 94 – PPP &amp; APA</vt:lpstr>
      <vt:lpstr>GASB Stmt. No. 94 – PPP &amp; APA</vt:lpstr>
      <vt:lpstr>GASB Stmt. No. 94 – PPP &amp; APA</vt:lpstr>
      <vt:lpstr>GASB Stmt. No. 94 – PPP &amp; APA</vt:lpstr>
      <vt:lpstr>GASB Stmt. No. 94 – PPP &amp; APA</vt:lpstr>
      <vt:lpstr>GASB Stmt. No. 94 – PPP &amp; APA</vt:lpstr>
      <vt:lpstr>New GASB Statements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Kiichler, Andrea</dc:creator>
  <cp:lastModifiedBy>Witt, Caleb</cp:lastModifiedBy>
  <cp:revision>187</cp:revision>
  <dcterms:created xsi:type="dcterms:W3CDTF">2019-03-11T15:57:31Z</dcterms:created>
  <dcterms:modified xsi:type="dcterms:W3CDTF">2023-03-31T17:15:15Z</dcterms:modified>
</cp:coreProperties>
</file>