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7" r:id="rId2"/>
    <p:sldId id="351" r:id="rId3"/>
    <p:sldId id="439" r:id="rId4"/>
    <p:sldId id="438" r:id="rId5"/>
    <p:sldId id="445" r:id="rId6"/>
    <p:sldId id="437" r:id="rId7"/>
    <p:sldId id="436" r:id="rId8"/>
    <p:sldId id="435" r:id="rId9"/>
    <p:sldId id="446" r:id="rId10"/>
    <p:sldId id="434" r:id="rId11"/>
    <p:sldId id="433" r:id="rId12"/>
    <p:sldId id="432" r:id="rId13"/>
    <p:sldId id="431" r:id="rId14"/>
    <p:sldId id="429" r:id="rId15"/>
    <p:sldId id="428" r:id="rId16"/>
    <p:sldId id="427" r:id="rId17"/>
    <p:sldId id="426" r:id="rId18"/>
    <p:sldId id="425" r:id="rId19"/>
    <p:sldId id="348" r:id="rId20"/>
    <p:sldId id="346" r:id="rId21"/>
    <p:sldId id="450" r:id="rId22"/>
    <p:sldId id="345" r:id="rId23"/>
    <p:sldId id="422" r:id="rId24"/>
    <p:sldId id="399" r:id="rId25"/>
    <p:sldId id="341" r:id="rId26"/>
    <p:sldId id="421" r:id="rId27"/>
    <p:sldId id="424" r:id="rId28"/>
    <p:sldId id="400" r:id="rId29"/>
    <p:sldId id="447" r:id="rId30"/>
    <p:sldId id="448" r:id="rId31"/>
    <p:sldId id="420" r:id="rId32"/>
    <p:sldId id="367" r:id="rId33"/>
    <p:sldId id="368" r:id="rId34"/>
    <p:sldId id="452" r:id="rId35"/>
    <p:sldId id="441" r:id="rId36"/>
    <p:sldId id="440" r:id="rId37"/>
    <p:sldId id="442" r:id="rId38"/>
    <p:sldId id="443" r:id="rId39"/>
    <p:sldId id="344"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322" autoAdjust="0"/>
  </p:normalViewPr>
  <p:slideViewPr>
    <p:cSldViewPr snapToGrid="0">
      <p:cViewPr varScale="1">
        <p:scale>
          <a:sx n="150" d="100"/>
          <a:sy n="150" d="100"/>
        </p:scale>
        <p:origin x="192"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0DDFDDB-2836-424D-A064-E5D041462B56}" type="datetimeFigureOut">
              <a:rPr lang="en-US" smtClean="0"/>
              <a:t>5/15/2025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8A01A4-5742-4176-9242-92DB432AB7BE}" type="slidenum">
              <a:rPr lang="en-US" smtClean="0"/>
              <a:t>‹#›</a:t>
            </a:fld>
            <a:endParaRPr lang="en-US"/>
          </a:p>
        </p:txBody>
      </p:sp>
    </p:spTree>
    <p:extLst>
      <p:ext uri="{BB962C8B-B14F-4D97-AF65-F5344CB8AC3E}">
        <p14:creationId xmlns:p14="http://schemas.microsoft.com/office/powerpoint/2010/main" val="121781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004D6EE-5A19-47C6-B079-613416DEB11D}" type="datetimeFigureOut">
              <a:rPr lang="en-US" smtClean="0"/>
              <a:t>5/15/2025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B7B6653-D343-4FE4-9950-62AB4830FDF5}" type="slidenum">
              <a:rPr lang="en-US" smtClean="0"/>
              <a:t>‹#›</a:t>
            </a:fld>
            <a:endParaRPr lang="en-US"/>
          </a:p>
        </p:txBody>
      </p:sp>
    </p:spTree>
    <p:extLst>
      <p:ext uri="{BB962C8B-B14F-4D97-AF65-F5344CB8AC3E}">
        <p14:creationId xmlns:p14="http://schemas.microsoft.com/office/powerpoint/2010/main" val="2797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B6653-D343-4FE4-9950-62AB4830FDF5}" type="slidenum">
              <a:rPr lang="en-US" smtClean="0"/>
              <a:t>4</a:t>
            </a:fld>
            <a:endParaRPr lang="en-US"/>
          </a:p>
        </p:txBody>
      </p:sp>
    </p:spTree>
    <p:extLst>
      <p:ext uri="{BB962C8B-B14F-4D97-AF65-F5344CB8AC3E}">
        <p14:creationId xmlns:p14="http://schemas.microsoft.com/office/powerpoint/2010/main" val="279576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07143-7D0C-6ECA-6A2D-CB92323D7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2AE33-3BDE-AEC4-2069-E9C47B38C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ACDFC-5AFB-3B9B-1B1D-BE0D5C274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1ECA0E-2C69-F7C4-ADA3-81FB0137BAA5}"/>
              </a:ext>
            </a:extLst>
          </p:cNvPr>
          <p:cNvSpPr>
            <a:spLocks noGrp="1"/>
          </p:cNvSpPr>
          <p:nvPr>
            <p:ph type="sldNum" sz="quarter" idx="5"/>
          </p:nvPr>
        </p:nvSpPr>
        <p:spPr/>
        <p:txBody>
          <a:bodyPr/>
          <a:lstStyle/>
          <a:p>
            <a:fld id="{3B7B6653-D343-4FE4-9950-62AB4830FDF5}" type="slidenum">
              <a:rPr lang="en-US" smtClean="0"/>
              <a:t>5</a:t>
            </a:fld>
            <a:endParaRPr lang="en-US"/>
          </a:p>
        </p:txBody>
      </p:sp>
    </p:spTree>
    <p:extLst>
      <p:ext uri="{BB962C8B-B14F-4D97-AF65-F5344CB8AC3E}">
        <p14:creationId xmlns:p14="http://schemas.microsoft.com/office/powerpoint/2010/main" val="206460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3B7B6653-D343-4FE4-9950-62AB4830FDF5}" type="slidenum">
              <a:rPr lang="en-US" smtClean="0"/>
              <a:t>11</a:t>
            </a:fld>
            <a:endParaRPr lang="en-US"/>
          </a:p>
        </p:txBody>
      </p:sp>
    </p:spTree>
    <p:extLst>
      <p:ext uri="{BB962C8B-B14F-4D97-AF65-F5344CB8AC3E}">
        <p14:creationId xmlns:p14="http://schemas.microsoft.com/office/powerpoint/2010/main" val="168385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39</a:t>
            </a:fld>
            <a:endParaRPr lang="en-US"/>
          </a:p>
        </p:txBody>
      </p:sp>
    </p:spTree>
    <p:extLst>
      <p:ext uri="{BB962C8B-B14F-4D97-AF65-F5344CB8AC3E}">
        <p14:creationId xmlns:p14="http://schemas.microsoft.com/office/powerpoint/2010/main" val="3371526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95742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35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42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53828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7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12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05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9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83356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4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7382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84953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0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01142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5/15/2025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3092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s.nebraska.gov/accounting/nis/admin_correspodence/March_2025_BUG_Training.mp4" TargetMode="External"/><Relationship Id="rId2" Type="http://schemas.openxmlformats.org/officeDocument/2006/relationships/hyperlink" Target="https://view.officeapps.live.com/op/view.aspx?src=https%3A%2F%2Fdas.nebraska.gov%2Faccounting%2Fnis%2Fadmin_correspodence%2FMarch_2025_BUG_Training.pptx&amp;wdOrigin=BROWSELI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as.stateaccounting@nebraska.gov?subject=Financial%20Reporting%20Packag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aleb.witt@nebraska.gov" TargetMode="External"/><Relationship Id="rId2" Type="http://schemas.openxmlformats.org/officeDocument/2006/relationships/hyperlink" Target="mailto:krista.davis@nebrask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hyperlink" Target="https://das.nebraska.gov/accounting/nis/admin_correspodence/March_2025_BUG_Training.mp4" TargetMode="External"/><Relationship Id="rId2" Type="http://schemas.openxmlformats.org/officeDocument/2006/relationships/hyperlink" Target="https://view.officeapps.live.com/op/view.aspx?src=https%3A%2F%2Fdas.nebraska.gov%2Faccounting%2Fnis%2Fadmin_correspodence%2FMarch_2025_BUG_Training.pptx&amp;wdOrigin=BROWSELIN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as.stateaccounting@nebraska.gov?subject=Financial%20Reporting%20Packag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as.nebraska.gov/accounting/nis/admin_correspodence/March_2025_BUG_Training.mp4" TargetMode="External"/><Relationship Id="rId2" Type="http://schemas.openxmlformats.org/officeDocument/2006/relationships/hyperlink" Target="https://view.officeapps.live.com/op/view.aspx?src=https%3A%2F%2Fdas.nebraska.gov%2Faccounting%2Fnis%2Fadmin_correspodence%2FMarch_2025_BUG_Training.pptx&amp;wdOrigin=BROWSE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mailto:Patrick.Trinh@nebraska.gov" TargetMode="External"/><Relationship Id="rId3" Type="http://schemas.openxmlformats.org/officeDocument/2006/relationships/hyperlink" Target="mailto:AS.StateAccounting@nebraska.gov" TargetMode="External"/><Relationship Id="rId7" Type="http://schemas.openxmlformats.org/officeDocument/2006/relationships/hyperlink" Target="mailto:Chad.Pinger@nebraska.gov"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Kevin.Le@nebraska.gov" TargetMode="External"/><Relationship Id="rId11" Type="http://schemas.openxmlformats.org/officeDocument/2006/relationships/hyperlink" Target="mailto:Van.Truong@nebraska.gov" TargetMode="External"/><Relationship Id="rId5" Type="http://schemas.openxmlformats.org/officeDocument/2006/relationships/hyperlink" Target="mailto:Krista.Davis@nebrasla.gov" TargetMode="External"/><Relationship Id="rId10" Type="http://schemas.openxmlformats.org/officeDocument/2006/relationships/hyperlink" Target="mailto:Shabnam.Sultani@nebraska.gov" TargetMode="External"/><Relationship Id="rId4" Type="http://schemas.openxmlformats.org/officeDocument/2006/relationships/hyperlink" Target="mailto:Philip.Olsen@nebraska.gov" TargetMode="External"/><Relationship Id="rId9" Type="http://schemas.openxmlformats.org/officeDocument/2006/relationships/hyperlink" Target="mailto:Shaun.McDonald@nebrask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hyperlink" Target="mailto:krista.davis@nebraska.gov"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47"/>
            <a:ext cx="10515600" cy="1475874"/>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i="1" dirty="0">
                <a:solidFill>
                  <a:schemeClr val="tx1"/>
                </a:solidFill>
                <a:effectLst>
                  <a:outerShdw blurRad="38100" dist="38100" dir="2700000" algn="tl">
                    <a:srgbClr val="000000">
                      <a:alpha val="43137"/>
                    </a:srgbClr>
                  </a:outerShdw>
                </a:effectLst>
              </a:rPr>
              <a:t>State Accounting</a:t>
            </a:r>
            <a:br>
              <a:rPr lang="en-US" sz="4400" i="1" dirty="0">
                <a:solidFill>
                  <a:schemeClr val="tx1"/>
                </a:solidFill>
                <a:effectLst>
                  <a:outerShdw blurRad="38100" dist="38100" dir="2700000" algn="tl">
                    <a:srgbClr val="000000">
                      <a:alpha val="43137"/>
                    </a:srgbClr>
                  </a:outerShdw>
                </a:effectLst>
              </a:rPr>
            </a:br>
            <a:r>
              <a:rPr lang="en-US" sz="4400" i="1" dirty="0">
                <a:solidFill>
                  <a:schemeClr val="tx1"/>
                </a:solidFill>
                <a:effectLst>
                  <a:outerShdw blurRad="38100" dist="38100" dir="2700000" algn="tl">
                    <a:srgbClr val="000000">
                      <a:alpha val="43137"/>
                    </a:srgbClr>
                  </a:outerShdw>
                </a:effectLst>
              </a:rPr>
              <a:t>Business User Group (BUG) </a:t>
            </a:r>
          </a:p>
        </p:txBody>
      </p:sp>
      <p:sp>
        <p:nvSpPr>
          <p:cNvPr id="3" name="Subtitle 2"/>
          <p:cNvSpPr>
            <a:spLocks noGrp="1"/>
          </p:cNvSpPr>
          <p:nvPr>
            <p:ph type="body" idx="1"/>
          </p:nvPr>
        </p:nvSpPr>
        <p:spPr>
          <a:xfrm>
            <a:off x="663822" y="3914238"/>
            <a:ext cx="10515600" cy="1269897"/>
          </a:xfrm>
        </p:spPr>
        <p:txBody>
          <a:bodyPr>
            <a:normAutofit/>
          </a:bodyPr>
          <a:lstStyle/>
          <a:p>
            <a:pPr algn="ctr"/>
            <a:r>
              <a:rPr lang="en-US" sz="3600" i="1" dirty="0">
                <a:solidFill>
                  <a:schemeClr val="accent4">
                    <a:lumMod val="50000"/>
                  </a:schemeClr>
                </a:solidFill>
                <a:latin typeface="Garamond (heading)"/>
              </a:rPr>
              <a:t>May 2025</a:t>
            </a:r>
          </a:p>
          <a:p>
            <a:endParaRPr lang="en-US" dirty="0"/>
          </a:p>
        </p:txBody>
      </p:sp>
      <p:pic>
        <p:nvPicPr>
          <p:cNvPr id="1030" name="Picture 6" descr="Standard Operating Procedures: How to File a Miscellaneous Claim Against  the State of Nebraska">
            <a:extLst>
              <a:ext uri="{FF2B5EF4-FFF2-40B4-BE49-F238E27FC236}">
                <a16:creationId xmlns:a16="http://schemas.microsoft.com/office/drawing/2014/main" id="{53D5BAFB-CFA8-4F9C-9284-B290DAF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933" y="997292"/>
            <a:ext cx="5234133" cy="116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4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Wednesday, June 25, 2025</a:t>
            </a:r>
            <a:br>
              <a:rPr lang="en-US" sz="3600" dirty="0"/>
            </a:br>
            <a:endParaRPr lang="en-US" sz="1800" b="1" dirty="0"/>
          </a:p>
        </p:txBody>
      </p:sp>
      <p:sp>
        <p:nvSpPr>
          <p:cNvPr id="3" name="Content Placeholder 2"/>
          <p:cNvSpPr>
            <a:spLocks noGrp="1"/>
          </p:cNvSpPr>
          <p:nvPr>
            <p:ph idx="1"/>
          </p:nvPr>
        </p:nvSpPr>
        <p:spPr/>
        <p:txBody>
          <a:bodyPr>
            <a:normAutofit/>
          </a:bodyPr>
          <a:lstStyle/>
          <a:p>
            <a:r>
              <a:rPr lang="en-US" dirty="0"/>
              <a:t>Reconcile encumbrances on the Allotment Status Report to support.</a:t>
            </a:r>
          </a:p>
          <a:p>
            <a:r>
              <a:rPr lang="en-US" dirty="0"/>
              <a:t>Review any outstanding cash transactions related to the Treasurer’s office to ensure it has cleared or paperwork has been processed.</a:t>
            </a:r>
          </a:p>
          <a:p>
            <a:r>
              <a:rPr lang="en-US" dirty="0"/>
              <a:t>Unposted Fixed Asset Report </a:t>
            </a:r>
            <a:r>
              <a:rPr lang="en-US" u="sng" dirty="0"/>
              <a:t>must be blank</a:t>
            </a:r>
            <a:r>
              <a:rPr lang="en-US" dirty="0"/>
              <a:t>.  Either post or pass on all items.</a:t>
            </a:r>
          </a:p>
          <a:p>
            <a:r>
              <a:rPr lang="en-US" dirty="0"/>
              <a:t>Fixed Asset No Cost Integrity Report </a:t>
            </a:r>
            <a:r>
              <a:rPr lang="en-US" u="sng" dirty="0"/>
              <a:t>must be blank</a:t>
            </a:r>
            <a:r>
              <a:rPr lang="en-US" dirty="0"/>
              <a:t>, with the exception of items not yet received.</a:t>
            </a:r>
          </a:p>
        </p:txBody>
      </p:sp>
      <p:sp>
        <p:nvSpPr>
          <p:cNvPr id="4" name="Footer Placeholder 3">
            <a:extLst>
              <a:ext uri="{FF2B5EF4-FFF2-40B4-BE49-F238E27FC236}">
                <a16:creationId xmlns:a16="http://schemas.microsoft.com/office/drawing/2014/main" id="{8480726C-D5D5-2E6C-93A5-B32C3FB91AC0}"/>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41948604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Thursday &amp; Friday, June 26 &amp; 27, 2025</a:t>
            </a:r>
          </a:p>
        </p:txBody>
      </p:sp>
      <p:sp>
        <p:nvSpPr>
          <p:cNvPr id="3" name="Content Placeholder 2"/>
          <p:cNvSpPr>
            <a:spLocks noGrp="1"/>
          </p:cNvSpPr>
          <p:nvPr>
            <p:ph idx="1"/>
          </p:nvPr>
        </p:nvSpPr>
        <p:spPr/>
        <p:txBody>
          <a:bodyPr>
            <a:normAutofit fontScale="85000" lnSpcReduction="10000"/>
          </a:bodyPr>
          <a:lstStyle/>
          <a:p>
            <a:r>
              <a:rPr lang="en-US" dirty="0"/>
              <a:t>Treasurer’s Office opens for normal business transactions.</a:t>
            </a:r>
          </a:p>
          <a:p>
            <a:r>
              <a:rPr lang="en-US" dirty="0"/>
              <a:t>No purchasing activity without authorization from DAS - Materiel. Do not perform a receipt function against an outstanding purchase order for current period or a future period unless authorized since these must be posted before year-end.</a:t>
            </a:r>
          </a:p>
          <a:p>
            <a:r>
              <a:rPr lang="en-US" dirty="0"/>
              <a:t>Only volume voucher payments and emergency payments will be processed.</a:t>
            </a:r>
          </a:p>
          <a:p>
            <a:r>
              <a:rPr lang="en-US" dirty="0"/>
              <a:t>For three-way match vouchers, Line Type 4, with July 2025 GL dates, do not adjust voucher amount until July.</a:t>
            </a:r>
          </a:p>
          <a:p>
            <a:r>
              <a:rPr lang="en-US" dirty="0"/>
              <a:t>Legally required expenditures for E1 Fiscal Year 24 (July 1, 2024 to June 30, 2025) will be allowed to post </a:t>
            </a:r>
            <a:r>
              <a:rPr lang="en-US" u="sng" dirty="0"/>
              <a:t>only with prior notification and approval</a:t>
            </a:r>
            <a:r>
              <a:rPr lang="en-US" dirty="0"/>
              <a:t> by State Accounting.</a:t>
            </a:r>
          </a:p>
        </p:txBody>
      </p:sp>
      <p:sp>
        <p:nvSpPr>
          <p:cNvPr id="4" name="Footer Placeholder 3">
            <a:extLst>
              <a:ext uri="{FF2B5EF4-FFF2-40B4-BE49-F238E27FC236}">
                <a16:creationId xmlns:a16="http://schemas.microsoft.com/office/drawing/2014/main" id="{2400F483-24DA-2A26-70EF-F977612FDE07}"/>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86964244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June 30, 2025</a:t>
            </a:r>
          </a:p>
        </p:txBody>
      </p:sp>
      <p:sp>
        <p:nvSpPr>
          <p:cNvPr id="3" name="Content Placeholder 2"/>
          <p:cNvSpPr>
            <a:spLocks noGrp="1"/>
          </p:cNvSpPr>
          <p:nvPr>
            <p:ph idx="1"/>
          </p:nvPr>
        </p:nvSpPr>
        <p:spPr/>
        <p:txBody>
          <a:bodyPr>
            <a:normAutofit fontScale="92500" lnSpcReduction="20000"/>
          </a:bodyPr>
          <a:lstStyle/>
          <a:p>
            <a:r>
              <a:rPr lang="en-US" dirty="0"/>
              <a:t>Treasurer’s Office cut off for deposits is at 9:00 A.M.  Deposits after 9:00 A.M. must have a 7/1/25 GL date.</a:t>
            </a:r>
          </a:p>
          <a:p>
            <a:r>
              <a:rPr lang="en-US" dirty="0"/>
              <a:t>No purchasing or posting activities allowed without authorization.</a:t>
            </a:r>
          </a:p>
          <a:p>
            <a:r>
              <a:rPr lang="en-US" dirty="0"/>
              <a:t>All Bi-weekly, E1 timesheet approvals need to be completed by 10:00 A.M.</a:t>
            </a:r>
          </a:p>
          <a:p>
            <a:r>
              <a:rPr lang="en-US" dirty="0"/>
              <a:t>If there are outstanding issues for your agency that will have a financial impact, contact Krista Davis at (402) 890-8253 by 12:00 P.M.</a:t>
            </a:r>
          </a:p>
          <a:p>
            <a:r>
              <a:rPr lang="en-US" dirty="0"/>
              <a:t>E1 will be shut down for all agencies at 3:00 P.M.</a:t>
            </a:r>
          </a:p>
          <a:p>
            <a:r>
              <a:rPr lang="en-US" dirty="0"/>
              <a:t>Outstanding purchase orders (not received) will be rolled over to the new fiscal year by State Accounting.</a:t>
            </a:r>
          </a:p>
          <a:p>
            <a:endParaRPr lang="en-US" dirty="0"/>
          </a:p>
          <a:p>
            <a:endParaRPr lang="en-US" dirty="0"/>
          </a:p>
        </p:txBody>
      </p:sp>
      <p:sp>
        <p:nvSpPr>
          <p:cNvPr id="4" name="Footer Placeholder 3">
            <a:extLst>
              <a:ext uri="{FF2B5EF4-FFF2-40B4-BE49-F238E27FC236}">
                <a16:creationId xmlns:a16="http://schemas.microsoft.com/office/drawing/2014/main" id="{BAAE1187-1718-76FF-03BE-F268984E2EBC}"/>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8519719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July 1, 2025</a:t>
            </a:r>
          </a:p>
        </p:txBody>
      </p:sp>
      <p:sp>
        <p:nvSpPr>
          <p:cNvPr id="3" name="Content Placeholder 2"/>
          <p:cNvSpPr>
            <a:spLocks noGrp="1"/>
          </p:cNvSpPr>
          <p:nvPr>
            <p:ph idx="1"/>
          </p:nvPr>
        </p:nvSpPr>
        <p:spPr/>
        <p:txBody>
          <a:bodyPr>
            <a:normAutofit fontScale="92500"/>
          </a:bodyPr>
          <a:lstStyle/>
          <a:p>
            <a:pPr marL="0" indent="0">
              <a:buNone/>
            </a:pPr>
            <a:r>
              <a:rPr lang="en-US" b="1" dirty="0"/>
              <a:t>NO POSTING UNTIL FLASH MEMO IS RECEIVED THAT YEAR END CLOSE IS COMPLETE – THIS WILL BE COMPLETED BEFORE JULY 1, 2025, AT 7:00 A.M.</a:t>
            </a:r>
          </a:p>
          <a:p>
            <a:r>
              <a:rPr lang="en-US" dirty="0"/>
              <a:t>First allotment of new fiscal year appropriations provided by Budget Division.</a:t>
            </a:r>
          </a:p>
          <a:p>
            <a:r>
              <a:rPr lang="en-US" dirty="0"/>
              <a:t>Use prior year voucher processing menus when appropriate.</a:t>
            </a:r>
          </a:p>
          <a:p>
            <a:r>
              <a:rPr lang="en-US" dirty="0"/>
              <a:t>Allotment Status Report will be available on MREPORT.</a:t>
            </a:r>
          </a:p>
          <a:p>
            <a:r>
              <a:rPr lang="en-US" dirty="0"/>
              <a:t>Review open purchase orders to determine year end rollover is correct.</a:t>
            </a:r>
          </a:p>
          <a:p>
            <a:endParaRPr lang="en-US" dirty="0"/>
          </a:p>
        </p:txBody>
      </p:sp>
      <p:sp>
        <p:nvSpPr>
          <p:cNvPr id="4" name="Footer Placeholder 3">
            <a:extLst>
              <a:ext uri="{FF2B5EF4-FFF2-40B4-BE49-F238E27FC236}">
                <a16:creationId xmlns:a16="http://schemas.microsoft.com/office/drawing/2014/main" id="{B3FA6491-22DD-225B-7C75-4B48DE0517B9}"/>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98028338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Thursday, July 3, 2025</a:t>
            </a:r>
          </a:p>
        </p:txBody>
      </p:sp>
      <p:sp>
        <p:nvSpPr>
          <p:cNvPr id="3" name="Content Placeholder 2"/>
          <p:cNvSpPr>
            <a:spLocks noGrp="1"/>
          </p:cNvSpPr>
          <p:nvPr>
            <p:ph idx="1"/>
          </p:nvPr>
        </p:nvSpPr>
        <p:spPr/>
        <p:txBody>
          <a:bodyPr/>
          <a:lstStyle/>
          <a:p>
            <a:r>
              <a:rPr lang="en-US" dirty="0"/>
              <a:t>Prior year manual encumbrances that were voided may be re-entered if necessary.</a:t>
            </a:r>
          </a:p>
          <a:p>
            <a:r>
              <a:rPr lang="en-US" dirty="0"/>
              <a:t>Start entering valid manual encumbrances.</a:t>
            </a:r>
          </a:p>
          <a:p>
            <a:r>
              <a:rPr lang="en-US" dirty="0"/>
              <a:t>Run the Encumbrance Detail Report (R5509594A) after encumbrances are entered to ensure they were recorded correctly.</a:t>
            </a:r>
          </a:p>
        </p:txBody>
      </p:sp>
      <p:sp>
        <p:nvSpPr>
          <p:cNvPr id="4" name="Footer Placeholder 3">
            <a:extLst>
              <a:ext uri="{FF2B5EF4-FFF2-40B4-BE49-F238E27FC236}">
                <a16:creationId xmlns:a16="http://schemas.microsoft.com/office/drawing/2014/main" id="{92286B7C-B6D1-487B-D6A5-BF83D84564C1}"/>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67475887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July 21, 2025</a:t>
            </a:r>
          </a:p>
        </p:txBody>
      </p:sp>
      <p:sp>
        <p:nvSpPr>
          <p:cNvPr id="3" name="Content Placeholder 2"/>
          <p:cNvSpPr>
            <a:spLocks noGrp="1"/>
          </p:cNvSpPr>
          <p:nvPr>
            <p:ph idx="1"/>
          </p:nvPr>
        </p:nvSpPr>
        <p:spPr/>
        <p:txBody>
          <a:bodyPr/>
          <a:lstStyle/>
          <a:p>
            <a:r>
              <a:rPr lang="en-US" dirty="0"/>
              <a:t>State Accounting will calculate accrued payroll manual encumbrance based on the BW-15, July 18</a:t>
            </a:r>
            <a:r>
              <a:rPr lang="en-US" baseline="30000" dirty="0"/>
              <a:t>th</a:t>
            </a:r>
            <a:r>
              <a:rPr lang="en-US" dirty="0"/>
              <a:t> biweekly payroll, which is 10% June hours.</a:t>
            </a:r>
          </a:p>
          <a:p>
            <a:r>
              <a:rPr lang="en-US" dirty="0">
                <a:solidFill>
                  <a:srgbClr val="000000"/>
                </a:solidFill>
                <a:effectLst/>
                <a:latin typeface="+mj-lt"/>
                <a:ea typeface="Times New Roman" panose="02020603050405020304" pitchFamily="18" charset="0"/>
              </a:rPr>
              <a:t>Agencies with 24-hour facilities, agencies that need to use a different method, or if you have questions regarding the calculation State Accounting will calculate, please contact State Accounting to discuss your situation.</a:t>
            </a:r>
            <a:endParaRPr lang="en-US" dirty="0">
              <a:latin typeface="+mj-lt"/>
            </a:endParaRPr>
          </a:p>
        </p:txBody>
      </p:sp>
      <p:sp>
        <p:nvSpPr>
          <p:cNvPr id="4" name="Footer Placeholder 3">
            <a:extLst>
              <a:ext uri="{FF2B5EF4-FFF2-40B4-BE49-F238E27FC236}">
                <a16:creationId xmlns:a16="http://schemas.microsoft.com/office/drawing/2014/main" id="{380BBD45-DDFE-1619-4602-8BC46E3684FB}"/>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380416688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July 31, 2025</a:t>
            </a:r>
          </a:p>
        </p:txBody>
      </p:sp>
      <p:sp>
        <p:nvSpPr>
          <p:cNvPr id="3" name="Content Placeholder 2"/>
          <p:cNvSpPr>
            <a:spLocks noGrp="1"/>
          </p:cNvSpPr>
          <p:nvPr>
            <p:ph idx="1"/>
          </p:nvPr>
        </p:nvSpPr>
        <p:spPr/>
        <p:txBody>
          <a:bodyPr/>
          <a:lstStyle/>
          <a:p>
            <a:r>
              <a:rPr lang="en-US" dirty="0"/>
              <a:t>Deadline to complete entry of E1 Fiscal Year 25 (July 1, 2025 to June 30, 2026) budgeted amounts for the Budget Status Report.</a:t>
            </a:r>
          </a:p>
        </p:txBody>
      </p:sp>
      <p:sp>
        <p:nvSpPr>
          <p:cNvPr id="4" name="Footer Placeholder 3">
            <a:extLst>
              <a:ext uri="{FF2B5EF4-FFF2-40B4-BE49-F238E27FC236}">
                <a16:creationId xmlns:a16="http://schemas.microsoft.com/office/drawing/2014/main" id="{E16578B5-43E9-6384-04F4-AEB1FF91BEFD}"/>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130358772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Biennial Carryover Reports</a:t>
            </a:r>
          </a:p>
        </p:txBody>
      </p:sp>
      <p:sp>
        <p:nvSpPr>
          <p:cNvPr id="3" name="Content Placeholder 2"/>
          <p:cNvSpPr>
            <a:spLocks noGrp="1"/>
          </p:cNvSpPr>
          <p:nvPr>
            <p:ph idx="1"/>
          </p:nvPr>
        </p:nvSpPr>
        <p:spPr>
          <a:xfrm>
            <a:off x="1295401" y="2457973"/>
            <a:ext cx="9601196" cy="3548543"/>
          </a:xfrm>
        </p:spPr>
        <p:txBody>
          <a:bodyPr>
            <a:normAutofit/>
          </a:bodyPr>
          <a:lstStyle/>
          <a:p>
            <a:pPr marL="0" indent="0">
              <a:buNone/>
            </a:pPr>
            <a:r>
              <a:rPr lang="en-US" dirty="0"/>
              <a:t>Review the following reports and make corrections as necessary:</a:t>
            </a:r>
          </a:p>
          <a:p>
            <a:r>
              <a:rPr lang="en-US" dirty="0"/>
              <a:t>First draft as of 7/31/25 – run on Friday, August 1, 2025</a:t>
            </a:r>
          </a:p>
          <a:p>
            <a:r>
              <a:rPr lang="en-US" dirty="0"/>
              <a:t>Second draft as of 8/14/25 – run on Friday, August 15, 2025</a:t>
            </a:r>
          </a:p>
          <a:p>
            <a:r>
              <a:rPr lang="en-US" dirty="0"/>
              <a:t>Certified report as of 8/31/25 – run on Monday, September 1, 2025</a:t>
            </a:r>
          </a:p>
          <a:p>
            <a:r>
              <a:rPr lang="en-US" dirty="0"/>
              <a:t>The Certified Biennial Carryover Report (signed copy) is due to State Accounting by Monday, September 15, 2025.  Print the report for the Director’s signature, even if it is blank.  Keep a copy for your records.</a:t>
            </a:r>
          </a:p>
        </p:txBody>
      </p:sp>
      <p:sp>
        <p:nvSpPr>
          <p:cNvPr id="4" name="Footer Placeholder 3">
            <a:extLst>
              <a:ext uri="{FF2B5EF4-FFF2-40B4-BE49-F238E27FC236}">
                <a16:creationId xmlns:a16="http://schemas.microsoft.com/office/drawing/2014/main" id="{E1B6563C-9E0F-5AF4-4923-A98269752DC2}"/>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372933256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September 30, 2025</a:t>
            </a:r>
          </a:p>
        </p:txBody>
      </p:sp>
      <p:sp>
        <p:nvSpPr>
          <p:cNvPr id="3" name="Content Placeholder 2"/>
          <p:cNvSpPr>
            <a:spLocks noGrp="1"/>
          </p:cNvSpPr>
          <p:nvPr>
            <p:ph idx="1"/>
          </p:nvPr>
        </p:nvSpPr>
        <p:spPr/>
        <p:txBody>
          <a:bodyPr/>
          <a:lstStyle/>
          <a:p>
            <a:r>
              <a:rPr lang="en-US" dirty="0"/>
              <a:t>State Budget division completes review of certified encumbrances.</a:t>
            </a:r>
          </a:p>
          <a:p>
            <a:r>
              <a:rPr lang="en-US" dirty="0"/>
              <a:t>Re-appropriation provided as appropriate.</a:t>
            </a:r>
          </a:p>
          <a:p>
            <a:r>
              <a:rPr lang="en-US" dirty="0"/>
              <a:t>After certification process is completed, State Accounting will liquidate payroll encumbrances.</a:t>
            </a:r>
          </a:p>
        </p:txBody>
      </p:sp>
      <p:sp>
        <p:nvSpPr>
          <p:cNvPr id="4" name="Footer Placeholder 3">
            <a:extLst>
              <a:ext uri="{FF2B5EF4-FFF2-40B4-BE49-F238E27FC236}">
                <a16:creationId xmlns:a16="http://schemas.microsoft.com/office/drawing/2014/main" id="{74198C32-E01B-1B6F-167A-B80DA6BA0D6E}"/>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62204419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348329"/>
          </a:xfrm>
        </p:spPr>
        <p:txBody>
          <a:bodyPr/>
          <a:lstStyle/>
          <a:p>
            <a:r>
              <a:rPr lang="en-US" sz="4400" dirty="0"/>
              <a:t>Schedule of Expenditures of Federal Awards (SEFA) </a:t>
            </a:r>
          </a:p>
        </p:txBody>
      </p:sp>
    </p:spTree>
    <p:extLst>
      <p:ext uri="{BB962C8B-B14F-4D97-AF65-F5344CB8AC3E}">
        <p14:creationId xmlns:p14="http://schemas.microsoft.com/office/powerpoint/2010/main" val="45625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Slide Content</a:t>
            </a:r>
          </a:p>
        </p:txBody>
      </p:sp>
      <p:sp>
        <p:nvSpPr>
          <p:cNvPr id="3" name="Text Placeholder 2"/>
          <p:cNvSpPr>
            <a:spLocks noGrp="1"/>
          </p:cNvSpPr>
          <p:nvPr>
            <p:ph type="body" idx="1"/>
          </p:nvPr>
        </p:nvSpPr>
        <p:spPr/>
        <p:txBody>
          <a:bodyPr/>
          <a:lstStyle/>
          <a:p>
            <a:r>
              <a:rPr lang="en-US" dirty="0">
                <a:solidFill>
                  <a:schemeClr val="tx1"/>
                </a:solidFill>
              </a:rPr>
              <a:t>	</a:t>
            </a:r>
          </a:p>
        </p:txBody>
      </p:sp>
      <p:sp>
        <p:nvSpPr>
          <p:cNvPr id="6" name="Content Placeholder 5"/>
          <p:cNvSpPr>
            <a:spLocks noGrp="1"/>
          </p:cNvSpPr>
          <p:nvPr>
            <p:ph sz="quarter" idx="4"/>
          </p:nvPr>
        </p:nvSpPr>
        <p:spPr>
          <a:xfrm>
            <a:off x="1359543" y="2635778"/>
            <a:ext cx="9475288" cy="2632605"/>
          </a:xfrm>
        </p:spPr>
        <p:txBody>
          <a:bodyPr>
            <a:normAutofit/>
          </a:bodyPr>
          <a:lstStyle/>
          <a:p>
            <a:r>
              <a:rPr lang="en-US" sz="1700" b="1" dirty="0"/>
              <a:t>Fiscal Year End Closing Schedule</a:t>
            </a:r>
          </a:p>
          <a:p>
            <a:r>
              <a:rPr lang="en-US" sz="1700" b="1" dirty="0"/>
              <a:t>Biennial Carryover Reports</a:t>
            </a:r>
            <a:endParaRPr lang="en-US" sz="1700" dirty="0"/>
          </a:p>
          <a:p>
            <a:r>
              <a:rPr lang="en-US" sz="1700" b="1" dirty="0"/>
              <a:t>SEFA (Schedule of Expenditures of Federal Awards)</a:t>
            </a:r>
            <a:endParaRPr lang="en-US" sz="1700" dirty="0"/>
          </a:p>
          <a:p>
            <a:r>
              <a:rPr lang="en-US" sz="1700" b="1" dirty="0"/>
              <a:t>ACFR Completion &amp; Financial Reporting Package</a:t>
            </a:r>
          </a:p>
          <a:p>
            <a:r>
              <a:rPr lang="en-US" sz="1700" b="1" dirty="0"/>
              <a:t>‘O’ Batches</a:t>
            </a:r>
          </a:p>
          <a:p>
            <a:r>
              <a:rPr lang="en-US" sz="1700" b="1" dirty="0"/>
              <a:t>Batch Management clean up for terminated employees</a:t>
            </a:r>
          </a:p>
          <a:p>
            <a:endParaRPr lang="en-US" dirty="0"/>
          </a:p>
        </p:txBody>
      </p:sp>
    </p:spTree>
    <p:extLst>
      <p:ext uri="{BB962C8B-B14F-4D97-AF65-F5344CB8AC3E}">
        <p14:creationId xmlns:p14="http://schemas.microsoft.com/office/powerpoint/2010/main" val="253100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SEFA</a:t>
            </a:r>
          </a:p>
        </p:txBody>
      </p:sp>
      <p:sp>
        <p:nvSpPr>
          <p:cNvPr id="3" name="Content Placeholder 2"/>
          <p:cNvSpPr>
            <a:spLocks noGrp="1"/>
          </p:cNvSpPr>
          <p:nvPr>
            <p:ph idx="1"/>
          </p:nvPr>
        </p:nvSpPr>
        <p:spPr/>
        <p:txBody>
          <a:bodyPr>
            <a:normAutofit lnSpcReduction="10000"/>
          </a:bodyPr>
          <a:lstStyle/>
          <a:p>
            <a:r>
              <a:rPr lang="en-US" dirty="0"/>
              <a:t>The Schedule of Expenditures of Federal Awards (SEFA) is part of the Annual Statewide Single Audit.</a:t>
            </a:r>
          </a:p>
          <a:p>
            <a:r>
              <a:rPr lang="en-US" dirty="0"/>
              <a:t>The SEFA tracks expenditures by Federal AL (Assistance Listing) or Grant Numbers. (Formerly known as CFDA #.)</a:t>
            </a:r>
          </a:p>
          <a:p>
            <a:r>
              <a:rPr lang="en-US" dirty="0"/>
              <a:t>Expenditures made to sub-recipients should be recorded in E1 to Object Account Code 594100.</a:t>
            </a:r>
          </a:p>
          <a:p>
            <a:r>
              <a:rPr lang="en-US" dirty="0"/>
              <a:t>Pass through funds received from another agency should be recorded in E1 to Object Account Code 461500.</a:t>
            </a:r>
          </a:p>
          <a:p>
            <a:endParaRPr lang="en-US" dirty="0"/>
          </a:p>
        </p:txBody>
      </p:sp>
    </p:spTree>
    <p:extLst>
      <p:ext uri="{BB962C8B-B14F-4D97-AF65-F5344CB8AC3E}">
        <p14:creationId xmlns:p14="http://schemas.microsoft.com/office/powerpoint/2010/main" val="2585197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939C96F1-2CF0-9DEF-F297-982D89B9F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EBB23-3B6E-24F7-6432-04BC4E2607CF}"/>
              </a:ext>
            </a:extLst>
          </p:cNvPr>
          <p:cNvSpPr>
            <a:spLocks noGrp="1"/>
          </p:cNvSpPr>
          <p:nvPr>
            <p:ph type="title"/>
          </p:nvPr>
        </p:nvSpPr>
        <p:spPr/>
        <p:txBody>
          <a:bodyPr/>
          <a:lstStyle/>
          <a:p>
            <a:r>
              <a:rPr lang="en-US" dirty="0"/>
              <a:t>SEFA</a:t>
            </a:r>
          </a:p>
        </p:txBody>
      </p:sp>
      <p:sp>
        <p:nvSpPr>
          <p:cNvPr id="3" name="Content Placeholder 2">
            <a:extLst>
              <a:ext uri="{FF2B5EF4-FFF2-40B4-BE49-F238E27FC236}">
                <a16:creationId xmlns:a16="http://schemas.microsoft.com/office/drawing/2014/main" id="{5BF0AA7C-2A81-B3A3-C3FD-4AE5813F33DE}"/>
              </a:ext>
            </a:extLst>
          </p:cNvPr>
          <p:cNvSpPr>
            <a:spLocks noGrp="1"/>
          </p:cNvSpPr>
          <p:nvPr>
            <p:ph idx="1"/>
          </p:nvPr>
        </p:nvSpPr>
        <p:spPr/>
        <p:txBody>
          <a:bodyPr/>
          <a:lstStyle/>
          <a:p>
            <a:pPr marL="0" indent="0">
              <a:buNone/>
            </a:pPr>
            <a:r>
              <a:rPr lang="en-US" dirty="0"/>
              <a:t>Please refer to the State Accounting BUG training held on March 27</a:t>
            </a:r>
            <a:r>
              <a:rPr lang="en-US" baseline="30000" dirty="0"/>
              <a:t>th</a:t>
            </a:r>
            <a:r>
              <a:rPr lang="en-US" dirty="0"/>
              <a:t>, 2025, for detailed information regarding subrecipient reporting on the SEFA: </a:t>
            </a:r>
          </a:p>
          <a:p>
            <a:pPr marL="0" indent="0" algn="ctr">
              <a:buNone/>
            </a:pPr>
            <a:r>
              <a:rPr lang="en-US" dirty="0">
                <a:hlinkClick r:id="rId2"/>
              </a:rPr>
              <a:t>Spring 2025 BUG Presentation Slides</a:t>
            </a:r>
            <a:r>
              <a:rPr lang="en-US" dirty="0"/>
              <a:t> or </a:t>
            </a:r>
          </a:p>
          <a:p>
            <a:pPr marL="0" indent="0" algn="ctr">
              <a:buNone/>
            </a:pPr>
            <a:r>
              <a:rPr lang="en-US" dirty="0">
                <a:hlinkClick r:id="rId3"/>
              </a:rPr>
              <a:t>Spring 2025 BUG Presentation Recording</a:t>
            </a:r>
            <a:r>
              <a:rPr lang="en-US" dirty="0"/>
              <a:t> </a:t>
            </a:r>
          </a:p>
        </p:txBody>
      </p:sp>
    </p:spTree>
    <p:extLst>
      <p:ext uri="{BB962C8B-B14F-4D97-AF65-F5344CB8AC3E}">
        <p14:creationId xmlns:p14="http://schemas.microsoft.com/office/powerpoint/2010/main" val="158705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SEFA</a:t>
            </a:r>
          </a:p>
        </p:txBody>
      </p:sp>
      <p:sp>
        <p:nvSpPr>
          <p:cNvPr id="3" name="Content Placeholder 2"/>
          <p:cNvSpPr>
            <a:spLocks noGrp="1"/>
          </p:cNvSpPr>
          <p:nvPr>
            <p:ph idx="1"/>
          </p:nvPr>
        </p:nvSpPr>
        <p:spPr/>
        <p:txBody>
          <a:bodyPr>
            <a:normAutofit lnSpcReduction="10000"/>
          </a:bodyPr>
          <a:lstStyle/>
          <a:p>
            <a:r>
              <a:rPr lang="en-US" dirty="0"/>
              <a:t>Agencies who record Federal expenditures will receive an email from State Accounting in July with Federal expenditures recorded in E1.  </a:t>
            </a:r>
          </a:p>
          <a:p>
            <a:r>
              <a:rPr lang="en-US" dirty="0"/>
              <a:t>Verify the amount of Federal and sub-recipient expenditures for each federal award (AL #).</a:t>
            </a:r>
          </a:p>
          <a:p>
            <a:r>
              <a:rPr lang="en-US" dirty="0"/>
              <a:t>Amounts reported that differ from the Federal expenditures in E1 need to be supported with documentation, such as accounting reports, federal reports, etc.  This documentation will also be provided to the auditors.</a:t>
            </a:r>
          </a:p>
          <a:p>
            <a:r>
              <a:rPr lang="en-US" dirty="0"/>
              <a:t>Responses are due back to State Accounting by Monday August 4</a:t>
            </a:r>
            <a:r>
              <a:rPr lang="en-US" baseline="30000" dirty="0"/>
              <a:t>th</a:t>
            </a:r>
            <a:r>
              <a:rPr lang="en-US" dirty="0"/>
              <a:t>, 2025.</a:t>
            </a:r>
          </a:p>
        </p:txBody>
      </p:sp>
    </p:spTree>
    <p:extLst>
      <p:ext uri="{BB962C8B-B14F-4D97-AF65-F5344CB8AC3E}">
        <p14:creationId xmlns:p14="http://schemas.microsoft.com/office/powerpoint/2010/main" val="343575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SEFA</a:t>
            </a:r>
          </a:p>
        </p:txBody>
      </p:sp>
      <p:sp>
        <p:nvSpPr>
          <p:cNvPr id="3" name="Content Placeholder 2"/>
          <p:cNvSpPr>
            <a:spLocks noGrp="1"/>
          </p:cNvSpPr>
          <p:nvPr>
            <p:ph idx="1"/>
          </p:nvPr>
        </p:nvSpPr>
        <p:spPr/>
        <p:txBody>
          <a:bodyPr>
            <a:normAutofit/>
          </a:bodyPr>
          <a:lstStyle/>
          <a:p>
            <a:r>
              <a:rPr lang="en-US" dirty="0"/>
              <a:t>The email from State Accounting will also include Federal expenditures recorded to business units with no Federal AL # assigned.  </a:t>
            </a:r>
          </a:p>
          <a:p>
            <a:r>
              <a:rPr lang="en-US" dirty="0"/>
              <a:t>All Federal expenditures will need to be reviewed and support provided in order to ensure these </a:t>
            </a:r>
            <a:r>
              <a:rPr lang="en-US" u="sng" dirty="0"/>
              <a:t>are</a:t>
            </a:r>
            <a:r>
              <a:rPr lang="en-US" dirty="0"/>
              <a:t> or </a:t>
            </a:r>
            <a:r>
              <a:rPr lang="en-US" u="sng" dirty="0"/>
              <a:t>are not</a:t>
            </a:r>
            <a:r>
              <a:rPr lang="en-US" dirty="0"/>
              <a:t> to be included in the SEFA.</a:t>
            </a:r>
          </a:p>
          <a:p>
            <a:r>
              <a:rPr lang="en-US" dirty="0"/>
              <a:t>We perform a reconciliation of E1 Federal expenditures to the final SEFA to ensure all Federal expenditures are accounted for and properly reported.  Your assistance in explaining and supporting Federal expenditures </a:t>
            </a:r>
            <a:r>
              <a:rPr lang="en-US" u="sng" dirty="0"/>
              <a:t>not</a:t>
            </a:r>
            <a:r>
              <a:rPr lang="en-US" dirty="0"/>
              <a:t> included in the SEFA is necessary to complete this procedure.</a:t>
            </a:r>
          </a:p>
        </p:txBody>
      </p:sp>
    </p:spTree>
    <p:extLst>
      <p:ext uri="{BB962C8B-B14F-4D97-AF65-F5344CB8AC3E}">
        <p14:creationId xmlns:p14="http://schemas.microsoft.com/office/powerpoint/2010/main" val="262523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481943"/>
            <a:ext cx="6815669" cy="904721"/>
          </a:xfrm>
        </p:spPr>
        <p:txBody>
          <a:bodyPr/>
          <a:lstStyle/>
          <a:p>
            <a:r>
              <a:rPr lang="en-US" dirty="0"/>
              <a:t>ACFR Completion</a:t>
            </a:r>
          </a:p>
        </p:txBody>
      </p:sp>
      <p:sp>
        <p:nvSpPr>
          <p:cNvPr id="4" name="Title 1">
            <a:extLst>
              <a:ext uri="{FF2B5EF4-FFF2-40B4-BE49-F238E27FC236}">
                <a16:creationId xmlns:a16="http://schemas.microsoft.com/office/drawing/2014/main" id="{B48900C8-39AE-4253-886A-DC1A36699EBA}"/>
              </a:ext>
            </a:extLst>
          </p:cNvPr>
          <p:cNvSpPr txBox="1">
            <a:spLocks/>
          </p:cNvSpPr>
          <p:nvPr/>
        </p:nvSpPr>
        <p:spPr>
          <a:xfrm>
            <a:off x="2692398" y="3625828"/>
            <a:ext cx="6815669"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&amp; Financial Reporting Package</a:t>
            </a:r>
          </a:p>
        </p:txBody>
      </p:sp>
    </p:spTree>
    <p:extLst>
      <p:ext uri="{BB962C8B-B14F-4D97-AF65-F5344CB8AC3E}">
        <p14:creationId xmlns:p14="http://schemas.microsoft.com/office/powerpoint/2010/main" val="21402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ACFR Completion</a:t>
            </a:r>
          </a:p>
        </p:txBody>
      </p:sp>
      <p:sp>
        <p:nvSpPr>
          <p:cNvPr id="5" name="Subtitle 4"/>
          <p:cNvSpPr>
            <a:spLocks noGrp="1"/>
          </p:cNvSpPr>
          <p:nvPr>
            <p:ph idx="1"/>
          </p:nvPr>
        </p:nvSpPr>
        <p:spPr/>
        <p:txBody>
          <a:bodyPr>
            <a:normAutofit/>
          </a:bodyPr>
          <a:lstStyle/>
          <a:p>
            <a:r>
              <a:rPr lang="en-US" dirty="0"/>
              <a:t>State statute drives the required submission of the ACFR report to the Governor’s office and the Legislature.  Due dates set by DAS and the Auditor’s Office need to be adhered to ensure the timely completion.  One major milestone is the mid-August financial reporting package deadline. </a:t>
            </a:r>
            <a:endParaRPr lang="en-US" dirty="0">
              <a:latin typeface="+mj-lt"/>
              <a:cs typeface="Calibri" panose="020F0502020204030204" pitchFamily="34" charset="0"/>
            </a:endParaRPr>
          </a:p>
          <a:p>
            <a:r>
              <a:rPr lang="en-US" dirty="0">
                <a:latin typeface="+mj-lt"/>
                <a:cs typeface="Calibri" panose="020F0502020204030204" pitchFamily="34" charset="0"/>
              </a:rPr>
              <a:t>We need, and greatly appreciate, the assistance of all agency staff to ensure this deadline is adhered to.  This includes not only the proper reporting of accruals, but the timely response to all auditor inquiries and requests.</a:t>
            </a:r>
            <a:endParaRPr lang="en-US" dirty="0">
              <a:latin typeface="+mj-lt"/>
            </a:endParaRPr>
          </a:p>
          <a:p>
            <a:endParaRPr lang="en-US" dirty="0"/>
          </a:p>
        </p:txBody>
      </p:sp>
    </p:spTree>
    <p:extLst>
      <p:ext uri="{BB962C8B-B14F-4D97-AF65-F5344CB8AC3E}">
        <p14:creationId xmlns:p14="http://schemas.microsoft.com/office/powerpoint/2010/main" val="132255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a:bodyPr>
          <a:lstStyle/>
          <a:p>
            <a:r>
              <a:rPr lang="en-US" dirty="0"/>
              <a:t>You will receive the financial reporting package, via email, the first week of July.</a:t>
            </a:r>
          </a:p>
          <a:p>
            <a:r>
              <a:rPr lang="en-US" dirty="0"/>
              <a:t>Responses and supporting documentation are due by </a:t>
            </a:r>
            <a:r>
              <a:rPr lang="en-US" u="sng" dirty="0"/>
              <a:t>August 15, 2025</a:t>
            </a:r>
            <a:r>
              <a:rPr lang="en-US" dirty="0"/>
              <a:t>.  </a:t>
            </a:r>
          </a:p>
          <a:p>
            <a:r>
              <a:rPr lang="en-US" dirty="0"/>
              <a:t>Send your forms and support to: </a:t>
            </a:r>
            <a:r>
              <a:rPr lang="en-US" sz="1800" dirty="0">
                <a:effectLst/>
                <a:latin typeface="Times New Roman" panose="02020603050405020304" pitchFamily="18" charset="0"/>
                <a:ea typeface="Calibri" panose="020F0502020204030204" pitchFamily="34" charset="0"/>
              </a:rPr>
              <a:t> </a:t>
            </a:r>
            <a:r>
              <a:rPr lang="en-US" u="sng"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as.stateaccounting@nebraska.gov</a:t>
            </a:r>
            <a:r>
              <a:rPr lang="en-US" dirty="0">
                <a:solidFill>
                  <a:schemeClr val="tx1"/>
                </a:solidFill>
                <a:effectLst/>
                <a:latin typeface="+mj-lt"/>
                <a:ea typeface="Calibri" panose="020F0502020204030204" pitchFamily="34" charset="0"/>
              </a:rPr>
              <a:t> with the </a:t>
            </a:r>
            <a:r>
              <a:rPr lang="en-US" dirty="0">
                <a:effectLst/>
                <a:latin typeface="+mj-lt"/>
                <a:ea typeface="Calibri" panose="020F0502020204030204" pitchFamily="34" charset="0"/>
              </a:rPr>
              <a:t>subject line ‘Financial Reporting Package’.</a:t>
            </a:r>
          </a:p>
          <a:p>
            <a:r>
              <a:rPr lang="en-US" dirty="0"/>
              <a:t>Agency Directors are required to certify the financial reporting package, similar to last year.  The certification letter is included in the package.</a:t>
            </a:r>
          </a:p>
        </p:txBody>
      </p:sp>
    </p:spTree>
    <p:extLst>
      <p:ext uri="{BB962C8B-B14F-4D97-AF65-F5344CB8AC3E}">
        <p14:creationId xmlns:p14="http://schemas.microsoft.com/office/powerpoint/2010/main" val="73342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a:bodyPr>
          <a:lstStyle/>
          <a:p>
            <a:r>
              <a:rPr lang="en-US" dirty="0">
                <a:latin typeface="+mj-lt"/>
                <a:ea typeface="Calibri" panose="020F0502020204030204" pitchFamily="34" charset="0"/>
              </a:rPr>
              <a:t>If you would like to discuss your accruals, please contact Krista Davis at </a:t>
            </a:r>
            <a:r>
              <a:rPr lang="en-US" dirty="0">
                <a:latin typeface="+mj-lt"/>
                <a:ea typeface="Calibri" panose="020F0502020204030204" pitchFamily="34" charset="0"/>
                <a:hlinkClick r:id="rId2"/>
              </a:rPr>
              <a:t>krista.davis@nebraska.gov</a:t>
            </a:r>
            <a:r>
              <a:rPr lang="en-US" dirty="0">
                <a:latin typeface="+mj-lt"/>
                <a:ea typeface="Calibri" panose="020F0502020204030204" pitchFamily="34" charset="0"/>
              </a:rPr>
              <a:t> or Caleb Witt at </a:t>
            </a:r>
            <a:r>
              <a:rPr lang="en-US" dirty="0">
                <a:latin typeface="+mj-lt"/>
                <a:ea typeface="Calibri" panose="020F0502020204030204" pitchFamily="34" charset="0"/>
                <a:hlinkClick r:id="rId3"/>
              </a:rPr>
              <a:t>caleb.witt@nebraska.gov</a:t>
            </a:r>
            <a:r>
              <a:rPr lang="en-US" dirty="0">
                <a:latin typeface="+mj-lt"/>
                <a:ea typeface="Calibri" panose="020F0502020204030204" pitchFamily="34" charset="0"/>
              </a:rPr>
              <a:t>, prior to August 15</a:t>
            </a:r>
            <a:r>
              <a:rPr lang="en-US" baseline="30000" dirty="0">
                <a:latin typeface="+mj-lt"/>
                <a:ea typeface="Calibri" panose="020F0502020204030204" pitchFamily="34" charset="0"/>
              </a:rPr>
              <a:t>th</a:t>
            </a:r>
            <a:r>
              <a:rPr lang="en-US" dirty="0">
                <a:latin typeface="+mj-lt"/>
                <a:ea typeface="Calibri" panose="020F0502020204030204" pitchFamily="34" charset="0"/>
              </a:rPr>
              <a:t> to schedule a time. </a:t>
            </a:r>
          </a:p>
          <a:p>
            <a:r>
              <a:rPr lang="en-US" dirty="0">
                <a:latin typeface="+mj-lt"/>
                <a:ea typeface="Calibri" panose="020F0502020204030204" pitchFamily="34" charset="0"/>
              </a:rPr>
              <a:t>The reporting package includes Financial Reporting Package Instructions to assist you in completing the various forms.</a:t>
            </a:r>
            <a:endParaRPr lang="en-US" dirty="0">
              <a:effectLst/>
              <a:latin typeface="+mj-lt"/>
              <a:ea typeface="Calibri" panose="020F0502020204030204" pitchFamily="34" charset="0"/>
            </a:endParaRPr>
          </a:p>
        </p:txBody>
      </p:sp>
    </p:spTree>
    <p:extLst>
      <p:ext uri="{BB962C8B-B14F-4D97-AF65-F5344CB8AC3E}">
        <p14:creationId xmlns:p14="http://schemas.microsoft.com/office/powerpoint/2010/main" val="4139211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fontScale="77500" lnSpcReduction="20000"/>
          </a:bodyPr>
          <a:lstStyle/>
          <a:p>
            <a:r>
              <a:rPr lang="en-US" dirty="0"/>
              <a:t>The forms to be reviewed and completed by all agencies:</a:t>
            </a:r>
          </a:p>
          <a:p>
            <a:pPr lvl="1"/>
            <a:r>
              <a:rPr lang="en-US" dirty="0"/>
              <a:t>Accrual Response</a:t>
            </a:r>
          </a:p>
          <a:p>
            <a:pPr lvl="1"/>
            <a:r>
              <a:rPr lang="en-US" dirty="0"/>
              <a:t>Capital Grants</a:t>
            </a:r>
          </a:p>
          <a:p>
            <a:pPr lvl="1"/>
            <a:r>
              <a:rPr lang="en-US" dirty="0"/>
              <a:t>Cash &amp; Investments</a:t>
            </a:r>
          </a:p>
          <a:p>
            <a:pPr lvl="1"/>
            <a:r>
              <a:rPr lang="en-US" dirty="0"/>
              <a:t>Non-Monetary Transactions</a:t>
            </a:r>
          </a:p>
          <a:p>
            <a:pPr lvl="1"/>
            <a:r>
              <a:rPr lang="en-US" dirty="0"/>
              <a:t>Irrevocable Split Interest Agreements</a:t>
            </a:r>
          </a:p>
          <a:p>
            <a:pPr lvl="1"/>
            <a:r>
              <a:rPr lang="en-US" dirty="0"/>
              <a:t>Construction-In-Progress (CIP) and Capital Construction &amp; IT Commitments</a:t>
            </a:r>
          </a:p>
          <a:p>
            <a:pPr lvl="1"/>
            <a:r>
              <a:rPr lang="en-US" dirty="0"/>
              <a:t>Leases</a:t>
            </a:r>
          </a:p>
          <a:p>
            <a:pPr lvl="1"/>
            <a:r>
              <a:rPr lang="en-US" dirty="0"/>
              <a:t>Public-Private &amp; Public-Public Partnerships (PPP) &amp; Availability Payment Arrangements (APA)</a:t>
            </a:r>
          </a:p>
          <a:p>
            <a:pPr lvl="1"/>
            <a:r>
              <a:rPr lang="en-US" dirty="0"/>
              <a:t>Subscription-Based Information Technology Arrangements (SBITA)</a:t>
            </a:r>
          </a:p>
        </p:txBody>
      </p:sp>
    </p:spTree>
    <p:extLst>
      <p:ext uri="{BB962C8B-B14F-4D97-AF65-F5344CB8AC3E}">
        <p14:creationId xmlns:p14="http://schemas.microsoft.com/office/powerpoint/2010/main" val="841594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A43E9A9-6113-520E-BA8A-74E6A4DB3B1C}"/>
              </a:ext>
            </a:extLst>
          </p:cNvPr>
          <p:cNvSpPr>
            <a:spLocks noGrp="1"/>
          </p:cNvSpPr>
          <p:nvPr>
            <p:ph type="title"/>
          </p:nvPr>
        </p:nvSpPr>
        <p:spPr>
          <a:xfrm>
            <a:off x="7535825" y="982132"/>
            <a:ext cx="3360772" cy="1303867"/>
          </a:xfrm>
        </p:spPr>
        <p:txBody>
          <a:bodyPr>
            <a:normAutofit/>
          </a:bodyPr>
          <a:lstStyle/>
          <a:p>
            <a:pPr>
              <a:lnSpc>
                <a:spcPct val="90000"/>
              </a:lnSpc>
            </a:pPr>
            <a:r>
              <a:rPr lang="en-US" sz="3400">
                <a:solidFill>
                  <a:srgbClr val="262626"/>
                </a:solidFill>
              </a:rPr>
              <a:t>Financial Reporting Package</a:t>
            </a:r>
          </a:p>
        </p:txBody>
      </p:sp>
      <p:sp>
        <p:nvSpPr>
          <p:cNvPr id="17" name="Rectangle 1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 table, Excel&#10;&#10;Description automatically generated">
            <a:extLst>
              <a:ext uri="{FF2B5EF4-FFF2-40B4-BE49-F238E27FC236}">
                <a16:creationId xmlns:a16="http://schemas.microsoft.com/office/drawing/2014/main" id="{27924879-2C89-E00A-31F5-9D7225B9D497}"/>
              </a:ext>
            </a:extLst>
          </p:cNvPr>
          <p:cNvPicPr>
            <a:picLocks noChangeAspect="1"/>
          </p:cNvPicPr>
          <p:nvPr/>
        </p:nvPicPr>
        <p:blipFill rotWithShape="1">
          <a:blip r:embed="rId4"/>
          <a:srcRect t="21903" r="47016" b="26162"/>
          <a:stretch/>
        </p:blipFill>
        <p:spPr bwMode="auto">
          <a:xfrm>
            <a:off x="1143351" y="1250696"/>
            <a:ext cx="5832723" cy="3861131"/>
          </a:xfrm>
          <a:prstGeom prst="rect">
            <a:avLst/>
          </a:prstGeom>
          <a:extLst>
            <a:ext uri="{53640926-AAD7-44D8-BBD7-CCE9431645EC}">
              <a14:shadowObscured xmlns:a14="http://schemas.microsoft.com/office/drawing/2010/main"/>
            </a:ext>
          </a:extLst>
        </p:spPr>
      </p:pic>
      <p:cxnSp>
        <p:nvCxnSpPr>
          <p:cNvPr id="19" name="Straight Connector 1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0C7866A-5CDA-C021-1DDA-FD8F973EFDEF}"/>
              </a:ext>
            </a:extLst>
          </p:cNvPr>
          <p:cNvSpPr>
            <a:spLocks noGrp="1"/>
          </p:cNvSpPr>
          <p:nvPr>
            <p:ph idx="1"/>
          </p:nvPr>
        </p:nvSpPr>
        <p:spPr>
          <a:xfrm>
            <a:off x="7535824" y="2556932"/>
            <a:ext cx="3360771" cy="3318936"/>
          </a:xfrm>
        </p:spPr>
        <p:txBody>
          <a:bodyPr>
            <a:normAutofit fontScale="85000" lnSpcReduction="20000"/>
          </a:bodyPr>
          <a:lstStyle/>
          <a:p>
            <a:pPr marL="0" indent="0">
              <a:buNone/>
            </a:pPr>
            <a:r>
              <a:rPr lang="en-US" dirty="0">
                <a:solidFill>
                  <a:srgbClr val="262626"/>
                </a:solidFill>
              </a:rPr>
              <a:t>In our continued goal of improvement in financial reporting you will see several changes to ACFR accrual forms sent in July.  Please use the new forms!</a:t>
            </a:r>
          </a:p>
          <a:p>
            <a:pPr marL="0" indent="0">
              <a:buNone/>
            </a:pPr>
            <a:r>
              <a:rPr lang="en-US" sz="2400" b="1" dirty="0">
                <a:solidFill>
                  <a:srgbClr val="FF0000"/>
                </a:solidFill>
              </a:rPr>
              <a:t>You will see new drop downs with definitions contained in the FY25 accrual form along with a new column to report the object account you use to record the activity in E1.</a:t>
            </a:r>
            <a:endParaRPr lang="en-US" u="sng" dirty="0">
              <a:solidFill>
                <a:srgbClr val="262626"/>
              </a:solidFill>
            </a:endParaRPr>
          </a:p>
          <a:p>
            <a:endParaRPr lang="en-US" dirty="0">
              <a:solidFill>
                <a:srgbClr val="262626"/>
              </a:solidFill>
            </a:endParaRPr>
          </a:p>
        </p:txBody>
      </p:sp>
      <p:sp>
        <p:nvSpPr>
          <p:cNvPr id="5" name="Oval 4">
            <a:extLst>
              <a:ext uri="{FF2B5EF4-FFF2-40B4-BE49-F238E27FC236}">
                <a16:creationId xmlns:a16="http://schemas.microsoft.com/office/drawing/2014/main" id="{DE3BD88A-6855-BA76-8F9F-AC03F2DF4004}"/>
              </a:ext>
            </a:extLst>
          </p:cNvPr>
          <p:cNvSpPr/>
          <p:nvPr/>
        </p:nvSpPr>
        <p:spPr>
          <a:xfrm>
            <a:off x="1143224" y="3207184"/>
            <a:ext cx="884903" cy="28513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4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514257"/>
          </a:xfrm>
        </p:spPr>
        <p:txBody>
          <a:bodyPr/>
          <a:lstStyle/>
          <a:p>
            <a:r>
              <a:rPr lang="en-US" dirty="0"/>
              <a:t>Fiscal Year End </a:t>
            </a:r>
            <a:br>
              <a:rPr lang="en-US" dirty="0"/>
            </a:br>
            <a:r>
              <a:rPr lang="en-US" dirty="0"/>
              <a:t>Closing Schedule</a:t>
            </a: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99001802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AE24-D537-80B0-DBAF-D2786C907B71}"/>
              </a:ext>
            </a:extLst>
          </p:cNvPr>
          <p:cNvSpPr>
            <a:spLocks noGrp="1"/>
          </p:cNvSpPr>
          <p:nvPr>
            <p:ph type="title"/>
          </p:nvPr>
        </p:nvSpPr>
        <p:spPr/>
        <p:txBody>
          <a:bodyPr/>
          <a:lstStyle/>
          <a:p>
            <a:r>
              <a:rPr lang="en-US" dirty="0"/>
              <a:t>Financial Reporting Package</a:t>
            </a:r>
          </a:p>
        </p:txBody>
      </p:sp>
      <p:sp>
        <p:nvSpPr>
          <p:cNvPr id="3" name="Content Placeholder 2">
            <a:extLst>
              <a:ext uri="{FF2B5EF4-FFF2-40B4-BE49-F238E27FC236}">
                <a16:creationId xmlns:a16="http://schemas.microsoft.com/office/drawing/2014/main" id="{BD11075D-8EA7-ABC2-70D1-C13E3D3D1094}"/>
              </a:ext>
            </a:extLst>
          </p:cNvPr>
          <p:cNvSpPr>
            <a:spLocks noGrp="1"/>
          </p:cNvSpPr>
          <p:nvPr>
            <p:ph idx="1"/>
          </p:nvPr>
        </p:nvSpPr>
        <p:spPr/>
        <p:txBody>
          <a:bodyPr/>
          <a:lstStyle/>
          <a:p>
            <a:pPr marL="0" indent="0">
              <a:buNone/>
            </a:pPr>
            <a:r>
              <a:rPr lang="en-US" dirty="0"/>
              <a:t>Please refer to the State Accounting BUG training held on March 27</a:t>
            </a:r>
            <a:r>
              <a:rPr lang="en-US" baseline="30000" dirty="0"/>
              <a:t>th</a:t>
            </a:r>
            <a:r>
              <a:rPr lang="en-US" dirty="0"/>
              <a:t>, 2025, for detailed information regarding changes to the accrual forms on our website at: </a:t>
            </a:r>
          </a:p>
          <a:p>
            <a:pPr marL="0" indent="0" algn="ctr">
              <a:buNone/>
            </a:pPr>
            <a:r>
              <a:rPr lang="en-US" dirty="0">
                <a:hlinkClick r:id="rId2"/>
              </a:rPr>
              <a:t>Spring 2025 BUG Presentation Slides</a:t>
            </a:r>
            <a:r>
              <a:rPr lang="en-US" dirty="0"/>
              <a:t> or </a:t>
            </a:r>
          </a:p>
          <a:p>
            <a:pPr marL="0" indent="0" algn="ctr">
              <a:buNone/>
            </a:pPr>
            <a:r>
              <a:rPr lang="en-US" dirty="0">
                <a:hlinkClick r:id="rId3"/>
              </a:rPr>
              <a:t>Spring 2025 BUG Presentation Recording</a:t>
            </a:r>
            <a:r>
              <a:rPr lang="en-US" dirty="0"/>
              <a:t> </a:t>
            </a:r>
          </a:p>
        </p:txBody>
      </p:sp>
    </p:spTree>
    <p:extLst>
      <p:ext uri="{BB962C8B-B14F-4D97-AF65-F5344CB8AC3E}">
        <p14:creationId xmlns:p14="http://schemas.microsoft.com/office/powerpoint/2010/main" val="29885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a:bodyPr>
          <a:lstStyle/>
          <a:p>
            <a:r>
              <a:rPr lang="en-US" dirty="0"/>
              <a:t>If you completed a CIP and Capital Construction &amp; IT Commitments form last year we have sent your agency contact a prefilled form to start with for beginning balances.  Add all new activity and new projects to the form as necessary.</a:t>
            </a:r>
          </a:p>
          <a:p>
            <a:r>
              <a:rPr lang="en-US" dirty="0"/>
              <a:t>All agencies should have submitted the Lease and SBITA accrual forms in April 2025.  Please update that submitted form with any changes, including new, amended, or terminated Leases/SBITAs, final GL detail coding, etc. from April to June 30, 2025. </a:t>
            </a:r>
          </a:p>
        </p:txBody>
      </p:sp>
    </p:spTree>
    <p:extLst>
      <p:ext uri="{BB962C8B-B14F-4D97-AF65-F5344CB8AC3E}">
        <p14:creationId xmlns:p14="http://schemas.microsoft.com/office/powerpoint/2010/main" val="917802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 Batches</a:t>
            </a:r>
          </a:p>
        </p:txBody>
      </p:sp>
    </p:spTree>
    <p:extLst>
      <p:ext uri="{BB962C8B-B14F-4D97-AF65-F5344CB8AC3E}">
        <p14:creationId xmlns:p14="http://schemas.microsoft.com/office/powerpoint/2010/main" val="2845157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5616-3194-4C35-8070-5BF4CBBAD485}"/>
              </a:ext>
            </a:extLst>
          </p:cNvPr>
          <p:cNvSpPr>
            <a:spLocks noGrp="1"/>
          </p:cNvSpPr>
          <p:nvPr>
            <p:ph type="title"/>
          </p:nvPr>
        </p:nvSpPr>
        <p:spPr/>
        <p:txBody>
          <a:bodyPr/>
          <a:lstStyle/>
          <a:p>
            <a:r>
              <a:rPr lang="en-US" dirty="0"/>
              <a:t>‘O’ Batch Clean Up</a:t>
            </a:r>
          </a:p>
        </p:txBody>
      </p:sp>
      <p:sp>
        <p:nvSpPr>
          <p:cNvPr id="3" name="Content Placeholder 2">
            <a:extLst>
              <a:ext uri="{FF2B5EF4-FFF2-40B4-BE49-F238E27FC236}">
                <a16:creationId xmlns:a16="http://schemas.microsoft.com/office/drawing/2014/main" id="{2D450C17-85E2-46FD-A766-006C88352F92}"/>
              </a:ext>
            </a:extLst>
          </p:cNvPr>
          <p:cNvSpPr>
            <a:spLocks noGrp="1"/>
          </p:cNvSpPr>
          <p:nvPr>
            <p:ph idx="1"/>
          </p:nvPr>
        </p:nvSpPr>
        <p:spPr/>
        <p:txBody>
          <a:bodyPr/>
          <a:lstStyle/>
          <a:p>
            <a:r>
              <a:rPr lang="en-US" dirty="0"/>
              <a:t>If an ‘O’ batch is in error status, only State Accounting can reverse and delete the batch.  Email </a:t>
            </a:r>
            <a:r>
              <a:rPr lang="en-US" u="sng"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as.stateaccounting@nebraska.gov</a:t>
            </a:r>
            <a:endParaRPr lang="en-US" dirty="0"/>
          </a:p>
          <a:p>
            <a:r>
              <a:rPr lang="en-US" dirty="0"/>
              <a:t>If an ‘O’ batch has posted by mistake the agency can post a reversal.</a:t>
            </a:r>
          </a:p>
          <a:p>
            <a:pPr lvl="1"/>
            <a:r>
              <a:rPr lang="en-US" dirty="0"/>
              <a:t>Remember that a reversal creates a new batch and needs to be posted as well.</a:t>
            </a:r>
          </a:p>
          <a:p>
            <a:pPr marL="0" lvl="1" indent="288925"/>
            <a:r>
              <a:rPr lang="en-US" sz="2400" dirty="0"/>
              <a:t>Do NOT voucher unless the ‘O’ batch has posted.</a:t>
            </a:r>
          </a:p>
        </p:txBody>
      </p:sp>
    </p:spTree>
    <p:extLst>
      <p:ext uri="{BB962C8B-B14F-4D97-AF65-F5344CB8AC3E}">
        <p14:creationId xmlns:p14="http://schemas.microsoft.com/office/powerpoint/2010/main" val="1127338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A06158AE-D534-6A22-070C-B96C2506C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1965B-67DD-5127-1E54-D08F9D4A7C97}"/>
              </a:ext>
            </a:extLst>
          </p:cNvPr>
          <p:cNvSpPr>
            <a:spLocks noGrp="1"/>
          </p:cNvSpPr>
          <p:nvPr>
            <p:ph type="title"/>
          </p:nvPr>
        </p:nvSpPr>
        <p:spPr/>
        <p:txBody>
          <a:bodyPr/>
          <a:lstStyle/>
          <a:p>
            <a:r>
              <a:rPr lang="en-US" dirty="0"/>
              <a:t>‘O’ Batch Clean Up</a:t>
            </a:r>
          </a:p>
        </p:txBody>
      </p:sp>
      <p:sp>
        <p:nvSpPr>
          <p:cNvPr id="3" name="Content Placeholder 2">
            <a:extLst>
              <a:ext uri="{FF2B5EF4-FFF2-40B4-BE49-F238E27FC236}">
                <a16:creationId xmlns:a16="http://schemas.microsoft.com/office/drawing/2014/main" id="{628A9DF1-6898-3C09-671B-C563F2A17C1E}"/>
              </a:ext>
            </a:extLst>
          </p:cNvPr>
          <p:cNvSpPr>
            <a:spLocks noGrp="1"/>
          </p:cNvSpPr>
          <p:nvPr>
            <p:ph idx="1"/>
          </p:nvPr>
        </p:nvSpPr>
        <p:spPr/>
        <p:txBody>
          <a:bodyPr/>
          <a:lstStyle/>
          <a:p>
            <a:pPr marL="0" indent="0">
              <a:buNone/>
            </a:pPr>
            <a:r>
              <a:rPr lang="en-US" dirty="0"/>
              <a:t>Please refer to the State Accounting BUG training held on March 27</a:t>
            </a:r>
            <a:r>
              <a:rPr lang="en-US" baseline="30000" dirty="0"/>
              <a:t>th</a:t>
            </a:r>
            <a:r>
              <a:rPr lang="en-US" dirty="0"/>
              <a:t>, 2025, for more information regarding Procurement/OV document clean up: </a:t>
            </a:r>
          </a:p>
          <a:p>
            <a:pPr marL="0" indent="0" algn="ctr">
              <a:buNone/>
            </a:pPr>
            <a:r>
              <a:rPr lang="en-US" dirty="0">
                <a:hlinkClick r:id="rId2"/>
              </a:rPr>
              <a:t>Spring 2025 BUG Presentation Slides</a:t>
            </a:r>
            <a:r>
              <a:rPr lang="en-US" dirty="0"/>
              <a:t> or </a:t>
            </a:r>
          </a:p>
          <a:p>
            <a:pPr marL="0" indent="0" algn="ctr">
              <a:buNone/>
            </a:pPr>
            <a:r>
              <a:rPr lang="en-US" dirty="0">
                <a:hlinkClick r:id="rId3"/>
              </a:rPr>
              <a:t>Spring 2025 BUG Presentation Recording</a:t>
            </a:r>
            <a:r>
              <a:rPr lang="en-US" dirty="0"/>
              <a:t> </a:t>
            </a:r>
          </a:p>
        </p:txBody>
      </p:sp>
    </p:spTree>
    <p:extLst>
      <p:ext uri="{BB962C8B-B14F-4D97-AF65-F5344CB8AC3E}">
        <p14:creationId xmlns:p14="http://schemas.microsoft.com/office/powerpoint/2010/main" val="261481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2315278"/>
          </a:xfrm>
        </p:spPr>
        <p:txBody>
          <a:bodyPr/>
          <a:lstStyle/>
          <a:p>
            <a:br>
              <a:rPr lang="en-US" sz="5400" b="1" dirty="0"/>
            </a:br>
            <a:r>
              <a:rPr lang="en-US" sz="4400" b="1" dirty="0"/>
              <a:t>Batch Management </a:t>
            </a:r>
            <a:br>
              <a:rPr lang="en-US" sz="4400" b="1" dirty="0"/>
            </a:br>
            <a:r>
              <a:rPr lang="en-US" sz="4400" b="1" dirty="0"/>
              <a:t>Clean Up</a:t>
            </a:r>
            <a:endParaRPr lang="en-US" sz="4400" dirty="0"/>
          </a:p>
        </p:txBody>
      </p:sp>
    </p:spTree>
    <p:extLst>
      <p:ext uri="{BB962C8B-B14F-4D97-AF65-F5344CB8AC3E}">
        <p14:creationId xmlns:p14="http://schemas.microsoft.com/office/powerpoint/2010/main" val="244707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5616-3194-4C35-8070-5BF4CBBAD485}"/>
              </a:ext>
            </a:extLst>
          </p:cNvPr>
          <p:cNvSpPr>
            <a:spLocks noGrp="1"/>
          </p:cNvSpPr>
          <p:nvPr>
            <p:ph type="title"/>
          </p:nvPr>
        </p:nvSpPr>
        <p:spPr/>
        <p:txBody>
          <a:bodyPr/>
          <a:lstStyle/>
          <a:p>
            <a:r>
              <a:rPr lang="en-US" dirty="0"/>
              <a:t>Batch Management Clean Up</a:t>
            </a:r>
          </a:p>
        </p:txBody>
      </p:sp>
      <p:sp>
        <p:nvSpPr>
          <p:cNvPr id="3" name="Content Placeholder 2">
            <a:extLst>
              <a:ext uri="{FF2B5EF4-FFF2-40B4-BE49-F238E27FC236}">
                <a16:creationId xmlns:a16="http://schemas.microsoft.com/office/drawing/2014/main" id="{2D450C17-85E2-46FD-A766-006C88352F92}"/>
              </a:ext>
            </a:extLst>
          </p:cNvPr>
          <p:cNvSpPr>
            <a:spLocks noGrp="1"/>
          </p:cNvSpPr>
          <p:nvPr>
            <p:ph idx="1"/>
          </p:nvPr>
        </p:nvSpPr>
        <p:spPr/>
        <p:txBody>
          <a:bodyPr/>
          <a:lstStyle/>
          <a:p>
            <a:r>
              <a:rPr lang="en-US" dirty="0"/>
              <a:t>As a reminder, please review your Batch Management setup for all employees, of importance is cleaning up access for terminated employees.</a:t>
            </a:r>
          </a:p>
          <a:p>
            <a:r>
              <a:rPr lang="en-US" dirty="0"/>
              <a:t>DAS performs a monthly review and sends out notifications to Authorized Agents for removals.  Please ensure these notifications are addressed and a review is performed by your agency Authorized Agent for any additional revisions that need to be made.  DAS may not catch all necessary adjustments; it is the agency Authorized Agent’s responsibility to ensure access is removed timely.</a:t>
            </a:r>
          </a:p>
          <a:p>
            <a:endParaRPr lang="en-US" dirty="0"/>
          </a:p>
        </p:txBody>
      </p:sp>
    </p:spTree>
    <p:extLst>
      <p:ext uri="{BB962C8B-B14F-4D97-AF65-F5344CB8AC3E}">
        <p14:creationId xmlns:p14="http://schemas.microsoft.com/office/powerpoint/2010/main" val="349767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5616-3194-4C35-8070-5BF4CBBAD485}"/>
              </a:ext>
            </a:extLst>
          </p:cNvPr>
          <p:cNvSpPr>
            <a:spLocks noGrp="1"/>
          </p:cNvSpPr>
          <p:nvPr>
            <p:ph type="title"/>
          </p:nvPr>
        </p:nvSpPr>
        <p:spPr/>
        <p:txBody>
          <a:bodyPr/>
          <a:lstStyle/>
          <a:p>
            <a:r>
              <a:rPr lang="en-US" dirty="0"/>
              <a:t>Batch Management Clean Up</a:t>
            </a:r>
          </a:p>
        </p:txBody>
      </p:sp>
      <p:sp>
        <p:nvSpPr>
          <p:cNvPr id="3" name="Content Placeholder 2">
            <a:extLst>
              <a:ext uri="{FF2B5EF4-FFF2-40B4-BE49-F238E27FC236}">
                <a16:creationId xmlns:a16="http://schemas.microsoft.com/office/drawing/2014/main" id="{2D450C17-85E2-46FD-A766-006C88352F92}"/>
              </a:ext>
            </a:extLst>
          </p:cNvPr>
          <p:cNvSpPr>
            <a:spLocks noGrp="1"/>
          </p:cNvSpPr>
          <p:nvPr>
            <p:ph idx="1"/>
          </p:nvPr>
        </p:nvSpPr>
        <p:spPr/>
        <p:txBody>
          <a:bodyPr/>
          <a:lstStyle/>
          <a:p>
            <a:r>
              <a:rPr lang="en-US" dirty="0"/>
              <a:t>You can run reports in E1 for batch management access:</a:t>
            </a:r>
          </a:p>
          <a:p>
            <a:pPr lvl="1"/>
            <a:r>
              <a:rPr lang="en-US" dirty="0"/>
              <a:t>E1 &gt; Authorized Agents &gt; Batch Management Report – Approver and Batch Management – Preparers</a:t>
            </a:r>
          </a:p>
          <a:p>
            <a:pPr lvl="1"/>
            <a:r>
              <a:rPr lang="en-US" dirty="0"/>
              <a:t>Leave the data selection as is and run the report for your agency.  Open the report in CSV to review for clean up.</a:t>
            </a:r>
          </a:p>
          <a:p>
            <a:pPr lvl="1"/>
            <a:endParaRPr lang="en-US" dirty="0"/>
          </a:p>
          <a:p>
            <a:endParaRPr lang="en-US" dirty="0"/>
          </a:p>
        </p:txBody>
      </p:sp>
      <p:pic>
        <p:nvPicPr>
          <p:cNvPr id="6" name="Picture 5">
            <a:extLst>
              <a:ext uri="{FF2B5EF4-FFF2-40B4-BE49-F238E27FC236}">
                <a16:creationId xmlns:a16="http://schemas.microsoft.com/office/drawing/2014/main" id="{3AE7547F-245C-8EB2-54E8-1575D8139BCF}"/>
              </a:ext>
            </a:extLst>
          </p:cNvPr>
          <p:cNvPicPr>
            <a:picLocks noChangeAspect="1"/>
          </p:cNvPicPr>
          <p:nvPr/>
        </p:nvPicPr>
        <p:blipFill>
          <a:blip r:embed="rId2"/>
          <a:stretch>
            <a:fillRect/>
          </a:stretch>
        </p:blipFill>
        <p:spPr>
          <a:xfrm>
            <a:off x="2121743" y="4573934"/>
            <a:ext cx="8172450" cy="1543050"/>
          </a:xfrm>
          <a:prstGeom prst="rect">
            <a:avLst/>
          </a:prstGeom>
        </p:spPr>
      </p:pic>
    </p:spTree>
    <p:extLst>
      <p:ext uri="{BB962C8B-B14F-4D97-AF65-F5344CB8AC3E}">
        <p14:creationId xmlns:p14="http://schemas.microsoft.com/office/powerpoint/2010/main" val="3500451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5616-3194-4C35-8070-5BF4CBBAD485}"/>
              </a:ext>
            </a:extLst>
          </p:cNvPr>
          <p:cNvSpPr>
            <a:spLocks noGrp="1"/>
          </p:cNvSpPr>
          <p:nvPr>
            <p:ph type="title"/>
          </p:nvPr>
        </p:nvSpPr>
        <p:spPr/>
        <p:txBody>
          <a:bodyPr>
            <a:noAutofit/>
          </a:bodyPr>
          <a:lstStyle/>
          <a:p>
            <a:r>
              <a:rPr lang="en-US" sz="4400" dirty="0"/>
              <a:t>Batch Management Clean Up</a:t>
            </a:r>
          </a:p>
        </p:txBody>
      </p:sp>
      <p:sp>
        <p:nvSpPr>
          <p:cNvPr id="3" name="Content Placeholder 2">
            <a:extLst>
              <a:ext uri="{FF2B5EF4-FFF2-40B4-BE49-F238E27FC236}">
                <a16:creationId xmlns:a16="http://schemas.microsoft.com/office/drawing/2014/main" id="{2D450C17-85E2-46FD-A766-006C88352F92}"/>
              </a:ext>
            </a:extLst>
          </p:cNvPr>
          <p:cNvSpPr>
            <a:spLocks noGrp="1"/>
          </p:cNvSpPr>
          <p:nvPr>
            <p:ph sz="half" idx="1"/>
          </p:nvPr>
        </p:nvSpPr>
        <p:spPr/>
        <p:txBody>
          <a:bodyPr/>
          <a:lstStyle/>
          <a:p>
            <a:pPr lvl="1"/>
            <a:endParaRPr lang="en-US" dirty="0"/>
          </a:p>
          <a:p>
            <a:endParaRPr lang="en-US" dirty="0"/>
          </a:p>
        </p:txBody>
      </p:sp>
      <p:sp>
        <p:nvSpPr>
          <p:cNvPr id="4" name="Text Placeholder 3">
            <a:extLst>
              <a:ext uri="{FF2B5EF4-FFF2-40B4-BE49-F238E27FC236}">
                <a16:creationId xmlns:a16="http://schemas.microsoft.com/office/drawing/2014/main" id="{0692CDF5-CC59-31C2-878C-9D5C7172CBC7}"/>
              </a:ext>
            </a:extLst>
          </p:cNvPr>
          <p:cNvSpPr>
            <a:spLocks noGrp="1"/>
          </p:cNvSpPr>
          <p:nvPr>
            <p:ph sz="half" idx="2"/>
          </p:nvPr>
        </p:nvSpPr>
        <p:spPr>
          <a:xfrm>
            <a:off x="1377696" y="2560320"/>
            <a:ext cx="4718304" cy="3310128"/>
          </a:xfrm>
        </p:spPr>
        <p:txBody>
          <a:bodyPr/>
          <a:lstStyle/>
          <a:p>
            <a:pPr marL="0" indent="0">
              <a:buNone/>
            </a:pPr>
            <a:r>
              <a:rPr lang="en-US" dirty="0"/>
              <a:t>To submit changes to batch management access, go to: E1 &gt; Authorized Agents &gt; Batch Management Request and enter the User ID and walk through the process to make the change.</a:t>
            </a:r>
          </a:p>
          <a:p>
            <a:endParaRPr lang="en-US" dirty="0"/>
          </a:p>
        </p:txBody>
      </p:sp>
      <p:pic>
        <p:nvPicPr>
          <p:cNvPr id="7" name="Picture 6">
            <a:extLst>
              <a:ext uri="{FF2B5EF4-FFF2-40B4-BE49-F238E27FC236}">
                <a16:creationId xmlns:a16="http://schemas.microsoft.com/office/drawing/2014/main" id="{3C81121D-469D-FA2D-CE9C-97CA4E849188}"/>
              </a:ext>
            </a:extLst>
          </p:cNvPr>
          <p:cNvPicPr>
            <a:picLocks noChangeAspect="1"/>
          </p:cNvPicPr>
          <p:nvPr/>
        </p:nvPicPr>
        <p:blipFill>
          <a:blip r:embed="rId2"/>
          <a:stretch>
            <a:fillRect/>
          </a:stretch>
        </p:blipFill>
        <p:spPr>
          <a:xfrm>
            <a:off x="6175248" y="2560320"/>
            <a:ext cx="4517634" cy="2894254"/>
          </a:xfrm>
          <a:prstGeom prst="rect">
            <a:avLst/>
          </a:prstGeom>
        </p:spPr>
      </p:pic>
    </p:spTree>
    <p:extLst>
      <p:ext uri="{BB962C8B-B14F-4D97-AF65-F5344CB8AC3E}">
        <p14:creationId xmlns:p14="http://schemas.microsoft.com/office/powerpoint/2010/main" val="2745353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98588"/>
          </a:xfrm>
        </p:spPr>
        <p:txBody>
          <a:bodyPr>
            <a:normAutofit fontScale="90000"/>
          </a:bodyPr>
          <a:lstStyle/>
          <a:p>
            <a:pPr algn="l"/>
            <a:r>
              <a:rPr lang="en-US" dirty="0"/>
              <a:t>For Questions:</a:t>
            </a:r>
          </a:p>
        </p:txBody>
      </p:sp>
      <p:sp>
        <p:nvSpPr>
          <p:cNvPr id="3" name="Content Placeholder 2"/>
          <p:cNvSpPr>
            <a:spLocks noGrp="1"/>
          </p:cNvSpPr>
          <p:nvPr>
            <p:ph idx="1"/>
          </p:nvPr>
        </p:nvSpPr>
        <p:spPr>
          <a:xfrm>
            <a:off x="1295401" y="2478794"/>
            <a:ext cx="9601196" cy="3646583"/>
          </a:xfrm>
        </p:spPr>
        <p:txBody>
          <a:bodyPr>
            <a:normAutofit fontScale="85000" lnSpcReduction="20000"/>
          </a:bodyPr>
          <a:lstStyle/>
          <a:p>
            <a:r>
              <a:rPr lang="en-US" dirty="0">
                <a:latin typeface="Garamond (Body)"/>
              </a:rPr>
              <a:t>Email: </a:t>
            </a:r>
            <a:r>
              <a:rPr lang="en-US" dirty="0">
                <a:latin typeface="Garamond (Body)"/>
                <a:hlinkClick r:id="rId3"/>
              </a:rPr>
              <a:t>AS.StateAccounting@nebraska.gov</a:t>
            </a:r>
            <a:r>
              <a:rPr lang="en-US" dirty="0">
                <a:latin typeface="Garamond (Body)"/>
              </a:rPr>
              <a:t> in the subject include “BUG Question”</a:t>
            </a:r>
          </a:p>
          <a:p>
            <a:r>
              <a:rPr lang="en-US" dirty="0">
                <a:latin typeface="Garamond (Body)"/>
              </a:rPr>
              <a:t>Contact Info</a:t>
            </a:r>
          </a:p>
          <a:p>
            <a:pPr lvl="1"/>
            <a:r>
              <a:rPr lang="en-US" u="sng" dirty="0">
                <a:solidFill>
                  <a:srgbClr val="0563C1"/>
                </a:solidFill>
                <a:effectLst/>
                <a:latin typeface="Garamond (Body)"/>
                <a:ea typeface="Calibri" panose="020F0502020204030204" pitchFamily="34" charset="0"/>
                <a:hlinkClick r:id="rId4"/>
              </a:rPr>
              <a:t>Philip.Olsen@nebraska.gov</a:t>
            </a:r>
            <a:r>
              <a:rPr lang="en-US" dirty="0">
                <a:solidFill>
                  <a:srgbClr val="0563C1"/>
                </a:solidFill>
                <a:effectLst/>
                <a:latin typeface="Garamond (Body)"/>
                <a:ea typeface="Calibri" panose="020F0502020204030204" pitchFamily="34" charset="0"/>
              </a:rPr>
              <a:t>  			</a:t>
            </a:r>
            <a:r>
              <a:rPr lang="en-US" dirty="0">
                <a:solidFill>
                  <a:schemeClr val="tx1"/>
                </a:solidFill>
                <a:effectLst/>
                <a:latin typeface="Garamond (Body)"/>
                <a:ea typeface="Calibri" panose="020F0502020204030204" pitchFamily="34" charset="0"/>
              </a:rPr>
              <a:t>402-471-0600</a:t>
            </a:r>
          </a:p>
          <a:p>
            <a:pPr lvl="1"/>
            <a:r>
              <a:rPr lang="en-US" dirty="0">
                <a:solidFill>
                  <a:schemeClr val="tx1"/>
                </a:solidFill>
                <a:latin typeface="Garamond (Body)"/>
                <a:hlinkClick r:id="rId5"/>
              </a:rPr>
              <a:t>Krista.Davis@nebraska.gov</a:t>
            </a:r>
            <a:r>
              <a:rPr lang="en-US" dirty="0">
                <a:solidFill>
                  <a:schemeClr val="tx1"/>
                </a:solidFill>
                <a:latin typeface="Garamond (Body)"/>
              </a:rPr>
              <a:t>			402-890-8253</a:t>
            </a:r>
          </a:p>
          <a:p>
            <a:pPr lvl="1"/>
            <a:r>
              <a:rPr lang="en-US" dirty="0">
                <a:solidFill>
                  <a:schemeClr val="tx1"/>
                </a:solidFill>
                <a:latin typeface="Garamond (Body)"/>
                <a:hlinkClick r:id="rId6"/>
              </a:rPr>
              <a:t>Caleb.Witt@nebraska.gov</a:t>
            </a:r>
            <a:r>
              <a:rPr lang="en-US" dirty="0">
                <a:solidFill>
                  <a:schemeClr val="tx1"/>
                </a:solidFill>
                <a:latin typeface="Garamond (Body)"/>
              </a:rPr>
              <a:t>			531-810-1956</a:t>
            </a:r>
          </a:p>
          <a:p>
            <a:pPr lvl="1"/>
            <a:r>
              <a:rPr lang="en-US" u="sng" dirty="0">
                <a:solidFill>
                  <a:srgbClr val="0563C1"/>
                </a:solidFill>
                <a:effectLst/>
                <a:latin typeface="Garamond (Body)"/>
                <a:ea typeface="Calibri" panose="020F0502020204030204" pitchFamily="34" charset="0"/>
                <a:hlinkClick r:id="rId7"/>
              </a:rPr>
              <a:t>Chad.Pinger@nebraska.gov</a:t>
            </a:r>
            <a:r>
              <a:rPr lang="en-US" dirty="0">
                <a:latin typeface="Garamond (Body)"/>
              </a:rPr>
              <a:t>  			402-416-1535</a:t>
            </a:r>
          </a:p>
          <a:p>
            <a:pPr lvl="1"/>
            <a:r>
              <a:rPr lang="en-US" u="sng" dirty="0">
                <a:solidFill>
                  <a:srgbClr val="1F497D"/>
                </a:solidFill>
                <a:effectLst/>
                <a:latin typeface="Garamond (Body)"/>
                <a:ea typeface="Calibri" panose="020F0502020204030204" pitchFamily="34" charset="0"/>
                <a:hlinkClick r:id="rId8"/>
              </a:rPr>
              <a:t>Patrick.Trinh@nebraska.gov</a:t>
            </a:r>
            <a:r>
              <a:rPr lang="en-US" dirty="0">
                <a:solidFill>
                  <a:srgbClr val="1F497D"/>
                </a:solidFill>
                <a:effectLst/>
                <a:latin typeface="Garamond (Body)"/>
                <a:ea typeface="Calibri" panose="020F0502020204030204" pitchFamily="34" charset="0"/>
              </a:rPr>
              <a:t>    		</a:t>
            </a:r>
            <a:r>
              <a:rPr lang="en-US" dirty="0">
                <a:solidFill>
                  <a:schemeClr val="tx1"/>
                </a:solidFill>
                <a:effectLst/>
                <a:latin typeface="Garamond (Body)"/>
                <a:ea typeface="Calibri" panose="020F0502020204030204" pitchFamily="34" charset="0"/>
              </a:rPr>
              <a:t>531-530-9773</a:t>
            </a:r>
          </a:p>
          <a:p>
            <a:pPr lvl="1"/>
            <a:r>
              <a:rPr lang="en-US" dirty="0">
                <a:solidFill>
                  <a:schemeClr val="tx1"/>
                </a:solidFill>
                <a:latin typeface="Garamond (Body)"/>
                <a:ea typeface="Calibri" panose="020F0502020204030204" pitchFamily="34" charset="0"/>
                <a:hlinkClick r:id="rId9"/>
              </a:rPr>
              <a:t>Shaun.McDonald@nebraska.gov</a:t>
            </a:r>
            <a:r>
              <a:rPr lang="en-US" dirty="0">
                <a:solidFill>
                  <a:schemeClr val="tx1"/>
                </a:solidFill>
                <a:latin typeface="Garamond (Body)"/>
                <a:ea typeface="Calibri" panose="020F0502020204030204" pitchFamily="34" charset="0"/>
              </a:rPr>
              <a:t>		402-540-4987</a:t>
            </a:r>
          </a:p>
          <a:p>
            <a:pPr lvl="1"/>
            <a:r>
              <a:rPr lang="en-US" dirty="0">
                <a:solidFill>
                  <a:schemeClr val="tx1"/>
                </a:solidFill>
                <a:effectLst/>
                <a:latin typeface="Garamond (Body)"/>
                <a:ea typeface="Calibri" panose="020F0502020204030204" pitchFamily="34" charset="0"/>
                <a:hlinkClick r:id="rId10"/>
              </a:rPr>
              <a:t>Shabnam.Sultani@nebraska.gov</a:t>
            </a:r>
            <a:r>
              <a:rPr lang="en-US" dirty="0">
                <a:solidFill>
                  <a:schemeClr val="tx1"/>
                </a:solidFill>
                <a:effectLst/>
                <a:latin typeface="Garamond (Body)"/>
                <a:ea typeface="Calibri" panose="020F0502020204030204" pitchFamily="34" charset="0"/>
              </a:rPr>
              <a:t>		402-314-4353</a:t>
            </a:r>
          </a:p>
          <a:p>
            <a:pPr lvl="1"/>
            <a:r>
              <a:rPr lang="en-US" dirty="0">
                <a:solidFill>
                  <a:schemeClr val="tx1"/>
                </a:solidFill>
                <a:latin typeface="Garamond (Body)"/>
                <a:ea typeface="Calibri" panose="020F0502020204030204" pitchFamily="34" charset="0"/>
                <a:hlinkClick r:id="rId11"/>
              </a:rPr>
              <a:t>Van.Truong@nebraska.gov</a:t>
            </a:r>
            <a:r>
              <a:rPr lang="en-US" dirty="0">
                <a:solidFill>
                  <a:schemeClr val="tx1"/>
                </a:solidFill>
                <a:latin typeface="Garamond (Body)"/>
                <a:ea typeface="Calibri" panose="020F0502020204030204" pitchFamily="34" charset="0"/>
              </a:rPr>
              <a:t>			402-471-5259</a:t>
            </a:r>
            <a:endParaRPr lang="en-US" dirty="0">
              <a:solidFill>
                <a:schemeClr val="tx1"/>
              </a:solidFill>
              <a:effectLst/>
              <a:latin typeface="Garamond (Body)"/>
              <a:ea typeface="Calibri" panose="020F0502020204030204" pitchFamily="34" charset="0"/>
            </a:endParaRPr>
          </a:p>
          <a:p>
            <a:pPr lvl="1"/>
            <a:endParaRPr lang="en-US" dirty="0">
              <a:solidFill>
                <a:schemeClr val="tx1"/>
              </a:solidFill>
              <a:effectLst/>
              <a:latin typeface="Garamond (Body)"/>
              <a:ea typeface="Calibri" panose="020F0502020204030204" pitchFamily="34" charset="0"/>
            </a:endParaRPr>
          </a:p>
          <a:p>
            <a:endParaRPr lang="en-US" dirty="0"/>
          </a:p>
          <a:p>
            <a:pPr lvl="1"/>
            <a:endParaRPr lang="en-US" dirty="0"/>
          </a:p>
        </p:txBody>
      </p:sp>
      <p:pic>
        <p:nvPicPr>
          <p:cNvPr id="4" name="Picture 3"/>
          <p:cNvPicPr>
            <a:picLocks noChangeAspect="1"/>
          </p:cNvPicPr>
          <p:nvPr/>
        </p:nvPicPr>
        <p:blipFill>
          <a:blip r:embed="rId12"/>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210832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June 2, 2025</a:t>
            </a:r>
          </a:p>
        </p:txBody>
      </p:sp>
      <p:sp>
        <p:nvSpPr>
          <p:cNvPr id="3" name="Content Placeholder 2"/>
          <p:cNvSpPr>
            <a:spLocks noGrp="1"/>
          </p:cNvSpPr>
          <p:nvPr>
            <p:ph idx="1"/>
          </p:nvPr>
        </p:nvSpPr>
        <p:spPr/>
        <p:txBody>
          <a:bodyPr>
            <a:normAutofit fontScale="92500" lnSpcReduction="10000"/>
          </a:bodyPr>
          <a:lstStyle/>
          <a:p>
            <a:r>
              <a:rPr lang="en-US" dirty="0"/>
              <a:t>Review open manual encumbrances established on June 30, 2024. </a:t>
            </a:r>
            <a:r>
              <a:rPr lang="en-US" dirty="0">
                <a:solidFill>
                  <a:srgbClr val="000000"/>
                </a:solidFill>
                <a:effectLst/>
                <a:latin typeface="+mj-lt"/>
                <a:ea typeface="Times New Roman" panose="02020603050405020304" pitchFamily="18" charset="0"/>
              </a:rPr>
              <a:t>If you had a lapse of an encumbrance and have </a:t>
            </a:r>
            <a:r>
              <a:rPr lang="en-US" b="1" dirty="0">
                <a:solidFill>
                  <a:srgbClr val="000000"/>
                </a:solidFill>
                <a:effectLst/>
                <a:latin typeface="+mj-lt"/>
                <a:ea typeface="Times New Roman" panose="02020603050405020304" pitchFamily="18" charset="0"/>
              </a:rPr>
              <a:t>not</a:t>
            </a:r>
            <a:r>
              <a:rPr lang="en-US" dirty="0">
                <a:solidFill>
                  <a:srgbClr val="000000"/>
                </a:solidFill>
                <a:effectLst/>
                <a:latin typeface="+mj-lt"/>
                <a:ea typeface="Times New Roman" panose="02020603050405020304" pitchFamily="18" charset="0"/>
              </a:rPr>
              <a:t> sent the information to DAS State Budget, this needs to be completed.</a:t>
            </a:r>
            <a:endParaRPr lang="en-US" dirty="0">
              <a:latin typeface="+mj-lt"/>
            </a:endParaRPr>
          </a:p>
          <a:p>
            <a:r>
              <a:rPr lang="en-US" dirty="0"/>
              <a:t>Review Service Purchase Orders (O9, Z8, or X6) for services that will not be received by June 30, 2025.  These must be closed out or cancelled prior to June 25</a:t>
            </a:r>
            <a:r>
              <a:rPr lang="en-US" baseline="30000" dirty="0"/>
              <a:t>th</a:t>
            </a:r>
            <a:r>
              <a:rPr lang="en-US" dirty="0"/>
              <a:t> at 5:00 PM.</a:t>
            </a:r>
          </a:p>
          <a:p>
            <a:r>
              <a:rPr lang="en-US" dirty="0"/>
              <a:t>Review of Received not Vouchered, object account 211700, verify the balance is correct and supported.  The balance should be supported by purchase orders received but not yet paid.</a:t>
            </a:r>
          </a:p>
        </p:txBody>
      </p:sp>
      <p:sp>
        <p:nvSpPr>
          <p:cNvPr id="4" name="Footer Placeholder 3">
            <a:extLst>
              <a:ext uri="{FF2B5EF4-FFF2-40B4-BE49-F238E27FC236}">
                <a16:creationId xmlns:a16="http://schemas.microsoft.com/office/drawing/2014/main" id="{254F1865-531A-E34C-1968-72DCD539BBAC}"/>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6393552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7246BAFE-35CA-71C8-73A8-AA1532DC8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6B8A3-2452-22EF-8389-03550BB958A5}"/>
              </a:ext>
            </a:extLst>
          </p:cNvPr>
          <p:cNvSpPr>
            <a:spLocks noGrp="1"/>
          </p:cNvSpPr>
          <p:nvPr>
            <p:ph type="title"/>
          </p:nvPr>
        </p:nvSpPr>
        <p:spPr/>
        <p:txBody>
          <a:bodyPr/>
          <a:lstStyle/>
          <a:p>
            <a:r>
              <a:rPr lang="en-US" dirty="0"/>
              <a:t>Monday, June 2, 2025</a:t>
            </a:r>
          </a:p>
        </p:txBody>
      </p:sp>
      <p:sp>
        <p:nvSpPr>
          <p:cNvPr id="3" name="Content Placeholder 2">
            <a:extLst>
              <a:ext uri="{FF2B5EF4-FFF2-40B4-BE49-F238E27FC236}">
                <a16:creationId xmlns:a16="http://schemas.microsoft.com/office/drawing/2014/main" id="{092C22FC-9313-F58D-A82D-1D0395C8209F}"/>
              </a:ext>
            </a:extLst>
          </p:cNvPr>
          <p:cNvSpPr>
            <a:spLocks noGrp="1"/>
          </p:cNvSpPr>
          <p:nvPr>
            <p:ph idx="1"/>
          </p:nvPr>
        </p:nvSpPr>
        <p:spPr/>
        <p:txBody>
          <a:bodyPr>
            <a:normAutofit/>
          </a:bodyPr>
          <a:lstStyle/>
          <a:p>
            <a:r>
              <a:rPr lang="en-US" dirty="0"/>
              <a:t>Review of Open Purchase Orders to ensure they are still valid.  These will be rolled over to July 1, 2025.  If there are any issues, contact State Accounting.</a:t>
            </a:r>
          </a:p>
          <a:p>
            <a:r>
              <a:rPr lang="en-US" dirty="0"/>
              <a:t>Replenish petty cash funds and vendor deposit accounts to authorized levels.</a:t>
            </a:r>
          </a:p>
          <a:p>
            <a:r>
              <a:rPr lang="en-US" dirty="0"/>
              <a:t>Review balance sheet accounts, object accounts 100000-399999, to ensure balances are proper and supported before fiscal year end.  Please pay particular attention to Accounts Receivable and Accounts Payable balances, including due to/from funds.</a:t>
            </a:r>
          </a:p>
          <a:p>
            <a:endParaRPr lang="en-US" dirty="0"/>
          </a:p>
        </p:txBody>
      </p:sp>
      <p:sp>
        <p:nvSpPr>
          <p:cNvPr id="4" name="Footer Placeholder 3">
            <a:extLst>
              <a:ext uri="{FF2B5EF4-FFF2-40B4-BE49-F238E27FC236}">
                <a16:creationId xmlns:a16="http://schemas.microsoft.com/office/drawing/2014/main" id="{AE22EC16-F38C-875E-0777-3E15DED07437}"/>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2973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June 5, 2025</a:t>
            </a:r>
          </a:p>
        </p:txBody>
      </p:sp>
      <p:sp>
        <p:nvSpPr>
          <p:cNvPr id="3" name="Content Placeholder 2"/>
          <p:cNvSpPr>
            <a:spLocks noGrp="1"/>
          </p:cNvSpPr>
          <p:nvPr>
            <p:ph idx="1"/>
          </p:nvPr>
        </p:nvSpPr>
        <p:spPr/>
        <p:txBody>
          <a:bodyPr/>
          <a:lstStyle/>
          <a:p>
            <a:r>
              <a:rPr lang="en-US" dirty="0"/>
              <a:t>Bi-weekly payroll (B-12) due for certification by 3:00 P.M.</a:t>
            </a:r>
          </a:p>
        </p:txBody>
      </p:sp>
      <p:sp>
        <p:nvSpPr>
          <p:cNvPr id="4" name="Footer Placeholder 3">
            <a:extLst>
              <a:ext uri="{FF2B5EF4-FFF2-40B4-BE49-F238E27FC236}">
                <a16:creationId xmlns:a16="http://schemas.microsoft.com/office/drawing/2014/main" id="{2CD4CF9E-9894-2BF7-4403-C11A4782CD33}"/>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15482304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Friday, June 20, 2025</a:t>
            </a:r>
            <a:br>
              <a:rPr lang="en-US" sz="3600" dirty="0"/>
            </a:br>
            <a:endParaRPr lang="en-US" sz="1800" b="1" dirty="0"/>
          </a:p>
        </p:txBody>
      </p:sp>
      <p:sp>
        <p:nvSpPr>
          <p:cNvPr id="3" name="Content Placeholder 2"/>
          <p:cNvSpPr>
            <a:spLocks noGrp="1"/>
          </p:cNvSpPr>
          <p:nvPr>
            <p:ph idx="1"/>
          </p:nvPr>
        </p:nvSpPr>
        <p:spPr/>
        <p:txBody>
          <a:bodyPr>
            <a:normAutofit/>
          </a:bodyPr>
          <a:lstStyle/>
          <a:p>
            <a:r>
              <a:rPr lang="en-US" dirty="0"/>
              <a:t>Bi-weekly payroll (B-13) due for certification by 1:00 P.M.</a:t>
            </a:r>
          </a:p>
          <a:p>
            <a:endParaRPr lang="en-US" dirty="0"/>
          </a:p>
        </p:txBody>
      </p:sp>
      <p:sp>
        <p:nvSpPr>
          <p:cNvPr id="4" name="Footer Placeholder 3">
            <a:extLst>
              <a:ext uri="{FF2B5EF4-FFF2-40B4-BE49-F238E27FC236}">
                <a16:creationId xmlns:a16="http://schemas.microsoft.com/office/drawing/2014/main" id="{A9C6DBCC-63A4-3AB0-0AB8-A20392485C4B}"/>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900474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June 25, 2025</a:t>
            </a:r>
          </a:p>
        </p:txBody>
      </p:sp>
      <p:sp>
        <p:nvSpPr>
          <p:cNvPr id="3" name="Content Placeholder 2"/>
          <p:cNvSpPr>
            <a:spLocks noGrp="1"/>
          </p:cNvSpPr>
          <p:nvPr>
            <p:ph idx="1"/>
          </p:nvPr>
        </p:nvSpPr>
        <p:spPr/>
        <p:txBody>
          <a:bodyPr>
            <a:normAutofit/>
          </a:bodyPr>
          <a:lstStyle/>
          <a:p>
            <a:pPr marL="0" indent="0">
              <a:buNone/>
            </a:pPr>
            <a:r>
              <a:rPr lang="en-US" b="1" u="sng" dirty="0">
                <a:solidFill>
                  <a:srgbClr val="FF0000"/>
                </a:solidFill>
              </a:rPr>
              <a:t>LAST DAY TO POST FISCAL YEAR END 6/30/25 TRANSACTIONS</a:t>
            </a:r>
          </a:p>
          <a:p>
            <a:r>
              <a:rPr lang="en-US" dirty="0"/>
              <a:t>This includes PO’s and PO receipts, fixed assets, voucher processing, journal entry activity, etc.  Agencies that require access to the system thereafter please contact Krista Davis at </a:t>
            </a:r>
            <a:r>
              <a:rPr lang="en-US" dirty="0">
                <a:hlinkClick r:id="rId3"/>
              </a:rPr>
              <a:t>krista.davis@nebraska.gov</a:t>
            </a:r>
            <a:r>
              <a:rPr lang="en-US" dirty="0"/>
              <a:t> or at (402) 890-8253.  State Accounting will be monitoring the queues the remainder of the fiscal year.</a:t>
            </a:r>
          </a:p>
          <a:p>
            <a:r>
              <a:rPr lang="en-US" dirty="0"/>
              <a:t>June monthly payroll is due for certification by 1:00 P.M.</a:t>
            </a:r>
          </a:p>
        </p:txBody>
      </p:sp>
      <p:sp>
        <p:nvSpPr>
          <p:cNvPr id="4" name="Footer Placeholder 3">
            <a:extLst>
              <a:ext uri="{FF2B5EF4-FFF2-40B4-BE49-F238E27FC236}">
                <a16:creationId xmlns:a16="http://schemas.microsoft.com/office/drawing/2014/main" id="{513B1B11-EA75-C57E-B4F3-593E6A27EE57}"/>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349269418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11CD41F0-3A7C-7E8F-9680-30475F767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C8B19-7358-B5A2-FC35-AC672B746AD8}"/>
              </a:ext>
            </a:extLst>
          </p:cNvPr>
          <p:cNvSpPr>
            <a:spLocks noGrp="1"/>
          </p:cNvSpPr>
          <p:nvPr>
            <p:ph type="title"/>
          </p:nvPr>
        </p:nvSpPr>
        <p:spPr/>
        <p:txBody>
          <a:bodyPr/>
          <a:lstStyle/>
          <a:p>
            <a:r>
              <a:rPr lang="en-US" dirty="0"/>
              <a:t>Wednesday, June 25, 2025</a:t>
            </a:r>
          </a:p>
        </p:txBody>
      </p:sp>
      <p:sp>
        <p:nvSpPr>
          <p:cNvPr id="3" name="Content Placeholder 2">
            <a:extLst>
              <a:ext uri="{FF2B5EF4-FFF2-40B4-BE49-F238E27FC236}">
                <a16:creationId xmlns:a16="http://schemas.microsoft.com/office/drawing/2014/main" id="{E6651C1D-B7E1-DCF7-1864-AE82424F22C6}"/>
              </a:ext>
            </a:extLst>
          </p:cNvPr>
          <p:cNvSpPr>
            <a:spLocks noGrp="1"/>
          </p:cNvSpPr>
          <p:nvPr>
            <p:ph idx="1"/>
          </p:nvPr>
        </p:nvSpPr>
        <p:spPr/>
        <p:txBody>
          <a:bodyPr>
            <a:normAutofit/>
          </a:bodyPr>
          <a:lstStyle/>
          <a:p>
            <a:r>
              <a:rPr lang="en-US" dirty="0"/>
              <a:t>Procurement roles will be taken away at 5:00 P.M.  </a:t>
            </a:r>
          </a:p>
          <a:p>
            <a:r>
              <a:rPr lang="en-US" dirty="0"/>
              <a:t>All Service PO’s (regardless of PO type) should be closed out or cancelled if not received by June 30.  You can do this by adding a line to the PO with a negative amount to offset the remaining balance.  The line can then be cancelled in July 2025 to restore the PO.  </a:t>
            </a:r>
            <a:r>
              <a:rPr lang="en-US" u="sng" dirty="0"/>
              <a:t>A service not received by June 30 should not be encumbered.</a:t>
            </a:r>
          </a:p>
          <a:p>
            <a:r>
              <a:rPr lang="en-US" dirty="0"/>
              <a:t>Manual Encumbrances from prior year should be liquidated by voiding or crediting journal entry.  If it is still outstanding you can re-enter in July 2025.  </a:t>
            </a:r>
          </a:p>
        </p:txBody>
      </p:sp>
      <p:sp>
        <p:nvSpPr>
          <p:cNvPr id="4" name="Footer Placeholder 3">
            <a:extLst>
              <a:ext uri="{FF2B5EF4-FFF2-40B4-BE49-F238E27FC236}">
                <a16:creationId xmlns:a16="http://schemas.microsoft.com/office/drawing/2014/main" id="{2E2F540B-327F-120F-D87C-F910C69D2A43}"/>
              </a:ext>
            </a:extLst>
          </p:cNvPr>
          <p:cNvSpPr>
            <a:spLocks noGrp="1"/>
          </p:cNvSpPr>
          <p:nvPr>
            <p:ph type="ftr" sz="quarter" idx="11"/>
          </p:nvPr>
        </p:nvSpPr>
        <p:spPr/>
        <p:txBody>
          <a:bodyPr/>
          <a:lstStyle/>
          <a:p>
            <a:r>
              <a:rPr lang="en-US"/>
              <a:t>Fiscal Year End Closing Schedule</a:t>
            </a:r>
          </a:p>
        </p:txBody>
      </p:sp>
    </p:spTree>
    <p:extLst>
      <p:ext uri="{BB962C8B-B14F-4D97-AF65-F5344CB8AC3E}">
        <p14:creationId xmlns:p14="http://schemas.microsoft.com/office/powerpoint/2010/main" val="4230944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0.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8.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3128</TotalTime>
  <Words>2506</Words>
  <Application>Microsoft Office PowerPoint</Application>
  <PresentationFormat>Widescreen</PresentationFormat>
  <Paragraphs>179</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Garamond</vt:lpstr>
      <vt:lpstr>Garamond (Body)</vt:lpstr>
      <vt:lpstr>Garamond (heading)</vt:lpstr>
      <vt:lpstr>Times New Roman</vt:lpstr>
      <vt:lpstr>Organic</vt:lpstr>
      <vt:lpstr>                       State Accounting Business User Group (BUG) </vt:lpstr>
      <vt:lpstr>Training Slide Content</vt:lpstr>
      <vt:lpstr>Fiscal Year End  Closing Schedule</vt:lpstr>
      <vt:lpstr>Monday, June 2, 2025</vt:lpstr>
      <vt:lpstr>Monday, June 2, 2025</vt:lpstr>
      <vt:lpstr>Thursday, June 5, 2025</vt:lpstr>
      <vt:lpstr>Friday, June 20, 2025 </vt:lpstr>
      <vt:lpstr>Wednesday, June 25, 2025</vt:lpstr>
      <vt:lpstr>Wednesday, June 25, 2025</vt:lpstr>
      <vt:lpstr>Wednesday, June 25, 2025 </vt:lpstr>
      <vt:lpstr>Thursday &amp; Friday, June 26 &amp; 27, 2025</vt:lpstr>
      <vt:lpstr>Monday, June 30, 2025</vt:lpstr>
      <vt:lpstr>Tuesday, July 1, 2025</vt:lpstr>
      <vt:lpstr>Beginning Thursday, July 3, 2025</vt:lpstr>
      <vt:lpstr>Monday, July 21, 2025</vt:lpstr>
      <vt:lpstr>Thursday, July 31, 2025</vt:lpstr>
      <vt:lpstr>Biennial Carryover Reports</vt:lpstr>
      <vt:lpstr>Tuesday, September 30, 2025</vt:lpstr>
      <vt:lpstr>Schedule of Expenditures of Federal Awards (SEFA) </vt:lpstr>
      <vt:lpstr>SEFA</vt:lpstr>
      <vt:lpstr>SEFA</vt:lpstr>
      <vt:lpstr>SEFA</vt:lpstr>
      <vt:lpstr>SEFA</vt:lpstr>
      <vt:lpstr>ACFR Completion</vt:lpstr>
      <vt:lpstr>ACFR Completion</vt:lpstr>
      <vt:lpstr>Financial Reporting Package</vt:lpstr>
      <vt:lpstr>Financial Reporting Package</vt:lpstr>
      <vt:lpstr>Financial Reporting Package</vt:lpstr>
      <vt:lpstr>Financial Reporting Package</vt:lpstr>
      <vt:lpstr>Financial Reporting Package</vt:lpstr>
      <vt:lpstr>Financial Reporting Package</vt:lpstr>
      <vt:lpstr>‘O’ Batches</vt:lpstr>
      <vt:lpstr>‘O’ Batch Clean Up</vt:lpstr>
      <vt:lpstr>‘O’ Batch Clean Up</vt:lpstr>
      <vt:lpstr> Batch Management  Clean Up</vt:lpstr>
      <vt:lpstr>Batch Management Clean Up</vt:lpstr>
      <vt:lpstr>Batch Management Clean Up</vt:lpstr>
      <vt:lpstr>Batch Management Clean Up</vt:lpstr>
      <vt:lpstr>For 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Accounting Business User Group (BUG)</dc:title>
  <dc:creator>Muffly, Shannon</dc:creator>
  <cp:lastModifiedBy>Olsen, Philip</cp:lastModifiedBy>
  <cp:revision>152</cp:revision>
  <cp:lastPrinted>2019-05-17T16:53:06Z</cp:lastPrinted>
  <dcterms:created xsi:type="dcterms:W3CDTF">2019-05-13T19:51:07Z</dcterms:created>
  <dcterms:modified xsi:type="dcterms:W3CDTF">2025-05-15T21:42:35Z</dcterms:modified>
</cp:coreProperties>
</file>