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notesMasterIdLst>
    <p:notesMasterId r:id="rId108"/>
  </p:notesMasterIdLst>
  <p:sldIdLst>
    <p:sldId id="256" r:id="rId2"/>
    <p:sldId id="384" r:id="rId3"/>
    <p:sldId id="268" r:id="rId4"/>
    <p:sldId id="383" r:id="rId5"/>
    <p:sldId id="398" r:id="rId6"/>
    <p:sldId id="399" r:id="rId7"/>
    <p:sldId id="400" r:id="rId8"/>
    <p:sldId id="401" r:id="rId9"/>
    <p:sldId id="260" r:id="rId10"/>
    <p:sldId id="379" r:id="rId11"/>
    <p:sldId id="381" r:id="rId12"/>
    <p:sldId id="402" r:id="rId13"/>
    <p:sldId id="403" r:id="rId14"/>
    <p:sldId id="404" r:id="rId15"/>
    <p:sldId id="382" r:id="rId16"/>
    <p:sldId id="263" r:id="rId17"/>
    <p:sldId id="287" r:id="rId18"/>
    <p:sldId id="288" r:id="rId19"/>
    <p:sldId id="290" r:id="rId20"/>
    <p:sldId id="289" r:id="rId21"/>
    <p:sldId id="294" r:id="rId22"/>
    <p:sldId id="338" r:id="rId23"/>
    <p:sldId id="394" r:id="rId24"/>
    <p:sldId id="335" r:id="rId25"/>
    <p:sldId id="395" r:id="rId26"/>
    <p:sldId id="336" r:id="rId27"/>
    <p:sldId id="339" r:id="rId28"/>
    <p:sldId id="337" r:id="rId29"/>
    <p:sldId id="299" r:id="rId30"/>
    <p:sldId id="377" r:id="rId31"/>
    <p:sldId id="366" r:id="rId32"/>
    <p:sldId id="286" r:id="rId33"/>
    <p:sldId id="367" r:id="rId34"/>
    <p:sldId id="368" r:id="rId35"/>
    <p:sldId id="369" r:id="rId36"/>
    <p:sldId id="370" r:id="rId37"/>
    <p:sldId id="375" r:id="rId38"/>
    <p:sldId id="372" r:id="rId39"/>
    <p:sldId id="396" r:id="rId40"/>
    <p:sldId id="264" r:id="rId41"/>
    <p:sldId id="358" r:id="rId42"/>
    <p:sldId id="306" r:id="rId43"/>
    <p:sldId id="307" r:id="rId44"/>
    <p:sldId id="308" r:id="rId45"/>
    <p:sldId id="309" r:id="rId46"/>
    <p:sldId id="361" r:id="rId47"/>
    <p:sldId id="270" r:id="rId48"/>
    <p:sldId id="397" r:id="rId49"/>
    <p:sldId id="362" r:id="rId50"/>
    <p:sldId id="359" r:id="rId51"/>
    <p:sldId id="360" r:id="rId52"/>
    <p:sldId id="363" r:id="rId53"/>
    <p:sldId id="364" r:id="rId54"/>
    <p:sldId id="310" r:id="rId55"/>
    <p:sldId id="312" r:id="rId56"/>
    <p:sldId id="313" r:id="rId57"/>
    <p:sldId id="265" r:id="rId58"/>
    <p:sldId id="314" r:id="rId59"/>
    <p:sldId id="319" r:id="rId60"/>
    <p:sldId id="320" r:id="rId61"/>
    <p:sldId id="321" r:id="rId62"/>
    <p:sldId id="322" r:id="rId63"/>
    <p:sldId id="323" r:id="rId64"/>
    <p:sldId id="324" r:id="rId65"/>
    <p:sldId id="325" r:id="rId66"/>
    <p:sldId id="326" r:id="rId67"/>
    <p:sldId id="327" r:id="rId68"/>
    <p:sldId id="318" r:id="rId69"/>
    <p:sldId id="328" r:id="rId70"/>
    <p:sldId id="329" r:id="rId71"/>
    <p:sldId id="330" r:id="rId72"/>
    <p:sldId id="331" r:id="rId73"/>
    <p:sldId id="332" r:id="rId74"/>
    <p:sldId id="333" r:id="rId75"/>
    <p:sldId id="334" r:id="rId76"/>
    <p:sldId id="347" r:id="rId77"/>
    <p:sldId id="350" r:id="rId78"/>
    <p:sldId id="340" r:id="rId79"/>
    <p:sldId id="351" r:id="rId80"/>
    <p:sldId id="354" r:id="rId81"/>
    <p:sldId id="352" r:id="rId82"/>
    <p:sldId id="355" r:id="rId83"/>
    <p:sldId id="356" r:id="rId84"/>
    <p:sldId id="349" r:id="rId85"/>
    <p:sldId id="357" r:id="rId86"/>
    <p:sldId id="267" r:id="rId87"/>
    <p:sldId id="385" r:id="rId88"/>
    <p:sldId id="273" r:id="rId89"/>
    <p:sldId id="274" r:id="rId90"/>
    <p:sldId id="275" r:id="rId91"/>
    <p:sldId id="272" r:id="rId92"/>
    <p:sldId id="341" r:id="rId93"/>
    <p:sldId id="343" r:id="rId94"/>
    <p:sldId id="278" r:id="rId95"/>
    <p:sldId id="405" r:id="rId96"/>
    <p:sldId id="345" r:id="rId97"/>
    <p:sldId id="386" r:id="rId98"/>
    <p:sldId id="387" r:id="rId99"/>
    <p:sldId id="393" r:id="rId100"/>
    <p:sldId id="280" r:id="rId101"/>
    <p:sldId id="281" r:id="rId102"/>
    <p:sldId id="282" r:id="rId103"/>
    <p:sldId id="283" r:id="rId104"/>
    <p:sldId id="348" r:id="rId105"/>
    <p:sldId id="388" r:id="rId106"/>
    <p:sldId id="389" r:id="rId10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496B"/>
    <a:srgbClr val="FFFF00"/>
    <a:srgbClr val="99CCFF"/>
    <a:srgbClr val="92B8F6"/>
    <a:srgbClr val="1A33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3" autoAdjust="0"/>
  </p:normalViewPr>
  <p:slideViewPr>
    <p:cSldViewPr snapToGrid="0">
      <p:cViewPr>
        <p:scale>
          <a:sx n="75" d="100"/>
          <a:sy n="75" d="100"/>
        </p:scale>
        <p:origin x="974"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25B633-410E-4171-8B95-C3503ED85AD1}"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en-US"/>
        </a:p>
      </dgm:t>
    </dgm:pt>
    <dgm:pt modelId="{013072C4-1D59-4D9E-AF47-633E089D8CE5}">
      <dgm:prSet phldrT="[Text]" phldr="0" custT="1"/>
      <dgm:spPr/>
      <dgm:t>
        <a:bodyPr/>
        <a:lstStyle/>
        <a:p>
          <a:r>
            <a:rPr lang="en-US" sz="1200" dirty="0"/>
            <a:t>Chart of Accounts</a:t>
          </a:r>
        </a:p>
      </dgm:t>
    </dgm:pt>
    <dgm:pt modelId="{4290705C-4275-4FBA-B0BE-31F05AD3A63C}" type="parTrans" cxnId="{EB259AD2-7657-4583-A95D-0F4D051FAA8C}">
      <dgm:prSet/>
      <dgm:spPr/>
      <dgm:t>
        <a:bodyPr/>
        <a:lstStyle/>
        <a:p>
          <a:endParaRPr lang="en-US"/>
        </a:p>
      </dgm:t>
    </dgm:pt>
    <dgm:pt modelId="{EECBD543-F5C1-4A64-862B-E3F041978385}" type="sibTrans" cxnId="{EB259AD2-7657-4583-A95D-0F4D051FAA8C}">
      <dgm:prSet/>
      <dgm:spPr/>
      <dgm:t>
        <a:bodyPr/>
        <a:lstStyle/>
        <a:p>
          <a:endParaRPr lang="en-US"/>
        </a:p>
      </dgm:t>
    </dgm:pt>
    <dgm:pt modelId="{D98E1F2D-4429-4549-A039-F7A2FF16CD83}" type="asst">
      <dgm:prSet phldrT="[Text]" phldr="0" custT="1"/>
      <dgm:spPr>
        <a:solidFill>
          <a:srgbClr val="92B8F6"/>
        </a:solidFill>
      </dgm:spPr>
      <dgm:t>
        <a:bodyPr/>
        <a:lstStyle/>
        <a:p>
          <a:r>
            <a:rPr lang="en-US" sz="1050" dirty="0"/>
            <a:t>Balance Sheet</a:t>
          </a:r>
        </a:p>
      </dgm:t>
    </dgm:pt>
    <dgm:pt modelId="{B53CCD1B-4911-46FB-8EC9-2CF9C225C877}" type="parTrans" cxnId="{D468B7BE-904C-4CF4-B72A-47245154DE4B}">
      <dgm:prSet custT="1"/>
      <dgm:spPr/>
      <dgm:t>
        <a:bodyPr/>
        <a:lstStyle/>
        <a:p>
          <a:endParaRPr lang="en-US" sz="1050"/>
        </a:p>
      </dgm:t>
    </dgm:pt>
    <dgm:pt modelId="{751684FC-C740-4959-BA3B-4C1C0990E90B}" type="sibTrans" cxnId="{D468B7BE-904C-4CF4-B72A-47245154DE4B}">
      <dgm:prSet/>
      <dgm:spPr/>
      <dgm:t>
        <a:bodyPr/>
        <a:lstStyle/>
        <a:p>
          <a:endParaRPr lang="en-US"/>
        </a:p>
      </dgm:t>
    </dgm:pt>
    <dgm:pt modelId="{1B5AA6D9-2287-4C90-9267-C474A9084016}">
      <dgm:prSet phldrT="[Text]" phldr="0" custT="1"/>
      <dgm:spPr>
        <a:solidFill>
          <a:schemeClr val="accent1">
            <a:lumMod val="40000"/>
            <a:lumOff val="60000"/>
          </a:schemeClr>
        </a:solidFill>
      </dgm:spPr>
      <dgm:t>
        <a:bodyPr/>
        <a:lstStyle/>
        <a:p>
          <a:r>
            <a:rPr lang="en-US" sz="1050" dirty="0"/>
            <a:t>Income Statement</a:t>
          </a:r>
        </a:p>
      </dgm:t>
    </dgm:pt>
    <dgm:pt modelId="{2FDDE67F-4575-4E7D-9E2E-5C8DFF89E0CC}" type="parTrans" cxnId="{FBC5F59C-C674-4809-A7EC-7E07E7B82566}">
      <dgm:prSet custT="1"/>
      <dgm:spPr/>
      <dgm:t>
        <a:bodyPr/>
        <a:lstStyle/>
        <a:p>
          <a:endParaRPr lang="en-US" sz="1050"/>
        </a:p>
      </dgm:t>
    </dgm:pt>
    <dgm:pt modelId="{49BAD258-F0B2-4081-86BC-3EE5D625ED7E}" type="sibTrans" cxnId="{FBC5F59C-C674-4809-A7EC-7E07E7B82566}">
      <dgm:prSet/>
      <dgm:spPr/>
      <dgm:t>
        <a:bodyPr/>
        <a:lstStyle/>
        <a:p>
          <a:endParaRPr lang="en-US"/>
        </a:p>
      </dgm:t>
    </dgm:pt>
    <dgm:pt modelId="{2DC6D64D-BE4D-43BF-8F9D-292B1568170B}" type="asst">
      <dgm:prSet phldrT="[Text]" phldr="0" custT="1"/>
      <dgm:spPr>
        <a:solidFill>
          <a:srgbClr val="99CCFF"/>
        </a:solidFill>
      </dgm:spPr>
      <dgm:t>
        <a:bodyPr/>
        <a:lstStyle/>
        <a:p>
          <a:r>
            <a:rPr lang="en-US" sz="1050" dirty="0"/>
            <a:t>Assets</a:t>
          </a:r>
        </a:p>
      </dgm:t>
    </dgm:pt>
    <dgm:pt modelId="{233F2985-5488-4E39-870B-DAB43E9BDE87}" type="parTrans" cxnId="{40132B17-2C62-4C37-9F87-C09A8FC0DCCE}">
      <dgm:prSet custT="1"/>
      <dgm:spPr/>
      <dgm:t>
        <a:bodyPr/>
        <a:lstStyle/>
        <a:p>
          <a:endParaRPr lang="en-US" sz="1050"/>
        </a:p>
      </dgm:t>
    </dgm:pt>
    <dgm:pt modelId="{D2FCE40C-2A31-4F58-874F-2A087ABF8D49}" type="sibTrans" cxnId="{40132B17-2C62-4C37-9F87-C09A8FC0DCCE}">
      <dgm:prSet/>
      <dgm:spPr/>
      <dgm:t>
        <a:bodyPr/>
        <a:lstStyle/>
        <a:p>
          <a:endParaRPr lang="en-US"/>
        </a:p>
      </dgm:t>
    </dgm:pt>
    <dgm:pt modelId="{867DC45D-F775-41A1-B913-DBD839E9D3E7}" type="asst">
      <dgm:prSet phldrT="[Text]" phldr="0" custT="1"/>
      <dgm:spPr>
        <a:solidFill>
          <a:srgbClr val="99CCFF"/>
        </a:solidFill>
      </dgm:spPr>
      <dgm:t>
        <a:bodyPr/>
        <a:lstStyle/>
        <a:p>
          <a:r>
            <a:rPr lang="en-US" sz="1050" dirty="0"/>
            <a:t>Liabilities</a:t>
          </a:r>
        </a:p>
      </dgm:t>
    </dgm:pt>
    <dgm:pt modelId="{B4684CC9-6EB5-45B8-8D8F-9C3C77320841}" type="parTrans" cxnId="{8CE3EB66-29B9-4ACA-AE94-7DCCFE914E2B}">
      <dgm:prSet custT="1"/>
      <dgm:spPr/>
      <dgm:t>
        <a:bodyPr/>
        <a:lstStyle/>
        <a:p>
          <a:endParaRPr lang="en-US" sz="1050"/>
        </a:p>
      </dgm:t>
    </dgm:pt>
    <dgm:pt modelId="{A31CFE7B-4433-44D9-BF11-0D07D781BCAF}" type="sibTrans" cxnId="{8CE3EB66-29B9-4ACA-AE94-7DCCFE914E2B}">
      <dgm:prSet/>
      <dgm:spPr/>
      <dgm:t>
        <a:bodyPr/>
        <a:lstStyle/>
        <a:p>
          <a:endParaRPr lang="en-US"/>
        </a:p>
      </dgm:t>
    </dgm:pt>
    <dgm:pt modelId="{7B9D76B8-AB1F-4047-907C-FF03A8E0C03B}" type="asst">
      <dgm:prSet phldrT="[Text]" phldr="0" custT="1"/>
      <dgm:spPr>
        <a:solidFill>
          <a:srgbClr val="99CCFF"/>
        </a:solidFill>
      </dgm:spPr>
      <dgm:t>
        <a:bodyPr/>
        <a:lstStyle/>
        <a:p>
          <a:r>
            <a:rPr lang="en-US" sz="1050" dirty="0"/>
            <a:t>Equity</a:t>
          </a:r>
        </a:p>
      </dgm:t>
    </dgm:pt>
    <dgm:pt modelId="{4FC006D7-3B9F-4091-898F-4654789884CC}" type="parTrans" cxnId="{A38A5141-018E-4946-BC62-A49E74CC3753}">
      <dgm:prSet custT="1"/>
      <dgm:spPr/>
      <dgm:t>
        <a:bodyPr/>
        <a:lstStyle/>
        <a:p>
          <a:endParaRPr lang="en-US" sz="1050"/>
        </a:p>
      </dgm:t>
    </dgm:pt>
    <dgm:pt modelId="{3BCC62C3-C3ED-46A5-950F-8B8206281F6E}" type="sibTrans" cxnId="{A38A5141-018E-4946-BC62-A49E74CC3753}">
      <dgm:prSet/>
      <dgm:spPr/>
      <dgm:t>
        <a:bodyPr/>
        <a:lstStyle/>
        <a:p>
          <a:endParaRPr lang="en-US"/>
        </a:p>
      </dgm:t>
    </dgm:pt>
    <dgm:pt modelId="{F483F813-1C29-4699-A00D-182AE95B13BC}">
      <dgm:prSet phldrT="[Text]" phldr="0" custT="1"/>
      <dgm:spPr>
        <a:solidFill>
          <a:schemeClr val="accent1">
            <a:lumMod val="40000"/>
            <a:lumOff val="60000"/>
          </a:schemeClr>
        </a:solidFill>
      </dgm:spPr>
      <dgm:t>
        <a:bodyPr/>
        <a:lstStyle/>
        <a:p>
          <a:r>
            <a:rPr lang="en-US" sz="1050" dirty="0"/>
            <a:t>Revenue</a:t>
          </a:r>
        </a:p>
      </dgm:t>
    </dgm:pt>
    <dgm:pt modelId="{E2B67B45-CCE1-4AFD-932B-61DDA788691F}" type="parTrans" cxnId="{9A9D5D94-2781-4F7D-9791-C57CDDBA57A6}">
      <dgm:prSet custT="1"/>
      <dgm:spPr/>
      <dgm:t>
        <a:bodyPr/>
        <a:lstStyle/>
        <a:p>
          <a:endParaRPr lang="en-US" sz="1050"/>
        </a:p>
      </dgm:t>
    </dgm:pt>
    <dgm:pt modelId="{0A184D48-EC9B-4378-871F-ECCC776329E4}" type="sibTrans" cxnId="{9A9D5D94-2781-4F7D-9791-C57CDDBA57A6}">
      <dgm:prSet/>
      <dgm:spPr/>
      <dgm:t>
        <a:bodyPr/>
        <a:lstStyle/>
        <a:p>
          <a:endParaRPr lang="en-US"/>
        </a:p>
      </dgm:t>
    </dgm:pt>
    <dgm:pt modelId="{5253CBE3-718E-459C-9D1B-5B5A5879A9BA}">
      <dgm:prSet phldrT="[Text]" phldr="0" custT="1"/>
      <dgm:spPr>
        <a:solidFill>
          <a:schemeClr val="accent2">
            <a:lumMod val="60000"/>
            <a:lumOff val="40000"/>
          </a:schemeClr>
        </a:solidFill>
      </dgm:spPr>
      <dgm:t>
        <a:bodyPr/>
        <a:lstStyle/>
        <a:p>
          <a:r>
            <a:rPr lang="en-US" sz="1050" dirty="0"/>
            <a:t>Expenditures</a:t>
          </a:r>
        </a:p>
      </dgm:t>
    </dgm:pt>
    <dgm:pt modelId="{080753CF-3617-4DF2-8EE2-CC84D42DFD1A}" type="parTrans" cxnId="{2A8C5F5F-192F-49E0-B145-08680F0F3B14}">
      <dgm:prSet custT="1"/>
      <dgm:spPr/>
      <dgm:t>
        <a:bodyPr/>
        <a:lstStyle/>
        <a:p>
          <a:endParaRPr lang="en-US" sz="1050"/>
        </a:p>
      </dgm:t>
    </dgm:pt>
    <dgm:pt modelId="{6853EF66-BFDE-447E-AD4F-030B2182425E}" type="sibTrans" cxnId="{2A8C5F5F-192F-49E0-B145-08680F0F3B14}">
      <dgm:prSet/>
      <dgm:spPr/>
      <dgm:t>
        <a:bodyPr/>
        <a:lstStyle/>
        <a:p>
          <a:endParaRPr lang="en-US"/>
        </a:p>
      </dgm:t>
    </dgm:pt>
    <dgm:pt modelId="{2A8A0407-879F-4AC2-9C56-60B5CDC2E048}">
      <dgm:prSet custT="1"/>
      <dgm:spPr/>
      <dgm:t>
        <a:bodyPr/>
        <a:lstStyle/>
        <a:p>
          <a:pPr algn="l">
            <a:buFont typeface="Arial" panose="020B0604020202020204" pitchFamily="34" charset="0"/>
            <a:buChar char="•"/>
          </a:pPr>
          <a:r>
            <a:rPr lang="en-US" sz="900" dirty="0"/>
            <a:t>110000 Cash &amp; Cash Equivalents</a:t>
          </a:r>
        </a:p>
        <a:p>
          <a:pPr algn="l">
            <a:buFont typeface="Arial" panose="020B0604020202020204" pitchFamily="34" charset="0"/>
            <a:buChar char="•"/>
          </a:pPr>
          <a:r>
            <a:rPr lang="en-US" sz="900" dirty="0"/>
            <a:t>120000 Investments</a:t>
          </a:r>
        </a:p>
        <a:p>
          <a:pPr algn="l">
            <a:buFont typeface="Arial" panose="020B0604020202020204" pitchFamily="34" charset="0"/>
            <a:buChar char="•"/>
          </a:pPr>
          <a:r>
            <a:rPr lang="en-US" sz="900" dirty="0"/>
            <a:t>130000 Receivables</a:t>
          </a:r>
        </a:p>
        <a:p>
          <a:pPr algn="l">
            <a:buFont typeface="Arial" panose="020B0604020202020204" pitchFamily="34" charset="0"/>
            <a:buChar char="•"/>
          </a:pPr>
          <a:r>
            <a:rPr lang="en-US" sz="900" dirty="0"/>
            <a:t>140000 Inventories</a:t>
          </a:r>
        </a:p>
        <a:p>
          <a:pPr algn="l">
            <a:buFont typeface="Arial" panose="020B0604020202020204" pitchFamily="34" charset="0"/>
            <a:buChar char="•"/>
          </a:pPr>
          <a:r>
            <a:rPr lang="en-US" sz="900" dirty="0"/>
            <a:t>150000 Prepaid Expenses</a:t>
          </a:r>
        </a:p>
        <a:p>
          <a:pPr algn="l"/>
          <a:r>
            <a:rPr lang="en-US" sz="900" dirty="0"/>
            <a:t>170000 Fixed Asset Cost</a:t>
          </a:r>
        </a:p>
        <a:p>
          <a:pPr algn="l"/>
          <a:r>
            <a:rPr lang="en-US" sz="900" dirty="0"/>
            <a:t>180000 F/A Acc. Dep.</a:t>
          </a:r>
        </a:p>
        <a:p>
          <a:pPr algn="l"/>
          <a:r>
            <a:rPr lang="en-US" sz="900" dirty="0"/>
            <a:t>190000 Other Assets</a:t>
          </a:r>
        </a:p>
      </dgm:t>
    </dgm:pt>
    <dgm:pt modelId="{1A3011A5-A70A-47AF-B9A9-E74BE100ED06}" type="parTrans" cxnId="{3A5372C0-9588-4340-B9C6-A29B69E2FC54}">
      <dgm:prSet custT="1"/>
      <dgm:spPr/>
      <dgm:t>
        <a:bodyPr/>
        <a:lstStyle/>
        <a:p>
          <a:endParaRPr lang="en-US" sz="1050"/>
        </a:p>
      </dgm:t>
    </dgm:pt>
    <dgm:pt modelId="{85A6D76C-CC9C-41A4-BF5C-B924156C564A}" type="sibTrans" cxnId="{3A5372C0-9588-4340-B9C6-A29B69E2FC54}">
      <dgm:prSet/>
      <dgm:spPr/>
      <dgm:t>
        <a:bodyPr/>
        <a:lstStyle/>
        <a:p>
          <a:endParaRPr lang="en-US"/>
        </a:p>
      </dgm:t>
    </dgm:pt>
    <dgm:pt modelId="{409B8A35-57B0-4D44-B599-60D00E9B6D92}">
      <dgm:prSet custT="1"/>
      <dgm:spPr/>
      <dgm:t>
        <a:bodyPr/>
        <a:lstStyle/>
        <a:p>
          <a:r>
            <a:rPr lang="en-US" sz="900" dirty="0"/>
            <a:t>210000 Accounts Payable</a:t>
          </a:r>
        </a:p>
      </dgm:t>
    </dgm:pt>
    <dgm:pt modelId="{865A0A43-CE79-499D-8C60-F8606A18DDAF}" type="parTrans" cxnId="{A223C192-9E86-4186-B211-803208E41F34}">
      <dgm:prSet custT="1"/>
      <dgm:spPr/>
      <dgm:t>
        <a:bodyPr/>
        <a:lstStyle/>
        <a:p>
          <a:endParaRPr lang="en-US" sz="1050"/>
        </a:p>
      </dgm:t>
    </dgm:pt>
    <dgm:pt modelId="{94704CDE-7A0D-4B5E-97EF-457E589F5D38}" type="sibTrans" cxnId="{A223C192-9E86-4186-B211-803208E41F34}">
      <dgm:prSet/>
      <dgm:spPr/>
      <dgm:t>
        <a:bodyPr/>
        <a:lstStyle/>
        <a:p>
          <a:endParaRPr lang="en-US"/>
        </a:p>
      </dgm:t>
    </dgm:pt>
    <dgm:pt modelId="{8E1E718A-D07B-4719-B0FF-0FB0E0215D53}">
      <dgm:prSet custT="1"/>
      <dgm:spPr/>
      <dgm:t>
        <a:bodyPr/>
        <a:lstStyle/>
        <a:p>
          <a:pPr algn="l"/>
          <a:r>
            <a:rPr lang="en-US" sz="900" dirty="0"/>
            <a:t>System generated transactions only</a:t>
          </a:r>
        </a:p>
      </dgm:t>
    </dgm:pt>
    <dgm:pt modelId="{70F0F4B4-A1BC-49FB-98AA-B4747517966E}" type="parTrans" cxnId="{44C7E767-B50F-469E-A969-2B7B211A061B}">
      <dgm:prSet custT="1"/>
      <dgm:spPr/>
      <dgm:t>
        <a:bodyPr/>
        <a:lstStyle/>
        <a:p>
          <a:endParaRPr lang="en-US" sz="1050"/>
        </a:p>
      </dgm:t>
    </dgm:pt>
    <dgm:pt modelId="{CFD46B59-16F5-417E-903B-F9D907AC6C84}" type="sibTrans" cxnId="{44C7E767-B50F-469E-A969-2B7B211A061B}">
      <dgm:prSet/>
      <dgm:spPr/>
      <dgm:t>
        <a:bodyPr/>
        <a:lstStyle/>
        <a:p>
          <a:endParaRPr lang="en-US"/>
        </a:p>
      </dgm:t>
    </dgm:pt>
    <dgm:pt modelId="{472D98C8-B953-46B2-8C3F-676187EC8E9C}">
      <dgm:prSet custT="1"/>
      <dgm:spPr/>
      <dgm:t>
        <a:bodyPr/>
        <a:lstStyle/>
        <a:p>
          <a:pPr algn="l"/>
          <a:r>
            <a:rPr lang="en-US" sz="900" dirty="0"/>
            <a:t>450000 Taxes</a:t>
          </a:r>
        </a:p>
        <a:p>
          <a:pPr algn="l"/>
          <a:r>
            <a:rPr lang="en-US" sz="900" dirty="0"/>
            <a:t>460000 Intergovernmental</a:t>
          </a:r>
        </a:p>
        <a:p>
          <a:pPr algn="l"/>
          <a:r>
            <a:rPr lang="en-US" sz="900" dirty="0"/>
            <a:t>470000 Sales &amp; Charges</a:t>
          </a:r>
        </a:p>
        <a:p>
          <a:pPr algn="l"/>
          <a:r>
            <a:rPr lang="en-US" sz="900" dirty="0"/>
            <a:t>480000 Misc.</a:t>
          </a:r>
        </a:p>
      </dgm:t>
    </dgm:pt>
    <dgm:pt modelId="{715B0BA0-555F-47EB-A4A3-C8ACD1AC4D67}" type="parTrans" cxnId="{4A8283D6-ED24-4D4E-93D7-F745DD6A47F5}">
      <dgm:prSet custT="1"/>
      <dgm:spPr/>
      <dgm:t>
        <a:bodyPr/>
        <a:lstStyle/>
        <a:p>
          <a:endParaRPr lang="en-US" sz="1050"/>
        </a:p>
      </dgm:t>
    </dgm:pt>
    <dgm:pt modelId="{50CE066D-A3C3-4E43-8E82-D1AE31E81B2A}" type="sibTrans" cxnId="{4A8283D6-ED24-4D4E-93D7-F745DD6A47F5}">
      <dgm:prSet/>
      <dgm:spPr/>
      <dgm:t>
        <a:bodyPr/>
        <a:lstStyle/>
        <a:p>
          <a:endParaRPr lang="en-US"/>
        </a:p>
      </dgm:t>
    </dgm:pt>
    <dgm:pt modelId="{ADF5C450-DA8F-4EF0-AEC9-261FEE15D3ED}">
      <dgm:prSet custT="1"/>
      <dgm:spPr/>
      <dgm:t>
        <a:bodyPr/>
        <a:lstStyle/>
        <a:p>
          <a:pPr algn="l"/>
          <a:r>
            <a:rPr lang="en-US" sz="900" dirty="0"/>
            <a:t>510000 Personal Services</a:t>
          </a:r>
        </a:p>
        <a:p>
          <a:pPr algn="l"/>
          <a:r>
            <a:rPr lang="en-US" sz="900" dirty="0"/>
            <a:t>520000 Operating </a:t>
          </a:r>
        </a:p>
        <a:p>
          <a:pPr algn="l"/>
          <a:r>
            <a:rPr lang="en-US" sz="900" dirty="0"/>
            <a:t>560000 Depreciation</a:t>
          </a:r>
        </a:p>
        <a:p>
          <a:pPr algn="l"/>
          <a:r>
            <a:rPr lang="en-US" sz="900" dirty="0"/>
            <a:t>570000 Travel</a:t>
          </a:r>
        </a:p>
        <a:p>
          <a:pPr algn="l"/>
          <a:r>
            <a:rPr lang="en-US" sz="900" dirty="0"/>
            <a:t>580000 Capital Outlay</a:t>
          </a:r>
        </a:p>
        <a:p>
          <a:pPr algn="l"/>
          <a:r>
            <a:rPr lang="en-US" sz="900" dirty="0"/>
            <a:t>590000 Government Aid</a:t>
          </a:r>
        </a:p>
      </dgm:t>
    </dgm:pt>
    <dgm:pt modelId="{146237A4-808B-4652-86B8-522A738DF53A}" type="parTrans" cxnId="{F2251D55-39E9-4A95-BEAA-97DAAE2BDF8B}">
      <dgm:prSet custT="1"/>
      <dgm:spPr/>
      <dgm:t>
        <a:bodyPr/>
        <a:lstStyle/>
        <a:p>
          <a:endParaRPr lang="en-US" sz="1050"/>
        </a:p>
      </dgm:t>
    </dgm:pt>
    <dgm:pt modelId="{E33FC76C-630A-4ABF-9263-D585C6A73371}" type="sibTrans" cxnId="{F2251D55-39E9-4A95-BEAA-97DAAE2BDF8B}">
      <dgm:prSet/>
      <dgm:spPr/>
      <dgm:t>
        <a:bodyPr/>
        <a:lstStyle/>
        <a:p>
          <a:endParaRPr lang="en-US"/>
        </a:p>
      </dgm:t>
    </dgm:pt>
    <dgm:pt modelId="{3522106A-F663-4E9D-9603-C49D93360B5F}" type="pres">
      <dgm:prSet presAssocID="{7A25B633-410E-4171-8B95-C3503ED85AD1}" presName="mainComposite" presStyleCnt="0">
        <dgm:presLayoutVars>
          <dgm:chPref val="1"/>
          <dgm:dir/>
          <dgm:animOne val="branch"/>
          <dgm:animLvl val="lvl"/>
          <dgm:resizeHandles val="exact"/>
        </dgm:presLayoutVars>
      </dgm:prSet>
      <dgm:spPr/>
    </dgm:pt>
    <dgm:pt modelId="{55DA05AA-5DBE-4F4C-B8B5-6372C78B286F}" type="pres">
      <dgm:prSet presAssocID="{7A25B633-410E-4171-8B95-C3503ED85AD1}" presName="hierFlow" presStyleCnt="0"/>
      <dgm:spPr/>
    </dgm:pt>
    <dgm:pt modelId="{81D57AD6-162C-436A-87DA-6917B55F9B7F}" type="pres">
      <dgm:prSet presAssocID="{7A25B633-410E-4171-8B95-C3503ED85AD1}" presName="hierChild1" presStyleCnt="0">
        <dgm:presLayoutVars>
          <dgm:chPref val="1"/>
          <dgm:animOne val="branch"/>
          <dgm:animLvl val="lvl"/>
        </dgm:presLayoutVars>
      </dgm:prSet>
      <dgm:spPr/>
    </dgm:pt>
    <dgm:pt modelId="{09AA928A-BDFA-4BF3-8601-9208FB6AEAE2}" type="pres">
      <dgm:prSet presAssocID="{013072C4-1D59-4D9E-AF47-633E089D8CE5}" presName="Name14" presStyleCnt="0"/>
      <dgm:spPr/>
    </dgm:pt>
    <dgm:pt modelId="{B5226979-ADD1-459B-B42D-7434EB4D579F}" type="pres">
      <dgm:prSet presAssocID="{013072C4-1D59-4D9E-AF47-633E089D8CE5}" presName="level1Shape" presStyleLbl="node0" presStyleIdx="0" presStyleCnt="1" custScaleX="187889" custScaleY="78970">
        <dgm:presLayoutVars>
          <dgm:chPref val="3"/>
        </dgm:presLayoutVars>
      </dgm:prSet>
      <dgm:spPr/>
    </dgm:pt>
    <dgm:pt modelId="{716A3B01-A87B-447A-9869-C5D664DD4242}" type="pres">
      <dgm:prSet presAssocID="{013072C4-1D59-4D9E-AF47-633E089D8CE5}" presName="hierChild2" presStyleCnt="0"/>
      <dgm:spPr/>
    </dgm:pt>
    <dgm:pt modelId="{C0087E40-0892-4137-A620-E7E0EAAFDFC3}" type="pres">
      <dgm:prSet presAssocID="{B53CCD1B-4911-46FB-8EC9-2CF9C225C877}" presName="Name19" presStyleLbl="parChTrans1D2" presStyleIdx="0" presStyleCnt="2"/>
      <dgm:spPr/>
    </dgm:pt>
    <dgm:pt modelId="{B856B095-8EF6-40FD-AC98-5D1718A48FD1}" type="pres">
      <dgm:prSet presAssocID="{D98E1F2D-4429-4549-A039-F7A2FF16CD83}" presName="Name21" presStyleCnt="0"/>
      <dgm:spPr/>
    </dgm:pt>
    <dgm:pt modelId="{E8FCB38C-0E13-4304-A36C-7B26A6FE5EAC}" type="pres">
      <dgm:prSet presAssocID="{D98E1F2D-4429-4549-A039-F7A2FF16CD83}" presName="level2Shape" presStyleLbl="asst1" presStyleIdx="0" presStyleCnt="4" custScaleX="161048"/>
      <dgm:spPr/>
    </dgm:pt>
    <dgm:pt modelId="{06405F4E-C2EF-4585-87F1-C3EC202B1330}" type="pres">
      <dgm:prSet presAssocID="{D98E1F2D-4429-4549-A039-F7A2FF16CD83}" presName="hierChild3" presStyleCnt="0"/>
      <dgm:spPr/>
    </dgm:pt>
    <dgm:pt modelId="{083714B0-AAC5-43E3-99E8-80057F1B3F1A}" type="pres">
      <dgm:prSet presAssocID="{233F2985-5488-4E39-870B-DAB43E9BDE87}" presName="Name19" presStyleLbl="parChTrans1D3" presStyleIdx="0" presStyleCnt="5"/>
      <dgm:spPr/>
    </dgm:pt>
    <dgm:pt modelId="{45C0C227-73EA-4C11-898F-1B4A5FD1A658}" type="pres">
      <dgm:prSet presAssocID="{2DC6D64D-BE4D-43BF-8F9D-292B1568170B}" presName="Name21" presStyleCnt="0"/>
      <dgm:spPr/>
    </dgm:pt>
    <dgm:pt modelId="{A0038FAF-0D34-4637-9519-5E377C728C0A}" type="pres">
      <dgm:prSet presAssocID="{2DC6D64D-BE4D-43BF-8F9D-292B1568170B}" presName="level2Shape" presStyleLbl="asst1" presStyleIdx="1" presStyleCnt="4"/>
      <dgm:spPr/>
    </dgm:pt>
    <dgm:pt modelId="{3C596EBE-E959-4D03-B967-DC249927060F}" type="pres">
      <dgm:prSet presAssocID="{2DC6D64D-BE4D-43BF-8F9D-292B1568170B}" presName="hierChild3" presStyleCnt="0"/>
      <dgm:spPr/>
    </dgm:pt>
    <dgm:pt modelId="{20931F9E-AC90-4D10-9C39-48FD23372546}" type="pres">
      <dgm:prSet presAssocID="{1A3011A5-A70A-47AF-B9A9-E74BE100ED06}" presName="Name19" presStyleLbl="parChTrans1D4" presStyleIdx="0" presStyleCnt="5"/>
      <dgm:spPr/>
    </dgm:pt>
    <dgm:pt modelId="{FF97ED45-7B0C-4CB7-BAA7-EFBD0A47E41C}" type="pres">
      <dgm:prSet presAssocID="{2A8A0407-879F-4AC2-9C56-60B5CDC2E048}" presName="Name21" presStyleCnt="0"/>
      <dgm:spPr/>
    </dgm:pt>
    <dgm:pt modelId="{3F00C55A-8322-4715-B8DB-51B330E32FCA}" type="pres">
      <dgm:prSet presAssocID="{2A8A0407-879F-4AC2-9C56-60B5CDC2E048}" presName="level2Shape" presStyleLbl="node4" presStyleIdx="0" presStyleCnt="5" custScaleX="228512" custScaleY="385729"/>
      <dgm:spPr/>
    </dgm:pt>
    <dgm:pt modelId="{3CF23492-77E3-4D8D-8EAC-814C0EA875C2}" type="pres">
      <dgm:prSet presAssocID="{2A8A0407-879F-4AC2-9C56-60B5CDC2E048}" presName="hierChild3" presStyleCnt="0"/>
      <dgm:spPr/>
    </dgm:pt>
    <dgm:pt modelId="{71B137DF-4CD0-459B-8870-081D797FA330}" type="pres">
      <dgm:prSet presAssocID="{B4684CC9-6EB5-45B8-8D8F-9C3C77320841}" presName="Name19" presStyleLbl="parChTrans1D3" presStyleIdx="1" presStyleCnt="5"/>
      <dgm:spPr/>
    </dgm:pt>
    <dgm:pt modelId="{B2B46EB7-1964-40D5-84E8-E963D6566CC1}" type="pres">
      <dgm:prSet presAssocID="{867DC45D-F775-41A1-B913-DBD839E9D3E7}" presName="Name21" presStyleCnt="0"/>
      <dgm:spPr/>
    </dgm:pt>
    <dgm:pt modelId="{F2FD6B51-830F-423D-BDAE-F079A990F21D}" type="pres">
      <dgm:prSet presAssocID="{867DC45D-F775-41A1-B913-DBD839E9D3E7}" presName="level2Shape" presStyleLbl="asst1" presStyleIdx="2" presStyleCnt="4" custScaleX="134206"/>
      <dgm:spPr/>
    </dgm:pt>
    <dgm:pt modelId="{B0DB7577-2798-4AD7-9461-15721F4413FA}" type="pres">
      <dgm:prSet presAssocID="{867DC45D-F775-41A1-B913-DBD839E9D3E7}" presName="hierChild3" presStyleCnt="0"/>
      <dgm:spPr/>
    </dgm:pt>
    <dgm:pt modelId="{B9E4F03C-7DA2-48BC-B2FE-6285739E546D}" type="pres">
      <dgm:prSet presAssocID="{865A0A43-CE79-499D-8C60-F8606A18DDAF}" presName="Name19" presStyleLbl="parChTrans1D4" presStyleIdx="1" presStyleCnt="5"/>
      <dgm:spPr/>
    </dgm:pt>
    <dgm:pt modelId="{2F0EA637-7C90-4D9F-B6C8-ABC08CECB964}" type="pres">
      <dgm:prSet presAssocID="{409B8A35-57B0-4D44-B599-60D00E9B6D92}" presName="Name21" presStyleCnt="0"/>
      <dgm:spPr/>
    </dgm:pt>
    <dgm:pt modelId="{A50BFB3C-7686-422A-894F-B186098E03B8}" type="pres">
      <dgm:prSet presAssocID="{409B8A35-57B0-4D44-B599-60D00E9B6D92}" presName="level2Shape" presStyleLbl="node4" presStyleIdx="1" presStyleCnt="5" custScaleX="238216"/>
      <dgm:spPr/>
    </dgm:pt>
    <dgm:pt modelId="{628EED2B-037A-47B9-B05A-174173D94ABE}" type="pres">
      <dgm:prSet presAssocID="{409B8A35-57B0-4D44-B599-60D00E9B6D92}" presName="hierChild3" presStyleCnt="0"/>
      <dgm:spPr/>
    </dgm:pt>
    <dgm:pt modelId="{F4EBE288-9041-46E2-BDCC-125F8E039925}" type="pres">
      <dgm:prSet presAssocID="{4FC006D7-3B9F-4091-898F-4654789884CC}" presName="Name19" presStyleLbl="parChTrans1D3" presStyleIdx="2" presStyleCnt="5"/>
      <dgm:spPr/>
    </dgm:pt>
    <dgm:pt modelId="{F644591B-ECE0-4DA1-9CF5-501481E3184C}" type="pres">
      <dgm:prSet presAssocID="{7B9D76B8-AB1F-4047-907C-FF03A8E0C03B}" presName="Name21" presStyleCnt="0"/>
      <dgm:spPr/>
    </dgm:pt>
    <dgm:pt modelId="{44A104C5-4263-4D48-885D-256E26121D31}" type="pres">
      <dgm:prSet presAssocID="{7B9D76B8-AB1F-4047-907C-FF03A8E0C03B}" presName="level2Shape" presStyleLbl="asst1" presStyleIdx="3" presStyleCnt="4"/>
      <dgm:spPr/>
    </dgm:pt>
    <dgm:pt modelId="{64354089-D4F7-44E6-8EA7-F51AA0D23512}" type="pres">
      <dgm:prSet presAssocID="{7B9D76B8-AB1F-4047-907C-FF03A8E0C03B}" presName="hierChild3" presStyleCnt="0"/>
      <dgm:spPr/>
    </dgm:pt>
    <dgm:pt modelId="{FCA9E7F1-9DFA-4FA4-8106-3724721BC055}" type="pres">
      <dgm:prSet presAssocID="{70F0F4B4-A1BC-49FB-98AA-B4747517966E}" presName="Name19" presStyleLbl="parChTrans1D4" presStyleIdx="2" presStyleCnt="5"/>
      <dgm:spPr/>
    </dgm:pt>
    <dgm:pt modelId="{498983CD-01C5-44E6-855C-74DFCA49C2A5}" type="pres">
      <dgm:prSet presAssocID="{8E1E718A-D07B-4719-B0FF-0FB0E0215D53}" presName="Name21" presStyleCnt="0"/>
      <dgm:spPr/>
    </dgm:pt>
    <dgm:pt modelId="{DBA57AD1-1D48-489F-97CE-06704AAD136F}" type="pres">
      <dgm:prSet presAssocID="{8E1E718A-D07B-4719-B0FF-0FB0E0215D53}" presName="level2Shape" presStyleLbl="node4" presStyleIdx="2" presStyleCnt="5" custScaleX="228512" custScaleY="107115"/>
      <dgm:spPr/>
    </dgm:pt>
    <dgm:pt modelId="{30FC6915-803A-47B7-AD58-8C921F33D8E8}" type="pres">
      <dgm:prSet presAssocID="{8E1E718A-D07B-4719-B0FF-0FB0E0215D53}" presName="hierChild3" presStyleCnt="0"/>
      <dgm:spPr/>
    </dgm:pt>
    <dgm:pt modelId="{90FFF846-A2A1-4196-997E-51B91CDBC633}" type="pres">
      <dgm:prSet presAssocID="{2FDDE67F-4575-4E7D-9E2E-5C8DFF89E0CC}" presName="Name19" presStyleLbl="parChTrans1D2" presStyleIdx="1" presStyleCnt="2"/>
      <dgm:spPr/>
    </dgm:pt>
    <dgm:pt modelId="{19AAD2EA-E532-4A2B-BCE1-675BC275382F}" type="pres">
      <dgm:prSet presAssocID="{1B5AA6D9-2287-4C90-9267-C474A9084016}" presName="Name21" presStyleCnt="0"/>
      <dgm:spPr/>
    </dgm:pt>
    <dgm:pt modelId="{2BA9F05B-D0C9-410D-BCEC-F1C7AFE5756B}" type="pres">
      <dgm:prSet presAssocID="{1B5AA6D9-2287-4C90-9267-C474A9084016}" presName="level2Shape" presStyleLbl="node2" presStyleIdx="0" presStyleCnt="1" custScaleX="187889"/>
      <dgm:spPr/>
    </dgm:pt>
    <dgm:pt modelId="{0E9BC769-9709-4141-AA90-F32E7F771B84}" type="pres">
      <dgm:prSet presAssocID="{1B5AA6D9-2287-4C90-9267-C474A9084016}" presName="hierChild3" presStyleCnt="0"/>
      <dgm:spPr/>
    </dgm:pt>
    <dgm:pt modelId="{57ED2D23-E637-4544-BB39-CDE07F03A391}" type="pres">
      <dgm:prSet presAssocID="{E2B67B45-CCE1-4AFD-932B-61DDA788691F}" presName="Name19" presStyleLbl="parChTrans1D3" presStyleIdx="3" presStyleCnt="5"/>
      <dgm:spPr/>
    </dgm:pt>
    <dgm:pt modelId="{F010E437-3A7D-4D4C-804C-3002F7D3D2DE}" type="pres">
      <dgm:prSet presAssocID="{F483F813-1C29-4699-A00D-182AE95B13BC}" presName="Name21" presStyleCnt="0"/>
      <dgm:spPr/>
    </dgm:pt>
    <dgm:pt modelId="{C785C8F5-E184-45CB-A810-D1B2BE573CA4}" type="pres">
      <dgm:prSet presAssocID="{F483F813-1C29-4699-A00D-182AE95B13BC}" presName="level2Shape" presStyleLbl="node3" presStyleIdx="0" presStyleCnt="2"/>
      <dgm:spPr/>
    </dgm:pt>
    <dgm:pt modelId="{F3B4C560-9F32-47B8-8AEA-E2FEB8E4B413}" type="pres">
      <dgm:prSet presAssocID="{F483F813-1C29-4699-A00D-182AE95B13BC}" presName="hierChild3" presStyleCnt="0"/>
      <dgm:spPr/>
    </dgm:pt>
    <dgm:pt modelId="{C9135ADC-D29B-4DE6-BAF9-0B523C3EB995}" type="pres">
      <dgm:prSet presAssocID="{715B0BA0-555F-47EB-A4A3-C8ACD1AC4D67}" presName="Name19" presStyleLbl="parChTrans1D4" presStyleIdx="3" presStyleCnt="5"/>
      <dgm:spPr/>
    </dgm:pt>
    <dgm:pt modelId="{58A3D7A0-1CAE-4D15-8298-F021D202BA94}" type="pres">
      <dgm:prSet presAssocID="{472D98C8-B953-46B2-8C3F-676187EC8E9C}" presName="Name21" presStyleCnt="0"/>
      <dgm:spPr/>
    </dgm:pt>
    <dgm:pt modelId="{1F5483E5-D2DD-4A74-AF69-1E7D410147EE}" type="pres">
      <dgm:prSet presAssocID="{472D98C8-B953-46B2-8C3F-676187EC8E9C}" presName="level2Shape" presStyleLbl="node4" presStyleIdx="3" presStyleCnt="5" custScaleX="242794" custScaleY="192807"/>
      <dgm:spPr/>
    </dgm:pt>
    <dgm:pt modelId="{469D117E-60EB-477E-9A15-66C6E300CDCF}" type="pres">
      <dgm:prSet presAssocID="{472D98C8-B953-46B2-8C3F-676187EC8E9C}" presName="hierChild3" presStyleCnt="0"/>
      <dgm:spPr/>
    </dgm:pt>
    <dgm:pt modelId="{AD0B2F71-179A-447B-A231-D7CEBC06EAB0}" type="pres">
      <dgm:prSet presAssocID="{080753CF-3617-4DF2-8EE2-CC84D42DFD1A}" presName="Name19" presStyleLbl="parChTrans1D3" presStyleIdx="4" presStyleCnt="5"/>
      <dgm:spPr/>
    </dgm:pt>
    <dgm:pt modelId="{8A25D078-B8D9-43C1-8EA5-DD99285AFD55}" type="pres">
      <dgm:prSet presAssocID="{5253CBE3-718E-459C-9D1B-5B5A5879A9BA}" presName="Name21" presStyleCnt="0"/>
      <dgm:spPr/>
    </dgm:pt>
    <dgm:pt modelId="{5EB58E69-1200-4D7D-AAAB-91D81D624363}" type="pres">
      <dgm:prSet presAssocID="{5253CBE3-718E-459C-9D1B-5B5A5879A9BA}" presName="level2Shape" presStyleLbl="node3" presStyleIdx="1" presStyleCnt="2" custScaleX="168153"/>
      <dgm:spPr/>
    </dgm:pt>
    <dgm:pt modelId="{9F4AB7C1-E952-4EDE-88B2-BD0DECC4F6AE}" type="pres">
      <dgm:prSet presAssocID="{5253CBE3-718E-459C-9D1B-5B5A5879A9BA}" presName="hierChild3" presStyleCnt="0"/>
      <dgm:spPr/>
    </dgm:pt>
    <dgm:pt modelId="{9E540BB8-7533-4419-98B8-4D7CC81C6C6E}" type="pres">
      <dgm:prSet presAssocID="{146237A4-808B-4652-86B8-522A738DF53A}" presName="Name19" presStyleLbl="parChTrans1D4" presStyleIdx="4" presStyleCnt="5"/>
      <dgm:spPr/>
    </dgm:pt>
    <dgm:pt modelId="{F6FC010C-5FB0-4E89-81E0-2FE086107B9C}" type="pres">
      <dgm:prSet presAssocID="{ADF5C450-DA8F-4EF0-AEC9-261FEE15D3ED}" presName="Name21" presStyleCnt="0"/>
      <dgm:spPr/>
    </dgm:pt>
    <dgm:pt modelId="{7BF16381-26F9-4B2D-A46E-76BAFA5456A8}" type="pres">
      <dgm:prSet presAssocID="{ADF5C450-DA8F-4EF0-AEC9-261FEE15D3ED}" presName="level2Shape" presStyleLbl="node4" presStyleIdx="4" presStyleCnt="5" custScaleX="241571" custScaleY="261702"/>
      <dgm:spPr/>
    </dgm:pt>
    <dgm:pt modelId="{BBF59CAF-E6DE-419D-B87E-B6390ED8D2E5}" type="pres">
      <dgm:prSet presAssocID="{ADF5C450-DA8F-4EF0-AEC9-261FEE15D3ED}" presName="hierChild3" presStyleCnt="0"/>
      <dgm:spPr/>
    </dgm:pt>
    <dgm:pt modelId="{87FEF098-54A3-469F-91E5-9363026B0ADC}" type="pres">
      <dgm:prSet presAssocID="{7A25B633-410E-4171-8B95-C3503ED85AD1}" presName="bgShapesFlow" presStyleCnt="0"/>
      <dgm:spPr/>
    </dgm:pt>
  </dgm:ptLst>
  <dgm:cxnLst>
    <dgm:cxn modelId="{06204E05-4F44-430A-A425-9CA2639AE4FA}" type="presOf" srcId="{013072C4-1D59-4D9E-AF47-633E089D8CE5}" destId="{B5226979-ADD1-459B-B42D-7434EB4D579F}" srcOrd="0" destOrd="0" presId="urn:microsoft.com/office/officeart/2005/8/layout/hierarchy6"/>
    <dgm:cxn modelId="{6FC11D15-B2DD-4EAE-A98D-999554D1B3EC}" type="presOf" srcId="{ADF5C450-DA8F-4EF0-AEC9-261FEE15D3ED}" destId="{7BF16381-26F9-4B2D-A46E-76BAFA5456A8}" srcOrd="0" destOrd="0" presId="urn:microsoft.com/office/officeart/2005/8/layout/hierarchy6"/>
    <dgm:cxn modelId="{40132B17-2C62-4C37-9F87-C09A8FC0DCCE}" srcId="{D98E1F2D-4429-4549-A039-F7A2FF16CD83}" destId="{2DC6D64D-BE4D-43BF-8F9D-292B1568170B}" srcOrd="0" destOrd="0" parTransId="{233F2985-5488-4E39-870B-DAB43E9BDE87}" sibTransId="{D2FCE40C-2A31-4F58-874F-2A087ABF8D49}"/>
    <dgm:cxn modelId="{2D82EA37-E204-4310-8B42-92ECE9C322A1}" type="presOf" srcId="{865A0A43-CE79-499D-8C60-F8606A18DDAF}" destId="{B9E4F03C-7DA2-48BC-B2FE-6285739E546D}" srcOrd="0" destOrd="0" presId="urn:microsoft.com/office/officeart/2005/8/layout/hierarchy6"/>
    <dgm:cxn modelId="{CD9EA35B-C8C5-4174-9C3F-847B4394C733}" type="presOf" srcId="{2DC6D64D-BE4D-43BF-8F9D-292B1568170B}" destId="{A0038FAF-0D34-4637-9519-5E377C728C0A}" srcOrd="0" destOrd="0" presId="urn:microsoft.com/office/officeart/2005/8/layout/hierarchy6"/>
    <dgm:cxn modelId="{2A8C5F5F-192F-49E0-B145-08680F0F3B14}" srcId="{1B5AA6D9-2287-4C90-9267-C474A9084016}" destId="{5253CBE3-718E-459C-9D1B-5B5A5879A9BA}" srcOrd="1" destOrd="0" parTransId="{080753CF-3617-4DF2-8EE2-CC84D42DFD1A}" sibTransId="{6853EF66-BFDE-447E-AD4F-030B2182425E}"/>
    <dgm:cxn modelId="{C6FE785F-337F-4D62-BA06-E515998435AA}" type="presOf" srcId="{2A8A0407-879F-4AC2-9C56-60B5CDC2E048}" destId="{3F00C55A-8322-4715-B8DB-51B330E32FCA}" srcOrd="0" destOrd="0" presId="urn:microsoft.com/office/officeart/2005/8/layout/hierarchy6"/>
    <dgm:cxn modelId="{A38A5141-018E-4946-BC62-A49E74CC3753}" srcId="{D98E1F2D-4429-4549-A039-F7A2FF16CD83}" destId="{7B9D76B8-AB1F-4047-907C-FF03A8E0C03B}" srcOrd="2" destOrd="0" parTransId="{4FC006D7-3B9F-4091-898F-4654789884CC}" sibTransId="{3BCC62C3-C3ED-46A5-950F-8B8206281F6E}"/>
    <dgm:cxn modelId="{8CE3EB66-29B9-4ACA-AE94-7DCCFE914E2B}" srcId="{D98E1F2D-4429-4549-A039-F7A2FF16CD83}" destId="{867DC45D-F775-41A1-B913-DBD839E9D3E7}" srcOrd="1" destOrd="0" parTransId="{B4684CC9-6EB5-45B8-8D8F-9C3C77320841}" sibTransId="{A31CFE7B-4433-44D9-BF11-0D07D781BCAF}"/>
    <dgm:cxn modelId="{44C7E767-B50F-469E-A969-2B7B211A061B}" srcId="{7B9D76B8-AB1F-4047-907C-FF03A8E0C03B}" destId="{8E1E718A-D07B-4719-B0FF-0FB0E0215D53}" srcOrd="0" destOrd="0" parTransId="{70F0F4B4-A1BC-49FB-98AA-B4747517966E}" sibTransId="{CFD46B59-16F5-417E-903B-F9D907AC6C84}"/>
    <dgm:cxn modelId="{F7964669-88B9-4F98-89DA-44EE70262CB7}" type="presOf" srcId="{E2B67B45-CCE1-4AFD-932B-61DDA788691F}" destId="{57ED2D23-E637-4544-BB39-CDE07F03A391}" srcOrd="0" destOrd="0" presId="urn:microsoft.com/office/officeart/2005/8/layout/hierarchy6"/>
    <dgm:cxn modelId="{3D1C5669-A843-406D-9F3B-2A6093CDF563}" type="presOf" srcId="{7B9D76B8-AB1F-4047-907C-FF03A8E0C03B}" destId="{44A104C5-4263-4D48-885D-256E26121D31}" srcOrd="0" destOrd="0" presId="urn:microsoft.com/office/officeart/2005/8/layout/hierarchy6"/>
    <dgm:cxn modelId="{39B1BE6A-4BC2-408D-96AD-DEE8414EFEC3}" type="presOf" srcId="{2FDDE67F-4575-4E7D-9E2E-5C8DFF89E0CC}" destId="{90FFF846-A2A1-4196-997E-51B91CDBC633}" srcOrd="0" destOrd="0" presId="urn:microsoft.com/office/officeart/2005/8/layout/hierarchy6"/>
    <dgm:cxn modelId="{21DCEB4C-5AE8-4E9E-B407-02C05E9AF4E8}" type="presOf" srcId="{D98E1F2D-4429-4549-A039-F7A2FF16CD83}" destId="{E8FCB38C-0E13-4304-A36C-7B26A6FE5EAC}" srcOrd="0" destOrd="0" presId="urn:microsoft.com/office/officeart/2005/8/layout/hierarchy6"/>
    <dgm:cxn modelId="{F2251D55-39E9-4A95-BEAA-97DAAE2BDF8B}" srcId="{5253CBE3-718E-459C-9D1B-5B5A5879A9BA}" destId="{ADF5C450-DA8F-4EF0-AEC9-261FEE15D3ED}" srcOrd="0" destOrd="0" parTransId="{146237A4-808B-4652-86B8-522A738DF53A}" sibTransId="{E33FC76C-630A-4ABF-9263-D585C6A73371}"/>
    <dgm:cxn modelId="{25B13959-B77E-4B00-83AB-2EF14101DCA2}" type="presOf" srcId="{7A25B633-410E-4171-8B95-C3503ED85AD1}" destId="{3522106A-F663-4E9D-9603-C49D93360B5F}" srcOrd="0" destOrd="0" presId="urn:microsoft.com/office/officeart/2005/8/layout/hierarchy6"/>
    <dgm:cxn modelId="{3845BE59-F3DC-4FB1-92C2-0639FB763D5C}" type="presOf" srcId="{472D98C8-B953-46B2-8C3F-676187EC8E9C}" destId="{1F5483E5-D2DD-4A74-AF69-1E7D410147EE}" srcOrd="0" destOrd="0" presId="urn:microsoft.com/office/officeart/2005/8/layout/hierarchy6"/>
    <dgm:cxn modelId="{ABCBF05A-AA35-40EB-8559-7C22191863EA}" type="presOf" srcId="{4FC006D7-3B9F-4091-898F-4654789884CC}" destId="{F4EBE288-9041-46E2-BDCC-125F8E039925}" srcOrd="0" destOrd="0" presId="urn:microsoft.com/office/officeart/2005/8/layout/hierarchy6"/>
    <dgm:cxn modelId="{DB15107C-CAA2-4D89-BD69-261565BE2780}" type="presOf" srcId="{146237A4-808B-4652-86B8-522A738DF53A}" destId="{9E540BB8-7533-4419-98B8-4D7CC81C6C6E}" srcOrd="0" destOrd="0" presId="urn:microsoft.com/office/officeart/2005/8/layout/hierarchy6"/>
    <dgm:cxn modelId="{DA398A7D-512A-44C9-A3F5-D38A142A7DF0}" type="presOf" srcId="{B53CCD1B-4911-46FB-8EC9-2CF9C225C877}" destId="{C0087E40-0892-4137-A620-E7E0EAAFDFC3}" srcOrd="0" destOrd="0" presId="urn:microsoft.com/office/officeart/2005/8/layout/hierarchy6"/>
    <dgm:cxn modelId="{85097481-3AE6-4413-80AE-F50177A13C2A}" type="presOf" srcId="{715B0BA0-555F-47EB-A4A3-C8ACD1AC4D67}" destId="{C9135ADC-D29B-4DE6-BAF9-0B523C3EB995}" srcOrd="0" destOrd="0" presId="urn:microsoft.com/office/officeart/2005/8/layout/hierarchy6"/>
    <dgm:cxn modelId="{A223C192-9E86-4186-B211-803208E41F34}" srcId="{867DC45D-F775-41A1-B913-DBD839E9D3E7}" destId="{409B8A35-57B0-4D44-B599-60D00E9B6D92}" srcOrd="0" destOrd="0" parTransId="{865A0A43-CE79-499D-8C60-F8606A18DDAF}" sibTransId="{94704CDE-7A0D-4B5E-97EF-457E589F5D38}"/>
    <dgm:cxn modelId="{9A9D5D94-2781-4F7D-9791-C57CDDBA57A6}" srcId="{1B5AA6D9-2287-4C90-9267-C474A9084016}" destId="{F483F813-1C29-4699-A00D-182AE95B13BC}" srcOrd="0" destOrd="0" parTransId="{E2B67B45-CCE1-4AFD-932B-61DDA788691F}" sibTransId="{0A184D48-EC9B-4378-871F-ECCC776329E4}"/>
    <dgm:cxn modelId="{60440099-FD8A-4CDE-A424-2E54B6CC487E}" type="presOf" srcId="{8E1E718A-D07B-4719-B0FF-0FB0E0215D53}" destId="{DBA57AD1-1D48-489F-97CE-06704AAD136F}" srcOrd="0" destOrd="0" presId="urn:microsoft.com/office/officeart/2005/8/layout/hierarchy6"/>
    <dgm:cxn modelId="{FBC5F59C-C674-4809-A7EC-7E07E7B82566}" srcId="{013072C4-1D59-4D9E-AF47-633E089D8CE5}" destId="{1B5AA6D9-2287-4C90-9267-C474A9084016}" srcOrd="1" destOrd="0" parTransId="{2FDDE67F-4575-4E7D-9E2E-5C8DFF89E0CC}" sibTransId="{49BAD258-F0B2-4081-86BC-3EE5D625ED7E}"/>
    <dgm:cxn modelId="{6151EFA0-BC24-4CE0-8882-24C3B0D99AD9}" type="presOf" srcId="{1B5AA6D9-2287-4C90-9267-C474A9084016}" destId="{2BA9F05B-D0C9-410D-BCEC-F1C7AFE5756B}" srcOrd="0" destOrd="0" presId="urn:microsoft.com/office/officeart/2005/8/layout/hierarchy6"/>
    <dgm:cxn modelId="{76F0D8AC-C51C-4002-B501-748D62B416EC}" type="presOf" srcId="{233F2985-5488-4E39-870B-DAB43E9BDE87}" destId="{083714B0-AAC5-43E3-99E8-80057F1B3F1A}" srcOrd="0" destOrd="0" presId="urn:microsoft.com/office/officeart/2005/8/layout/hierarchy6"/>
    <dgm:cxn modelId="{6A2DA5B3-386C-4F68-BDC8-A40544AF7E58}" type="presOf" srcId="{409B8A35-57B0-4D44-B599-60D00E9B6D92}" destId="{A50BFB3C-7686-422A-894F-B186098E03B8}" srcOrd="0" destOrd="0" presId="urn:microsoft.com/office/officeart/2005/8/layout/hierarchy6"/>
    <dgm:cxn modelId="{D468B7BE-904C-4CF4-B72A-47245154DE4B}" srcId="{013072C4-1D59-4D9E-AF47-633E089D8CE5}" destId="{D98E1F2D-4429-4549-A039-F7A2FF16CD83}" srcOrd="0" destOrd="0" parTransId="{B53CCD1B-4911-46FB-8EC9-2CF9C225C877}" sibTransId="{751684FC-C740-4959-BA3B-4C1C0990E90B}"/>
    <dgm:cxn modelId="{B6330BC0-A770-4A83-8582-F00460BCED16}" type="presOf" srcId="{1A3011A5-A70A-47AF-B9A9-E74BE100ED06}" destId="{20931F9E-AC90-4D10-9C39-48FD23372546}" srcOrd="0" destOrd="0" presId="urn:microsoft.com/office/officeart/2005/8/layout/hierarchy6"/>
    <dgm:cxn modelId="{3A5372C0-9588-4340-B9C6-A29B69E2FC54}" srcId="{2DC6D64D-BE4D-43BF-8F9D-292B1568170B}" destId="{2A8A0407-879F-4AC2-9C56-60B5CDC2E048}" srcOrd="0" destOrd="0" parTransId="{1A3011A5-A70A-47AF-B9A9-E74BE100ED06}" sibTransId="{85A6D76C-CC9C-41A4-BF5C-B924156C564A}"/>
    <dgm:cxn modelId="{330381C6-C425-4305-BAF3-FBC8C793BBC0}" type="presOf" srcId="{B4684CC9-6EB5-45B8-8D8F-9C3C77320841}" destId="{71B137DF-4CD0-459B-8870-081D797FA330}" srcOrd="0" destOrd="0" presId="urn:microsoft.com/office/officeart/2005/8/layout/hierarchy6"/>
    <dgm:cxn modelId="{2570D6CC-D7D4-48C7-A93E-C00059CDAA9E}" type="presOf" srcId="{70F0F4B4-A1BC-49FB-98AA-B4747517966E}" destId="{FCA9E7F1-9DFA-4FA4-8106-3724721BC055}" srcOrd="0" destOrd="0" presId="urn:microsoft.com/office/officeart/2005/8/layout/hierarchy6"/>
    <dgm:cxn modelId="{7AABF3D0-609A-415D-9EBC-D64A7ADC2CDE}" type="presOf" srcId="{867DC45D-F775-41A1-B913-DBD839E9D3E7}" destId="{F2FD6B51-830F-423D-BDAE-F079A990F21D}" srcOrd="0" destOrd="0" presId="urn:microsoft.com/office/officeart/2005/8/layout/hierarchy6"/>
    <dgm:cxn modelId="{EB259AD2-7657-4583-A95D-0F4D051FAA8C}" srcId="{7A25B633-410E-4171-8B95-C3503ED85AD1}" destId="{013072C4-1D59-4D9E-AF47-633E089D8CE5}" srcOrd="0" destOrd="0" parTransId="{4290705C-4275-4FBA-B0BE-31F05AD3A63C}" sibTransId="{EECBD543-F5C1-4A64-862B-E3F041978385}"/>
    <dgm:cxn modelId="{4A8283D6-ED24-4D4E-93D7-F745DD6A47F5}" srcId="{F483F813-1C29-4699-A00D-182AE95B13BC}" destId="{472D98C8-B953-46B2-8C3F-676187EC8E9C}" srcOrd="0" destOrd="0" parTransId="{715B0BA0-555F-47EB-A4A3-C8ACD1AC4D67}" sibTransId="{50CE066D-A3C3-4E43-8E82-D1AE31E81B2A}"/>
    <dgm:cxn modelId="{D17C4DDF-49A9-477F-9432-1D4E2CEB7C0E}" type="presOf" srcId="{080753CF-3617-4DF2-8EE2-CC84D42DFD1A}" destId="{AD0B2F71-179A-447B-A231-D7CEBC06EAB0}" srcOrd="0" destOrd="0" presId="urn:microsoft.com/office/officeart/2005/8/layout/hierarchy6"/>
    <dgm:cxn modelId="{BFAF4EE3-A6AC-49D2-84C1-A06E0ABC8D20}" type="presOf" srcId="{F483F813-1C29-4699-A00D-182AE95B13BC}" destId="{C785C8F5-E184-45CB-A810-D1B2BE573CA4}" srcOrd="0" destOrd="0" presId="urn:microsoft.com/office/officeart/2005/8/layout/hierarchy6"/>
    <dgm:cxn modelId="{5C1FDEEC-5E10-4A44-8FAC-0432DA010880}" type="presOf" srcId="{5253CBE3-718E-459C-9D1B-5B5A5879A9BA}" destId="{5EB58E69-1200-4D7D-AAAB-91D81D624363}" srcOrd="0" destOrd="0" presId="urn:microsoft.com/office/officeart/2005/8/layout/hierarchy6"/>
    <dgm:cxn modelId="{A58659D1-E235-4017-8A5D-7A7EBBFAE140}" type="presParOf" srcId="{3522106A-F663-4E9D-9603-C49D93360B5F}" destId="{55DA05AA-5DBE-4F4C-B8B5-6372C78B286F}" srcOrd="0" destOrd="0" presId="urn:microsoft.com/office/officeart/2005/8/layout/hierarchy6"/>
    <dgm:cxn modelId="{0D8F23D5-7C3D-43B5-AA7F-121D5D735009}" type="presParOf" srcId="{55DA05AA-5DBE-4F4C-B8B5-6372C78B286F}" destId="{81D57AD6-162C-436A-87DA-6917B55F9B7F}" srcOrd="0" destOrd="0" presId="urn:microsoft.com/office/officeart/2005/8/layout/hierarchy6"/>
    <dgm:cxn modelId="{12350844-80A0-46F3-B8E0-9014C221787D}" type="presParOf" srcId="{81D57AD6-162C-436A-87DA-6917B55F9B7F}" destId="{09AA928A-BDFA-4BF3-8601-9208FB6AEAE2}" srcOrd="0" destOrd="0" presId="urn:microsoft.com/office/officeart/2005/8/layout/hierarchy6"/>
    <dgm:cxn modelId="{7B4D79A9-03DB-4F27-99E3-D6163DC36876}" type="presParOf" srcId="{09AA928A-BDFA-4BF3-8601-9208FB6AEAE2}" destId="{B5226979-ADD1-459B-B42D-7434EB4D579F}" srcOrd="0" destOrd="0" presId="urn:microsoft.com/office/officeart/2005/8/layout/hierarchy6"/>
    <dgm:cxn modelId="{3A9879D9-CCE9-4646-AABA-14D1C52CDCF5}" type="presParOf" srcId="{09AA928A-BDFA-4BF3-8601-9208FB6AEAE2}" destId="{716A3B01-A87B-447A-9869-C5D664DD4242}" srcOrd="1" destOrd="0" presId="urn:microsoft.com/office/officeart/2005/8/layout/hierarchy6"/>
    <dgm:cxn modelId="{843258E9-DC87-42DF-8EFA-34468452D375}" type="presParOf" srcId="{716A3B01-A87B-447A-9869-C5D664DD4242}" destId="{C0087E40-0892-4137-A620-E7E0EAAFDFC3}" srcOrd="0" destOrd="0" presId="urn:microsoft.com/office/officeart/2005/8/layout/hierarchy6"/>
    <dgm:cxn modelId="{B20F07C8-D960-4939-B374-D64E3C28D91C}" type="presParOf" srcId="{716A3B01-A87B-447A-9869-C5D664DD4242}" destId="{B856B095-8EF6-40FD-AC98-5D1718A48FD1}" srcOrd="1" destOrd="0" presId="urn:microsoft.com/office/officeart/2005/8/layout/hierarchy6"/>
    <dgm:cxn modelId="{75681434-49AE-4C5E-A778-B201C80580C5}" type="presParOf" srcId="{B856B095-8EF6-40FD-AC98-5D1718A48FD1}" destId="{E8FCB38C-0E13-4304-A36C-7B26A6FE5EAC}" srcOrd="0" destOrd="0" presId="urn:microsoft.com/office/officeart/2005/8/layout/hierarchy6"/>
    <dgm:cxn modelId="{99A38C66-F081-4714-95AC-589756D03A61}" type="presParOf" srcId="{B856B095-8EF6-40FD-AC98-5D1718A48FD1}" destId="{06405F4E-C2EF-4585-87F1-C3EC202B1330}" srcOrd="1" destOrd="0" presId="urn:microsoft.com/office/officeart/2005/8/layout/hierarchy6"/>
    <dgm:cxn modelId="{5F999912-245E-4541-87ED-0C75B070903B}" type="presParOf" srcId="{06405F4E-C2EF-4585-87F1-C3EC202B1330}" destId="{083714B0-AAC5-43E3-99E8-80057F1B3F1A}" srcOrd="0" destOrd="0" presId="urn:microsoft.com/office/officeart/2005/8/layout/hierarchy6"/>
    <dgm:cxn modelId="{AACE9C8E-1471-4C1E-A202-755F045D6336}" type="presParOf" srcId="{06405F4E-C2EF-4585-87F1-C3EC202B1330}" destId="{45C0C227-73EA-4C11-898F-1B4A5FD1A658}" srcOrd="1" destOrd="0" presId="urn:microsoft.com/office/officeart/2005/8/layout/hierarchy6"/>
    <dgm:cxn modelId="{2BB4288A-1299-4D5C-8D52-5A6BAC2DD53C}" type="presParOf" srcId="{45C0C227-73EA-4C11-898F-1B4A5FD1A658}" destId="{A0038FAF-0D34-4637-9519-5E377C728C0A}" srcOrd="0" destOrd="0" presId="urn:microsoft.com/office/officeart/2005/8/layout/hierarchy6"/>
    <dgm:cxn modelId="{A05E1147-89C7-49E9-A28E-D7BDF28D9998}" type="presParOf" srcId="{45C0C227-73EA-4C11-898F-1B4A5FD1A658}" destId="{3C596EBE-E959-4D03-B967-DC249927060F}" srcOrd="1" destOrd="0" presId="urn:microsoft.com/office/officeart/2005/8/layout/hierarchy6"/>
    <dgm:cxn modelId="{DB3303D6-7029-4537-9A62-09F8E1978620}" type="presParOf" srcId="{3C596EBE-E959-4D03-B967-DC249927060F}" destId="{20931F9E-AC90-4D10-9C39-48FD23372546}" srcOrd="0" destOrd="0" presId="urn:microsoft.com/office/officeart/2005/8/layout/hierarchy6"/>
    <dgm:cxn modelId="{161BE598-0A63-4809-900A-9D03131ABEC5}" type="presParOf" srcId="{3C596EBE-E959-4D03-B967-DC249927060F}" destId="{FF97ED45-7B0C-4CB7-BAA7-EFBD0A47E41C}" srcOrd="1" destOrd="0" presId="urn:microsoft.com/office/officeart/2005/8/layout/hierarchy6"/>
    <dgm:cxn modelId="{B139BCA5-BB22-4F53-8E56-0744F019013D}" type="presParOf" srcId="{FF97ED45-7B0C-4CB7-BAA7-EFBD0A47E41C}" destId="{3F00C55A-8322-4715-B8DB-51B330E32FCA}" srcOrd="0" destOrd="0" presId="urn:microsoft.com/office/officeart/2005/8/layout/hierarchy6"/>
    <dgm:cxn modelId="{C9EBB7E5-AECE-4DD5-AA23-F8A24969311D}" type="presParOf" srcId="{FF97ED45-7B0C-4CB7-BAA7-EFBD0A47E41C}" destId="{3CF23492-77E3-4D8D-8EAC-814C0EA875C2}" srcOrd="1" destOrd="0" presId="urn:microsoft.com/office/officeart/2005/8/layout/hierarchy6"/>
    <dgm:cxn modelId="{DEC30A63-C020-4EF5-882E-2558271F0024}" type="presParOf" srcId="{06405F4E-C2EF-4585-87F1-C3EC202B1330}" destId="{71B137DF-4CD0-459B-8870-081D797FA330}" srcOrd="2" destOrd="0" presId="urn:microsoft.com/office/officeart/2005/8/layout/hierarchy6"/>
    <dgm:cxn modelId="{DC551674-2666-4A33-BBF8-293684D7D6C0}" type="presParOf" srcId="{06405F4E-C2EF-4585-87F1-C3EC202B1330}" destId="{B2B46EB7-1964-40D5-84E8-E963D6566CC1}" srcOrd="3" destOrd="0" presId="urn:microsoft.com/office/officeart/2005/8/layout/hierarchy6"/>
    <dgm:cxn modelId="{D5C87EF6-C058-493D-BD5D-21265F267AB4}" type="presParOf" srcId="{B2B46EB7-1964-40D5-84E8-E963D6566CC1}" destId="{F2FD6B51-830F-423D-BDAE-F079A990F21D}" srcOrd="0" destOrd="0" presId="urn:microsoft.com/office/officeart/2005/8/layout/hierarchy6"/>
    <dgm:cxn modelId="{E9F25F86-38BA-4411-AB10-6818847D8E1A}" type="presParOf" srcId="{B2B46EB7-1964-40D5-84E8-E963D6566CC1}" destId="{B0DB7577-2798-4AD7-9461-15721F4413FA}" srcOrd="1" destOrd="0" presId="urn:microsoft.com/office/officeart/2005/8/layout/hierarchy6"/>
    <dgm:cxn modelId="{516273C6-A33B-4A68-B17C-822E04E9B981}" type="presParOf" srcId="{B0DB7577-2798-4AD7-9461-15721F4413FA}" destId="{B9E4F03C-7DA2-48BC-B2FE-6285739E546D}" srcOrd="0" destOrd="0" presId="urn:microsoft.com/office/officeart/2005/8/layout/hierarchy6"/>
    <dgm:cxn modelId="{0E006B00-640A-4AE0-A5D9-78D18754E309}" type="presParOf" srcId="{B0DB7577-2798-4AD7-9461-15721F4413FA}" destId="{2F0EA637-7C90-4D9F-B6C8-ABC08CECB964}" srcOrd="1" destOrd="0" presId="urn:microsoft.com/office/officeart/2005/8/layout/hierarchy6"/>
    <dgm:cxn modelId="{B09822E8-B302-46C7-B2AB-2D95898FEAAD}" type="presParOf" srcId="{2F0EA637-7C90-4D9F-B6C8-ABC08CECB964}" destId="{A50BFB3C-7686-422A-894F-B186098E03B8}" srcOrd="0" destOrd="0" presId="urn:microsoft.com/office/officeart/2005/8/layout/hierarchy6"/>
    <dgm:cxn modelId="{55450A25-96A7-4973-9B7E-634249B5764F}" type="presParOf" srcId="{2F0EA637-7C90-4D9F-B6C8-ABC08CECB964}" destId="{628EED2B-037A-47B9-B05A-174173D94ABE}" srcOrd="1" destOrd="0" presId="urn:microsoft.com/office/officeart/2005/8/layout/hierarchy6"/>
    <dgm:cxn modelId="{40A42FFC-F295-4411-9361-0828416AA74C}" type="presParOf" srcId="{06405F4E-C2EF-4585-87F1-C3EC202B1330}" destId="{F4EBE288-9041-46E2-BDCC-125F8E039925}" srcOrd="4" destOrd="0" presId="urn:microsoft.com/office/officeart/2005/8/layout/hierarchy6"/>
    <dgm:cxn modelId="{0DD52972-D6C5-4601-BC10-6E583C8C35FB}" type="presParOf" srcId="{06405F4E-C2EF-4585-87F1-C3EC202B1330}" destId="{F644591B-ECE0-4DA1-9CF5-501481E3184C}" srcOrd="5" destOrd="0" presId="urn:microsoft.com/office/officeart/2005/8/layout/hierarchy6"/>
    <dgm:cxn modelId="{B6A20B38-FE7C-4FD1-8DAD-8E0D2EEEB4C7}" type="presParOf" srcId="{F644591B-ECE0-4DA1-9CF5-501481E3184C}" destId="{44A104C5-4263-4D48-885D-256E26121D31}" srcOrd="0" destOrd="0" presId="urn:microsoft.com/office/officeart/2005/8/layout/hierarchy6"/>
    <dgm:cxn modelId="{AF18E2F3-AABC-4B14-B1C8-F0E58C3B0371}" type="presParOf" srcId="{F644591B-ECE0-4DA1-9CF5-501481E3184C}" destId="{64354089-D4F7-44E6-8EA7-F51AA0D23512}" srcOrd="1" destOrd="0" presId="urn:microsoft.com/office/officeart/2005/8/layout/hierarchy6"/>
    <dgm:cxn modelId="{0D846FE8-6EC1-4461-A6CA-0CBA30F40CB6}" type="presParOf" srcId="{64354089-D4F7-44E6-8EA7-F51AA0D23512}" destId="{FCA9E7F1-9DFA-4FA4-8106-3724721BC055}" srcOrd="0" destOrd="0" presId="urn:microsoft.com/office/officeart/2005/8/layout/hierarchy6"/>
    <dgm:cxn modelId="{0D4123BA-0C86-42AB-A69B-951C70473769}" type="presParOf" srcId="{64354089-D4F7-44E6-8EA7-F51AA0D23512}" destId="{498983CD-01C5-44E6-855C-74DFCA49C2A5}" srcOrd="1" destOrd="0" presId="urn:microsoft.com/office/officeart/2005/8/layout/hierarchy6"/>
    <dgm:cxn modelId="{E37C6202-9A46-4196-A24F-DE58DF8F93A8}" type="presParOf" srcId="{498983CD-01C5-44E6-855C-74DFCA49C2A5}" destId="{DBA57AD1-1D48-489F-97CE-06704AAD136F}" srcOrd="0" destOrd="0" presId="urn:microsoft.com/office/officeart/2005/8/layout/hierarchy6"/>
    <dgm:cxn modelId="{CB9F9E34-8BDA-40AD-8AD4-DFFFE2BB9815}" type="presParOf" srcId="{498983CD-01C5-44E6-855C-74DFCA49C2A5}" destId="{30FC6915-803A-47B7-AD58-8C921F33D8E8}" srcOrd="1" destOrd="0" presId="urn:microsoft.com/office/officeart/2005/8/layout/hierarchy6"/>
    <dgm:cxn modelId="{EF7D0BBC-0E1C-4304-BFA4-733A010A0FCD}" type="presParOf" srcId="{716A3B01-A87B-447A-9869-C5D664DD4242}" destId="{90FFF846-A2A1-4196-997E-51B91CDBC633}" srcOrd="2" destOrd="0" presId="urn:microsoft.com/office/officeart/2005/8/layout/hierarchy6"/>
    <dgm:cxn modelId="{39E1E828-A5D5-4A1C-8FD9-2FFDD5D1CAE5}" type="presParOf" srcId="{716A3B01-A87B-447A-9869-C5D664DD4242}" destId="{19AAD2EA-E532-4A2B-BCE1-675BC275382F}" srcOrd="3" destOrd="0" presId="urn:microsoft.com/office/officeart/2005/8/layout/hierarchy6"/>
    <dgm:cxn modelId="{870516DF-181C-4FF7-A8E5-5C6A01ADB5AE}" type="presParOf" srcId="{19AAD2EA-E532-4A2B-BCE1-675BC275382F}" destId="{2BA9F05B-D0C9-410D-BCEC-F1C7AFE5756B}" srcOrd="0" destOrd="0" presId="urn:microsoft.com/office/officeart/2005/8/layout/hierarchy6"/>
    <dgm:cxn modelId="{1D2D8EE4-F5DA-4A96-A89F-85812DBDE2B1}" type="presParOf" srcId="{19AAD2EA-E532-4A2B-BCE1-675BC275382F}" destId="{0E9BC769-9709-4141-AA90-F32E7F771B84}" srcOrd="1" destOrd="0" presId="urn:microsoft.com/office/officeart/2005/8/layout/hierarchy6"/>
    <dgm:cxn modelId="{E6E0896A-ED52-4B36-AB0F-E4642B154C61}" type="presParOf" srcId="{0E9BC769-9709-4141-AA90-F32E7F771B84}" destId="{57ED2D23-E637-4544-BB39-CDE07F03A391}" srcOrd="0" destOrd="0" presId="urn:microsoft.com/office/officeart/2005/8/layout/hierarchy6"/>
    <dgm:cxn modelId="{AD2F2C12-B0CF-40A1-AE78-8C2176C3D78F}" type="presParOf" srcId="{0E9BC769-9709-4141-AA90-F32E7F771B84}" destId="{F010E437-3A7D-4D4C-804C-3002F7D3D2DE}" srcOrd="1" destOrd="0" presId="urn:microsoft.com/office/officeart/2005/8/layout/hierarchy6"/>
    <dgm:cxn modelId="{4A6502A4-693C-46DE-A439-BC8C6B0D131F}" type="presParOf" srcId="{F010E437-3A7D-4D4C-804C-3002F7D3D2DE}" destId="{C785C8F5-E184-45CB-A810-D1B2BE573CA4}" srcOrd="0" destOrd="0" presId="urn:microsoft.com/office/officeart/2005/8/layout/hierarchy6"/>
    <dgm:cxn modelId="{69B92D92-3A17-4453-BE75-868B88CCCD23}" type="presParOf" srcId="{F010E437-3A7D-4D4C-804C-3002F7D3D2DE}" destId="{F3B4C560-9F32-47B8-8AEA-E2FEB8E4B413}" srcOrd="1" destOrd="0" presId="urn:microsoft.com/office/officeart/2005/8/layout/hierarchy6"/>
    <dgm:cxn modelId="{57614EEA-D970-4980-8780-900E2111C902}" type="presParOf" srcId="{F3B4C560-9F32-47B8-8AEA-E2FEB8E4B413}" destId="{C9135ADC-D29B-4DE6-BAF9-0B523C3EB995}" srcOrd="0" destOrd="0" presId="urn:microsoft.com/office/officeart/2005/8/layout/hierarchy6"/>
    <dgm:cxn modelId="{E942E818-1BD6-4072-887C-AB3164765400}" type="presParOf" srcId="{F3B4C560-9F32-47B8-8AEA-E2FEB8E4B413}" destId="{58A3D7A0-1CAE-4D15-8298-F021D202BA94}" srcOrd="1" destOrd="0" presId="urn:microsoft.com/office/officeart/2005/8/layout/hierarchy6"/>
    <dgm:cxn modelId="{2072BA86-83E7-42A8-B542-F195530CDB8A}" type="presParOf" srcId="{58A3D7A0-1CAE-4D15-8298-F021D202BA94}" destId="{1F5483E5-D2DD-4A74-AF69-1E7D410147EE}" srcOrd="0" destOrd="0" presId="urn:microsoft.com/office/officeart/2005/8/layout/hierarchy6"/>
    <dgm:cxn modelId="{894A1216-D7F9-45DA-88AD-38AEAAE69E05}" type="presParOf" srcId="{58A3D7A0-1CAE-4D15-8298-F021D202BA94}" destId="{469D117E-60EB-477E-9A15-66C6E300CDCF}" srcOrd="1" destOrd="0" presId="urn:microsoft.com/office/officeart/2005/8/layout/hierarchy6"/>
    <dgm:cxn modelId="{B72269AA-959D-4571-A11A-24623D336023}" type="presParOf" srcId="{0E9BC769-9709-4141-AA90-F32E7F771B84}" destId="{AD0B2F71-179A-447B-A231-D7CEBC06EAB0}" srcOrd="2" destOrd="0" presId="urn:microsoft.com/office/officeart/2005/8/layout/hierarchy6"/>
    <dgm:cxn modelId="{FB4D9576-858F-4B5B-83D7-12F58A7B053A}" type="presParOf" srcId="{0E9BC769-9709-4141-AA90-F32E7F771B84}" destId="{8A25D078-B8D9-43C1-8EA5-DD99285AFD55}" srcOrd="3" destOrd="0" presId="urn:microsoft.com/office/officeart/2005/8/layout/hierarchy6"/>
    <dgm:cxn modelId="{DCAE76A0-62CD-43E2-B922-20E778EC0F08}" type="presParOf" srcId="{8A25D078-B8D9-43C1-8EA5-DD99285AFD55}" destId="{5EB58E69-1200-4D7D-AAAB-91D81D624363}" srcOrd="0" destOrd="0" presId="urn:microsoft.com/office/officeart/2005/8/layout/hierarchy6"/>
    <dgm:cxn modelId="{0C7B7707-4A9A-4F63-BCC8-FE01CF83C82E}" type="presParOf" srcId="{8A25D078-B8D9-43C1-8EA5-DD99285AFD55}" destId="{9F4AB7C1-E952-4EDE-88B2-BD0DECC4F6AE}" srcOrd="1" destOrd="0" presId="urn:microsoft.com/office/officeart/2005/8/layout/hierarchy6"/>
    <dgm:cxn modelId="{F2111FE4-EA68-4491-B6A7-4E1FA49EFB98}" type="presParOf" srcId="{9F4AB7C1-E952-4EDE-88B2-BD0DECC4F6AE}" destId="{9E540BB8-7533-4419-98B8-4D7CC81C6C6E}" srcOrd="0" destOrd="0" presId="urn:microsoft.com/office/officeart/2005/8/layout/hierarchy6"/>
    <dgm:cxn modelId="{8A20E62B-F96D-422A-A754-4AEAF0950C12}" type="presParOf" srcId="{9F4AB7C1-E952-4EDE-88B2-BD0DECC4F6AE}" destId="{F6FC010C-5FB0-4E89-81E0-2FE086107B9C}" srcOrd="1" destOrd="0" presId="urn:microsoft.com/office/officeart/2005/8/layout/hierarchy6"/>
    <dgm:cxn modelId="{7AE7E019-2276-45D7-8009-4423D3DB8938}" type="presParOf" srcId="{F6FC010C-5FB0-4E89-81E0-2FE086107B9C}" destId="{7BF16381-26F9-4B2D-A46E-76BAFA5456A8}" srcOrd="0" destOrd="0" presId="urn:microsoft.com/office/officeart/2005/8/layout/hierarchy6"/>
    <dgm:cxn modelId="{94D0037D-FE53-46D3-9CFA-F9EE5EAF16F0}" type="presParOf" srcId="{F6FC010C-5FB0-4E89-81E0-2FE086107B9C}" destId="{BBF59CAF-E6DE-419D-B87E-B6390ED8D2E5}" srcOrd="1" destOrd="0" presId="urn:microsoft.com/office/officeart/2005/8/layout/hierarchy6"/>
    <dgm:cxn modelId="{705D1BC1-C52B-4D00-8CDB-AC7274B5F4D1}" type="presParOf" srcId="{3522106A-F663-4E9D-9603-C49D93360B5F}" destId="{87FEF098-54A3-469F-91E5-9363026B0ADC}"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466F68C-028D-4672-81DD-9FF2B7D40D21}"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81B4A6A3-D0F9-4D12-BDED-AC2EAB5793E8}">
      <dgm:prSet/>
      <dgm:spPr/>
      <dgm:t>
        <a:bodyPr/>
        <a:lstStyle/>
        <a:p>
          <a:r>
            <a:rPr lang="en-US" dirty="0"/>
            <a:t>An exclamation mark (!) means “does not” and is used to exclude values from a query.</a:t>
          </a:r>
        </a:p>
      </dgm:t>
    </dgm:pt>
    <dgm:pt modelId="{38D691BA-855C-464F-A838-D8EEDCB09B95}" type="parTrans" cxnId="{27EB53E1-7438-4983-8E0E-B36F66E61E3A}">
      <dgm:prSet/>
      <dgm:spPr/>
      <dgm:t>
        <a:bodyPr/>
        <a:lstStyle/>
        <a:p>
          <a:endParaRPr lang="en-US"/>
        </a:p>
      </dgm:t>
    </dgm:pt>
    <dgm:pt modelId="{BF603A0B-D309-4C6F-AA3E-D98901927250}" type="sibTrans" cxnId="{27EB53E1-7438-4983-8E0E-B36F66E61E3A}">
      <dgm:prSet/>
      <dgm:spPr/>
      <dgm:t>
        <a:bodyPr/>
        <a:lstStyle/>
        <a:p>
          <a:endParaRPr lang="en-US"/>
        </a:p>
      </dgm:t>
    </dgm:pt>
    <dgm:pt modelId="{3EE91448-A555-4FFC-8C7B-512CCEC80350}">
      <dgm:prSet/>
      <dgm:spPr/>
      <dgm:t>
        <a:bodyPr/>
        <a:lstStyle/>
        <a:p>
          <a:r>
            <a:rPr lang="en-US" dirty="0"/>
            <a:t>Example: Entering !=D in the Posted Code (PC) field will return all results not equal to D.</a:t>
          </a:r>
        </a:p>
      </dgm:t>
    </dgm:pt>
    <dgm:pt modelId="{382B9F89-A76F-427A-935D-F9FD2A3C5EE5}" type="parTrans" cxnId="{B328B750-2005-40CD-8928-CF0C3FC97FD3}">
      <dgm:prSet/>
      <dgm:spPr/>
      <dgm:t>
        <a:bodyPr/>
        <a:lstStyle/>
        <a:p>
          <a:endParaRPr lang="en-US"/>
        </a:p>
      </dgm:t>
    </dgm:pt>
    <dgm:pt modelId="{461BD081-F133-4410-B00B-6EC4F9C6D0AA}" type="sibTrans" cxnId="{B328B750-2005-40CD-8928-CF0C3FC97FD3}">
      <dgm:prSet/>
      <dgm:spPr/>
      <dgm:t>
        <a:bodyPr/>
        <a:lstStyle/>
        <a:p>
          <a:endParaRPr lang="en-US"/>
        </a:p>
      </dgm:t>
    </dgm:pt>
    <dgm:pt modelId="{9039A293-8D12-4368-9C5A-4EAA5F4C8EB8}" type="pres">
      <dgm:prSet presAssocID="{0466F68C-028D-4672-81DD-9FF2B7D40D21}" presName="hierChild1" presStyleCnt="0">
        <dgm:presLayoutVars>
          <dgm:chPref val="1"/>
          <dgm:dir/>
          <dgm:animOne val="branch"/>
          <dgm:animLvl val="lvl"/>
          <dgm:resizeHandles/>
        </dgm:presLayoutVars>
      </dgm:prSet>
      <dgm:spPr/>
    </dgm:pt>
    <dgm:pt modelId="{0F35B375-3461-49CD-8C35-2A017BA59973}" type="pres">
      <dgm:prSet presAssocID="{81B4A6A3-D0F9-4D12-BDED-AC2EAB5793E8}" presName="hierRoot1" presStyleCnt="0"/>
      <dgm:spPr/>
    </dgm:pt>
    <dgm:pt modelId="{867AA0D8-3827-4CD0-B37E-3FB7F1EAAF9E}" type="pres">
      <dgm:prSet presAssocID="{81B4A6A3-D0F9-4D12-BDED-AC2EAB5793E8}" presName="composite" presStyleCnt="0"/>
      <dgm:spPr/>
    </dgm:pt>
    <dgm:pt modelId="{952F038C-0E78-4706-9BEF-DC3FD4F89425}" type="pres">
      <dgm:prSet presAssocID="{81B4A6A3-D0F9-4D12-BDED-AC2EAB5793E8}" presName="background" presStyleLbl="node0" presStyleIdx="0" presStyleCnt="2"/>
      <dgm:spPr/>
    </dgm:pt>
    <dgm:pt modelId="{24D03CBA-C86D-4497-AF1B-703F95059528}" type="pres">
      <dgm:prSet presAssocID="{81B4A6A3-D0F9-4D12-BDED-AC2EAB5793E8}" presName="text" presStyleLbl="fgAcc0" presStyleIdx="0" presStyleCnt="2">
        <dgm:presLayoutVars>
          <dgm:chPref val="3"/>
        </dgm:presLayoutVars>
      </dgm:prSet>
      <dgm:spPr/>
    </dgm:pt>
    <dgm:pt modelId="{1845E197-13A2-449B-8282-BB2FFD778258}" type="pres">
      <dgm:prSet presAssocID="{81B4A6A3-D0F9-4D12-BDED-AC2EAB5793E8}" presName="hierChild2" presStyleCnt="0"/>
      <dgm:spPr/>
    </dgm:pt>
    <dgm:pt modelId="{E5DFB3E3-14C4-4C1E-B53C-4493BA835EEE}" type="pres">
      <dgm:prSet presAssocID="{3EE91448-A555-4FFC-8C7B-512CCEC80350}" presName="hierRoot1" presStyleCnt="0"/>
      <dgm:spPr/>
    </dgm:pt>
    <dgm:pt modelId="{0D39EF6B-0CFE-4F0E-B2C6-04890BAA03D0}" type="pres">
      <dgm:prSet presAssocID="{3EE91448-A555-4FFC-8C7B-512CCEC80350}" presName="composite" presStyleCnt="0"/>
      <dgm:spPr/>
    </dgm:pt>
    <dgm:pt modelId="{4A8C01BC-A9EE-4F9F-AA6C-446E2101D4EE}" type="pres">
      <dgm:prSet presAssocID="{3EE91448-A555-4FFC-8C7B-512CCEC80350}" presName="background" presStyleLbl="node0" presStyleIdx="1" presStyleCnt="2"/>
      <dgm:spPr/>
    </dgm:pt>
    <dgm:pt modelId="{E5C98F61-3005-4919-9C90-9337226B8D75}" type="pres">
      <dgm:prSet presAssocID="{3EE91448-A555-4FFC-8C7B-512CCEC80350}" presName="text" presStyleLbl="fgAcc0" presStyleIdx="1" presStyleCnt="2">
        <dgm:presLayoutVars>
          <dgm:chPref val="3"/>
        </dgm:presLayoutVars>
      </dgm:prSet>
      <dgm:spPr/>
    </dgm:pt>
    <dgm:pt modelId="{1BAFA7B0-2612-49F0-BF35-C04591D19C34}" type="pres">
      <dgm:prSet presAssocID="{3EE91448-A555-4FFC-8C7B-512CCEC80350}" presName="hierChild2" presStyleCnt="0"/>
      <dgm:spPr/>
    </dgm:pt>
  </dgm:ptLst>
  <dgm:cxnLst>
    <dgm:cxn modelId="{149DAB06-FB9F-4546-A8CE-EEA09CD44EAC}" type="presOf" srcId="{3EE91448-A555-4FFC-8C7B-512CCEC80350}" destId="{E5C98F61-3005-4919-9C90-9337226B8D75}" srcOrd="0" destOrd="0" presId="urn:microsoft.com/office/officeart/2005/8/layout/hierarchy1"/>
    <dgm:cxn modelId="{ABDC9D0F-926C-42FE-B13C-345444A72849}" type="presOf" srcId="{81B4A6A3-D0F9-4D12-BDED-AC2EAB5793E8}" destId="{24D03CBA-C86D-4497-AF1B-703F95059528}" srcOrd="0" destOrd="0" presId="urn:microsoft.com/office/officeart/2005/8/layout/hierarchy1"/>
    <dgm:cxn modelId="{BD8A8549-6D50-43CC-9383-E225C5B72BEC}" type="presOf" srcId="{0466F68C-028D-4672-81DD-9FF2B7D40D21}" destId="{9039A293-8D12-4368-9C5A-4EAA5F4C8EB8}" srcOrd="0" destOrd="0" presId="urn:microsoft.com/office/officeart/2005/8/layout/hierarchy1"/>
    <dgm:cxn modelId="{B328B750-2005-40CD-8928-CF0C3FC97FD3}" srcId="{0466F68C-028D-4672-81DD-9FF2B7D40D21}" destId="{3EE91448-A555-4FFC-8C7B-512CCEC80350}" srcOrd="1" destOrd="0" parTransId="{382B9F89-A76F-427A-935D-F9FD2A3C5EE5}" sibTransId="{461BD081-F133-4410-B00B-6EC4F9C6D0AA}"/>
    <dgm:cxn modelId="{27EB53E1-7438-4983-8E0E-B36F66E61E3A}" srcId="{0466F68C-028D-4672-81DD-9FF2B7D40D21}" destId="{81B4A6A3-D0F9-4D12-BDED-AC2EAB5793E8}" srcOrd="0" destOrd="0" parTransId="{38D691BA-855C-464F-A838-D8EEDCB09B95}" sibTransId="{BF603A0B-D309-4C6F-AA3E-D98901927250}"/>
    <dgm:cxn modelId="{5FB4178B-3983-4682-BC8C-33C7A450D7F7}" type="presParOf" srcId="{9039A293-8D12-4368-9C5A-4EAA5F4C8EB8}" destId="{0F35B375-3461-49CD-8C35-2A017BA59973}" srcOrd="0" destOrd="0" presId="urn:microsoft.com/office/officeart/2005/8/layout/hierarchy1"/>
    <dgm:cxn modelId="{8996D937-276B-4014-A297-D9A526955B27}" type="presParOf" srcId="{0F35B375-3461-49CD-8C35-2A017BA59973}" destId="{867AA0D8-3827-4CD0-B37E-3FB7F1EAAF9E}" srcOrd="0" destOrd="0" presId="urn:microsoft.com/office/officeart/2005/8/layout/hierarchy1"/>
    <dgm:cxn modelId="{46DEECF7-90A6-4E25-B0CE-213CCE1BB4B0}" type="presParOf" srcId="{867AA0D8-3827-4CD0-B37E-3FB7F1EAAF9E}" destId="{952F038C-0E78-4706-9BEF-DC3FD4F89425}" srcOrd="0" destOrd="0" presId="urn:microsoft.com/office/officeart/2005/8/layout/hierarchy1"/>
    <dgm:cxn modelId="{90415FFC-8CD3-4031-9F98-CA31188D26EC}" type="presParOf" srcId="{867AA0D8-3827-4CD0-B37E-3FB7F1EAAF9E}" destId="{24D03CBA-C86D-4497-AF1B-703F95059528}" srcOrd="1" destOrd="0" presId="urn:microsoft.com/office/officeart/2005/8/layout/hierarchy1"/>
    <dgm:cxn modelId="{03B8119D-2DF6-4F85-A669-F9B8084A6B0C}" type="presParOf" srcId="{0F35B375-3461-49CD-8C35-2A017BA59973}" destId="{1845E197-13A2-449B-8282-BB2FFD778258}" srcOrd="1" destOrd="0" presId="urn:microsoft.com/office/officeart/2005/8/layout/hierarchy1"/>
    <dgm:cxn modelId="{1A5E02BC-A836-4654-BC56-0BB7B5D2924C}" type="presParOf" srcId="{9039A293-8D12-4368-9C5A-4EAA5F4C8EB8}" destId="{E5DFB3E3-14C4-4C1E-B53C-4493BA835EEE}" srcOrd="1" destOrd="0" presId="urn:microsoft.com/office/officeart/2005/8/layout/hierarchy1"/>
    <dgm:cxn modelId="{5B46EACF-A614-4BD6-9AE9-85C77CA6F639}" type="presParOf" srcId="{E5DFB3E3-14C4-4C1E-B53C-4493BA835EEE}" destId="{0D39EF6B-0CFE-4F0E-B2C6-04890BAA03D0}" srcOrd="0" destOrd="0" presId="urn:microsoft.com/office/officeart/2005/8/layout/hierarchy1"/>
    <dgm:cxn modelId="{9CD45B4F-2C1B-4425-AE57-601EF21FC0A8}" type="presParOf" srcId="{0D39EF6B-0CFE-4F0E-B2C6-04890BAA03D0}" destId="{4A8C01BC-A9EE-4F9F-AA6C-446E2101D4EE}" srcOrd="0" destOrd="0" presId="urn:microsoft.com/office/officeart/2005/8/layout/hierarchy1"/>
    <dgm:cxn modelId="{994E6D77-1D18-4CB1-AD6B-002198075DFB}" type="presParOf" srcId="{0D39EF6B-0CFE-4F0E-B2C6-04890BAA03D0}" destId="{E5C98F61-3005-4919-9C90-9337226B8D75}" srcOrd="1" destOrd="0" presId="urn:microsoft.com/office/officeart/2005/8/layout/hierarchy1"/>
    <dgm:cxn modelId="{2482F8A9-E845-4139-95CE-6990908F08E6}" type="presParOf" srcId="{E5DFB3E3-14C4-4C1E-B53C-4493BA835EEE}" destId="{1BAFA7B0-2612-49F0-BF35-C04591D19C3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0947A9-F7C0-4BA4-BDBA-8274A3E1A3E7}"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6D0E352C-049A-4B32-8AA1-8E58CD8CE9C9}">
      <dgm:prSet/>
      <dgm:spPr/>
      <dgm:t>
        <a:bodyPr/>
        <a:lstStyle/>
        <a:p>
          <a:r>
            <a:rPr lang="en-US" dirty="0"/>
            <a:t>These symbols can be used for querying dates, amounts, and other statuses</a:t>
          </a:r>
        </a:p>
      </dgm:t>
    </dgm:pt>
    <dgm:pt modelId="{794A28FE-350B-41C2-8DF0-84C626079298}" type="parTrans" cxnId="{3050D051-64A5-4249-9021-D521B87DC1E8}">
      <dgm:prSet/>
      <dgm:spPr/>
      <dgm:t>
        <a:bodyPr/>
        <a:lstStyle/>
        <a:p>
          <a:endParaRPr lang="en-US"/>
        </a:p>
      </dgm:t>
    </dgm:pt>
    <dgm:pt modelId="{AF6CE86B-A95A-463B-A2C5-283E3D448C5F}" type="sibTrans" cxnId="{3050D051-64A5-4249-9021-D521B87DC1E8}">
      <dgm:prSet/>
      <dgm:spPr/>
      <dgm:t>
        <a:bodyPr/>
        <a:lstStyle/>
        <a:p>
          <a:endParaRPr lang="en-US"/>
        </a:p>
      </dgm:t>
    </dgm:pt>
    <dgm:pt modelId="{051AB292-AD5D-4AF2-B40A-EE8753DC87E4}">
      <dgm:prSet/>
      <dgm:spPr/>
      <dgm:t>
        <a:bodyPr/>
        <a:lstStyle/>
        <a:p>
          <a:r>
            <a:rPr lang="en-US" dirty="0"/>
            <a:t>This symbol is commonly used in fields with dates.</a:t>
          </a:r>
        </a:p>
        <a:p>
          <a:r>
            <a:rPr lang="en-US" dirty="0"/>
            <a:t>Example: &lt;03/26/2026 </a:t>
          </a:r>
        </a:p>
        <a:p>
          <a:endParaRPr lang="en-US" dirty="0"/>
        </a:p>
      </dgm:t>
    </dgm:pt>
    <dgm:pt modelId="{EFABBDC1-4853-4200-911C-D95C89F96239}" type="parTrans" cxnId="{D6C28CA1-B4DE-4F78-8258-9328AB3448B8}">
      <dgm:prSet/>
      <dgm:spPr/>
      <dgm:t>
        <a:bodyPr/>
        <a:lstStyle/>
        <a:p>
          <a:endParaRPr lang="en-US"/>
        </a:p>
      </dgm:t>
    </dgm:pt>
    <dgm:pt modelId="{BD6B6475-545F-41B2-96D9-34CE0E6B1B11}" type="sibTrans" cxnId="{D6C28CA1-B4DE-4F78-8258-9328AB3448B8}">
      <dgm:prSet/>
      <dgm:spPr/>
      <dgm:t>
        <a:bodyPr/>
        <a:lstStyle/>
        <a:p>
          <a:endParaRPr lang="en-US"/>
        </a:p>
      </dgm:t>
    </dgm:pt>
    <dgm:pt modelId="{2097A64B-AA75-4352-844D-9EF8450A456A}" type="pres">
      <dgm:prSet presAssocID="{500947A9-F7C0-4BA4-BDBA-8274A3E1A3E7}" presName="hierChild1" presStyleCnt="0">
        <dgm:presLayoutVars>
          <dgm:chPref val="1"/>
          <dgm:dir/>
          <dgm:animOne val="branch"/>
          <dgm:animLvl val="lvl"/>
          <dgm:resizeHandles/>
        </dgm:presLayoutVars>
      </dgm:prSet>
      <dgm:spPr/>
    </dgm:pt>
    <dgm:pt modelId="{AD13B62A-6CE2-44D0-8AE8-5C64A1B68FEC}" type="pres">
      <dgm:prSet presAssocID="{6D0E352C-049A-4B32-8AA1-8E58CD8CE9C9}" presName="hierRoot1" presStyleCnt="0"/>
      <dgm:spPr/>
    </dgm:pt>
    <dgm:pt modelId="{4A34FE35-483D-4200-92F0-7A97FAF10D2C}" type="pres">
      <dgm:prSet presAssocID="{6D0E352C-049A-4B32-8AA1-8E58CD8CE9C9}" presName="composite" presStyleCnt="0"/>
      <dgm:spPr/>
    </dgm:pt>
    <dgm:pt modelId="{44B11666-D36B-48BF-AF93-963DF7C4CC4B}" type="pres">
      <dgm:prSet presAssocID="{6D0E352C-049A-4B32-8AA1-8E58CD8CE9C9}" presName="background" presStyleLbl="node0" presStyleIdx="0" presStyleCnt="2"/>
      <dgm:spPr/>
    </dgm:pt>
    <dgm:pt modelId="{7C555136-9902-4961-BF47-C1134C089637}" type="pres">
      <dgm:prSet presAssocID="{6D0E352C-049A-4B32-8AA1-8E58CD8CE9C9}" presName="text" presStyleLbl="fgAcc0" presStyleIdx="0" presStyleCnt="2">
        <dgm:presLayoutVars>
          <dgm:chPref val="3"/>
        </dgm:presLayoutVars>
      </dgm:prSet>
      <dgm:spPr/>
    </dgm:pt>
    <dgm:pt modelId="{B968BE14-2020-467F-9BEB-3BF5BD40BE73}" type="pres">
      <dgm:prSet presAssocID="{6D0E352C-049A-4B32-8AA1-8E58CD8CE9C9}" presName="hierChild2" presStyleCnt="0"/>
      <dgm:spPr/>
    </dgm:pt>
    <dgm:pt modelId="{0210AC21-0462-41AA-BC76-B9D66E848157}" type="pres">
      <dgm:prSet presAssocID="{051AB292-AD5D-4AF2-B40A-EE8753DC87E4}" presName="hierRoot1" presStyleCnt="0"/>
      <dgm:spPr/>
    </dgm:pt>
    <dgm:pt modelId="{CDDCBA4A-46AB-4B36-B09A-7CA14B154B03}" type="pres">
      <dgm:prSet presAssocID="{051AB292-AD5D-4AF2-B40A-EE8753DC87E4}" presName="composite" presStyleCnt="0"/>
      <dgm:spPr/>
    </dgm:pt>
    <dgm:pt modelId="{A1282A9E-69DC-4EB2-BD26-C0FF2677FA68}" type="pres">
      <dgm:prSet presAssocID="{051AB292-AD5D-4AF2-B40A-EE8753DC87E4}" presName="background" presStyleLbl="node0" presStyleIdx="1" presStyleCnt="2"/>
      <dgm:spPr/>
    </dgm:pt>
    <dgm:pt modelId="{2F7033F9-9B4E-43EE-BEDC-EBDF494E8455}" type="pres">
      <dgm:prSet presAssocID="{051AB292-AD5D-4AF2-B40A-EE8753DC87E4}" presName="text" presStyleLbl="fgAcc0" presStyleIdx="1" presStyleCnt="2">
        <dgm:presLayoutVars>
          <dgm:chPref val="3"/>
        </dgm:presLayoutVars>
      </dgm:prSet>
      <dgm:spPr/>
    </dgm:pt>
    <dgm:pt modelId="{1756409D-264C-4485-B7A6-45F6007E1095}" type="pres">
      <dgm:prSet presAssocID="{051AB292-AD5D-4AF2-B40A-EE8753DC87E4}" presName="hierChild2" presStyleCnt="0"/>
      <dgm:spPr/>
    </dgm:pt>
  </dgm:ptLst>
  <dgm:cxnLst>
    <dgm:cxn modelId="{F5294A23-9C93-4731-9A20-F047D2B7A880}" type="presOf" srcId="{500947A9-F7C0-4BA4-BDBA-8274A3E1A3E7}" destId="{2097A64B-AA75-4352-844D-9EF8450A456A}" srcOrd="0" destOrd="0" presId="urn:microsoft.com/office/officeart/2005/8/layout/hierarchy1"/>
    <dgm:cxn modelId="{FA2DD75B-03EF-47BA-A45C-126CBB5FB639}" type="presOf" srcId="{051AB292-AD5D-4AF2-B40A-EE8753DC87E4}" destId="{2F7033F9-9B4E-43EE-BEDC-EBDF494E8455}" srcOrd="0" destOrd="0" presId="urn:microsoft.com/office/officeart/2005/8/layout/hierarchy1"/>
    <dgm:cxn modelId="{3050D051-64A5-4249-9021-D521B87DC1E8}" srcId="{500947A9-F7C0-4BA4-BDBA-8274A3E1A3E7}" destId="{6D0E352C-049A-4B32-8AA1-8E58CD8CE9C9}" srcOrd="0" destOrd="0" parTransId="{794A28FE-350B-41C2-8DF0-84C626079298}" sibTransId="{AF6CE86B-A95A-463B-A2C5-283E3D448C5F}"/>
    <dgm:cxn modelId="{2BF9A783-8172-4FEE-9978-1465D69D1988}" type="presOf" srcId="{6D0E352C-049A-4B32-8AA1-8E58CD8CE9C9}" destId="{7C555136-9902-4961-BF47-C1134C089637}" srcOrd="0" destOrd="0" presId="urn:microsoft.com/office/officeart/2005/8/layout/hierarchy1"/>
    <dgm:cxn modelId="{D6C28CA1-B4DE-4F78-8258-9328AB3448B8}" srcId="{500947A9-F7C0-4BA4-BDBA-8274A3E1A3E7}" destId="{051AB292-AD5D-4AF2-B40A-EE8753DC87E4}" srcOrd="1" destOrd="0" parTransId="{EFABBDC1-4853-4200-911C-D95C89F96239}" sibTransId="{BD6B6475-545F-41B2-96D9-34CE0E6B1B11}"/>
    <dgm:cxn modelId="{235E2893-D8BF-4E9F-B84D-CEBABF560A5E}" type="presParOf" srcId="{2097A64B-AA75-4352-844D-9EF8450A456A}" destId="{AD13B62A-6CE2-44D0-8AE8-5C64A1B68FEC}" srcOrd="0" destOrd="0" presId="urn:microsoft.com/office/officeart/2005/8/layout/hierarchy1"/>
    <dgm:cxn modelId="{6ED93A8E-1C73-4161-A884-378C0161AAA4}" type="presParOf" srcId="{AD13B62A-6CE2-44D0-8AE8-5C64A1B68FEC}" destId="{4A34FE35-483D-4200-92F0-7A97FAF10D2C}" srcOrd="0" destOrd="0" presId="urn:microsoft.com/office/officeart/2005/8/layout/hierarchy1"/>
    <dgm:cxn modelId="{FF45EAC8-3F72-468E-9EBE-4A54F27D86DC}" type="presParOf" srcId="{4A34FE35-483D-4200-92F0-7A97FAF10D2C}" destId="{44B11666-D36B-48BF-AF93-963DF7C4CC4B}" srcOrd="0" destOrd="0" presId="urn:microsoft.com/office/officeart/2005/8/layout/hierarchy1"/>
    <dgm:cxn modelId="{B1897792-B9F4-417F-99BF-ACB05AF335AC}" type="presParOf" srcId="{4A34FE35-483D-4200-92F0-7A97FAF10D2C}" destId="{7C555136-9902-4961-BF47-C1134C089637}" srcOrd="1" destOrd="0" presId="urn:microsoft.com/office/officeart/2005/8/layout/hierarchy1"/>
    <dgm:cxn modelId="{7F805CDE-0FDB-449D-B483-0E64438C2569}" type="presParOf" srcId="{AD13B62A-6CE2-44D0-8AE8-5C64A1B68FEC}" destId="{B968BE14-2020-467F-9BEB-3BF5BD40BE73}" srcOrd="1" destOrd="0" presId="urn:microsoft.com/office/officeart/2005/8/layout/hierarchy1"/>
    <dgm:cxn modelId="{C811171D-3046-4827-9A25-86590A144F99}" type="presParOf" srcId="{2097A64B-AA75-4352-844D-9EF8450A456A}" destId="{0210AC21-0462-41AA-BC76-B9D66E848157}" srcOrd="1" destOrd="0" presId="urn:microsoft.com/office/officeart/2005/8/layout/hierarchy1"/>
    <dgm:cxn modelId="{99836404-D333-4215-9587-4B3346F7434A}" type="presParOf" srcId="{0210AC21-0462-41AA-BC76-B9D66E848157}" destId="{CDDCBA4A-46AB-4B36-B09A-7CA14B154B03}" srcOrd="0" destOrd="0" presId="urn:microsoft.com/office/officeart/2005/8/layout/hierarchy1"/>
    <dgm:cxn modelId="{CA4A8D18-156B-41B0-99EA-E9FB20F3CE0D}" type="presParOf" srcId="{CDDCBA4A-46AB-4B36-B09A-7CA14B154B03}" destId="{A1282A9E-69DC-4EB2-BD26-C0FF2677FA68}" srcOrd="0" destOrd="0" presId="urn:microsoft.com/office/officeart/2005/8/layout/hierarchy1"/>
    <dgm:cxn modelId="{94BA3505-1767-40ED-A01F-04FB82BC21B7}" type="presParOf" srcId="{CDDCBA4A-46AB-4B36-B09A-7CA14B154B03}" destId="{2F7033F9-9B4E-43EE-BEDC-EBDF494E8455}" srcOrd="1" destOrd="0" presId="urn:microsoft.com/office/officeart/2005/8/layout/hierarchy1"/>
    <dgm:cxn modelId="{EAB4CB41-DBAC-4BE7-BE9C-770880735597}" type="presParOf" srcId="{0210AC21-0462-41AA-BC76-B9D66E848157}" destId="{1756409D-264C-4485-B7A6-45F6007E109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C16572-3294-4CF3-A521-C721DC8567D6}"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8771998A-7312-4DB9-96A9-BA964F8DE3D4}">
      <dgm:prSet/>
      <dgm:spPr/>
      <dgm:t>
        <a:bodyPr/>
        <a:lstStyle/>
        <a:p>
          <a:r>
            <a:rPr lang="en-US"/>
            <a:t>Recognize the difference between Income Statement &amp; Balance Sheet business units.</a:t>
          </a:r>
        </a:p>
      </dgm:t>
    </dgm:pt>
    <dgm:pt modelId="{337E6DCE-773B-4C81-8C3B-AA243423A76E}" type="parTrans" cxnId="{94649590-AB5A-4042-9AFB-3B7F0EDF4901}">
      <dgm:prSet/>
      <dgm:spPr/>
      <dgm:t>
        <a:bodyPr/>
        <a:lstStyle/>
        <a:p>
          <a:endParaRPr lang="en-US"/>
        </a:p>
      </dgm:t>
    </dgm:pt>
    <dgm:pt modelId="{77A939A8-BA06-4547-96EC-1184715E57FB}" type="sibTrans" cxnId="{94649590-AB5A-4042-9AFB-3B7F0EDF4901}">
      <dgm:prSet phldrT="1" phldr="0"/>
      <dgm:spPr/>
      <dgm:t>
        <a:bodyPr/>
        <a:lstStyle/>
        <a:p>
          <a:r>
            <a:rPr lang="en-US"/>
            <a:t>1</a:t>
          </a:r>
        </a:p>
      </dgm:t>
    </dgm:pt>
    <dgm:pt modelId="{B394BBBC-D5D5-4A50-A5BF-7AC5ABC5D198}">
      <dgm:prSet/>
      <dgm:spPr/>
      <dgm:t>
        <a:bodyPr/>
        <a:lstStyle/>
        <a:p>
          <a:r>
            <a:rPr lang="en-US" dirty="0"/>
            <a:t>What object codes are acceptable for each type of business unit.</a:t>
          </a:r>
        </a:p>
      </dgm:t>
    </dgm:pt>
    <dgm:pt modelId="{87A8AF89-40BC-450B-9001-06A0CCDA12B1}" type="parTrans" cxnId="{3E141A56-DD25-482E-BD20-E53FB2D68E89}">
      <dgm:prSet/>
      <dgm:spPr/>
      <dgm:t>
        <a:bodyPr/>
        <a:lstStyle/>
        <a:p>
          <a:endParaRPr lang="en-US"/>
        </a:p>
      </dgm:t>
    </dgm:pt>
    <dgm:pt modelId="{91F74D14-6BE7-49B2-8756-FCC68DA710BC}" type="sibTrans" cxnId="{3E141A56-DD25-482E-BD20-E53FB2D68E89}">
      <dgm:prSet phldrT="2" phldr="0"/>
      <dgm:spPr/>
      <dgm:t>
        <a:bodyPr/>
        <a:lstStyle/>
        <a:p>
          <a:r>
            <a:rPr lang="en-US"/>
            <a:t>2</a:t>
          </a:r>
        </a:p>
      </dgm:t>
    </dgm:pt>
    <dgm:pt modelId="{96712245-153E-4B97-B910-4E2DF29D6AE0}">
      <dgm:prSet/>
      <dgm:spPr/>
      <dgm:t>
        <a:bodyPr/>
        <a:lstStyle/>
        <a:p>
          <a:r>
            <a:rPr lang="en-US" dirty="0"/>
            <a:t>Object account refresher for (due to/due from, transfers, subrecipient payments &amp; 1099’s)</a:t>
          </a:r>
        </a:p>
      </dgm:t>
    </dgm:pt>
    <dgm:pt modelId="{82BC7628-F162-4628-806D-00C3F8CB3BA1}" type="parTrans" cxnId="{7966FEC3-9454-4AC8-8B2F-699FFEC3D33B}">
      <dgm:prSet/>
      <dgm:spPr/>
      <dgm:t>
        <a:bodyPr/>
        <a:lstStyle/>
        <a:p>
          <a:endParaRPr lang="en-US"/>
        </a:p>
      </dgm:t>
    </dgm:pt>
    <dgm:pt modelId="{2E6A5010-82C5-47D2-A145-ED85A5C19BC1}" type="sibTrans" cxnId="{7966FEC3-9454-4AC8-8B2F-699FFEC3D33B}">
      <dgm:prSet phldrT="3" phldr="0"/>
      <dgm:spPr/>
      <dgm:t>
        <a:bodyPr/>
        <a:lstStyle/>
        <a:p>
          <a:r>
            <a:rPr lang="en-US"/>
            <a:t>3</a:t>
          </a:r>
        </a:p>
      </dgm:t>
    </dgm:pt>
    <dgm:pt modelId="{A81A98B6-6EB0-4531-BD90-0B8B3609BEF5}" type="pres">
      <dgm:prSet presAssocID="{51C16572-3294-4CF3-A521-C721DC8567D6}" presName="Name0" presStyleCnt="0">
        <dgm:presLayoutVars>
          <dgm:animLvl val="lvl"/>
          <dgm:resizeHandles val="exact"/>
        </dgm:presLayoutVars>
      </dgm:prSet>
      <dgm:spPr/>
    </dgm:pt>
    <dgm:pt modelId="{27501E28-DCA2-4361-9AA9-BE7891C703E0}" type="pres">
      <dgm:prSet presAssocID="{8771998A-7312-4DB9-96A9-BA964F8DE3D4}" presName="compositeNode" presStyleCnt="0">
        <dgm:presLayoutVars>
          <dgm:bulletEnabled val="1"/>
        </dgm:presLayoutVars>
      </dgm:prSet>
      <dgm:spPr/>
    </dgm:pt>
    <dgm:pt modelId="{C31188A0-5989-4833-9034-41F9962E0851}" type="pres">
      <dgm:prSet presAssocID="{8771998A-7312-4DB9-96A9-BA964F8DE3D4}" presName="bgRect" presStyleLbl="bgAccFollowNode1" presStyleIdx="0" presStyleCnt="3"/>
      <dgm:spPr/>
    </dgm:pt>
    <dgm:pt modelId="{D9732677-DF54-41DF-9F4F-710AF7171C9F}" type="pres">
      <dgm:prSet presAssocID="{77A939A8-BA06-4547-96EC-1184715E57FB}" presName="sibTransNodeCircle" presStyleLbl="alignNode1" presStyleIdx="0" presStyleCnt="6">
        <dgm:presLayoutVars>
          <dgm:chMax val="0"/>
          <dgm:bulletEnabled/>
        </dgm:presLayoutVars>
      </dgm:prSet>
      <dgm:spPr/>
    </dgm:pt>
    <dgm:pt modelId="{C706E466-1FBC-4966-B82E-36C2CB9DBB7A}" type="pres">
      <dgm:prSet presAssocID="{8771998A-7312-4DB9-96A9-BA964F8DE3D4}" presName="bottomLine" presStyleLbl="alignNode1" presStyleIdx="1" presStyleCnt="6">
        <dgm:presLayoutVars/>
      </dgm:prSet>
      <dgm:spPr/>
    </dgm:pt>
    <dgm:pt modelId="{C77D57AA-56E1-4E52-8BA1-65A55D9FE0DA}" type="pres">
      <dgm:prSet presAssocID="{8771998A-7312-4DB9-96A9-BA964F8DE3D4}" presName="nodeText" presStyleLbl="bgAccFollowNode1" presStyleIdx="0" presStyleCnt="3">
        <dgm:presLayoutVars>
          <dgm:bulletEnabled val="1"/>
        </dgm:presLayoutVars>
      </dgm:prSet>
      <dgm:spPr/>
    </dgm:pt>
    <dgm:pt modelId="{31148809-7BA2-4A9F-8196-76E85FEDEA86}" type="pres">
      <dgm:prSet presAssocID="{77A939A8-BA06-4547-96EC-1184715E57FB}" presName="sibTrans" presStyleCnt="0"/>
      <dgm:spPr/>
    </dgm:pt>
    <dgm:pt modelId="{646149BA-77AD-4F98-8772-952C01F5EBD0}" type="pres">
      <dgm:prSet presAssocID="{B394BBBC-D5D5-4A50-A5BF-7AC5ABC5D198}" presName="compositeNode" presStyleCnt="0">
        <dgm:presLayoutVars>
          <dgm:bulletEnabled val="1"/>
        </dgm:presLayoutVars>
      </dgm:prSet>
      <dgm:spPr/>
    </dgm:pt>
    <dgm:pt modelId="{668A05A2-7AB2-4252-A998-2640BA104E89}" type="pres">
      <dgm:prSet presAssocID="{B394BBBC-D5D5-4A50-A5BF-7AC5ABC5D198}" presName="bgRect" presStyleLbl="bgAccFollowNode1" presStyleIdx="1" presStyleCnt="3"/>
      <dgm:spPr/>
    </dgm:pt>
    <dgm:pt modelId="{3EF1499F-91D1-4C1F-B585-DE889B01836C}" type="pres">
      <dgm:prSet presAssocID="{91F74D14-6BE7-49B2-8756-FCC68DA710BC}" presName="sibTransNodeCircle" presStyleLbl="alignNode1" presStyleIdx="2" presStyleCnt="6">
        <dgm:presLayoutVars>
          <dgm:chMax val="0"/>
          <dgm:bulletEnabled/>
        </dgm:presLayoutVars>
      </dgm:prSet>
      <dgm:spPr/>
    </dgm:pt>
    <dgm:pt modelId="{021731E3-689F-499D-B47D-587E6E53BDEF}" type="pres">
      <dgm:prSet presAssocID="{B394BBBC-D5D5-4A50-A5BF-7AC5ABC5D198}" presName="bottomLine" presStyleLbl="alignNode1" presStyleIdx="3" presStyleCnt="6">
        <dgm:presLayoutVars/>
      </dgm:prSet>
      <dgm:spPr/>
    </dgm:pt>
    <dgm:pt modelId="{9C7BB89A-7353-4767-977E-FC86A721019F}" type="pres">
      <dgm:prSet presAssocID="{B394BBBC-D5D5-4A50-A5BF-7AC5ABC5D198}" presName="nodeText" presStyleLbl="bgAccFollowNode1" presStyleIdx="1" presStyleCnt="3">
        <dgm:presLayoutVars>
          <dgm:bulletEnabled val="1"/>
        </dgm:presLayoutVars>
      </dgm:prSet>
      <dgm:spPr/>
    </dgm:pt>
    <dgm:pt modelId="{83D2C513-A1E3-4586-95FB-F88B7E31F939}" type="pres">
      <dgm:prSet presAssocID="{91F74D14-6BE7-49B2-8756-FCC68DA710BC}" presName="sibTrans" presStyleCnt="0"/>
      <dgm:spPr/>
    </dgm:pt>
    <dgm:pt modelId="{40A897BB-2642-498A-A867-2BBDFA919D2A}" type="pres">
      <dgm:prSet presAssocID="{96712245-153E-4B97-B910-4E2DF29D6AE0}" presName="compositeNode" presStyleCnt="0">
        <dgm:presLayoutVars>
          <dgm:bulletEnabled val="1"/>
        </dgm:presLayoutVars>
      </dgm:prSet>
      <dgm:spPr/>
    </dgm:pt>
    <dgm:pt modelId="{5EBB43E8-6568-4659-B5CE-B09AC336A5D5}" type="pres">
      <dgm:prSet presAssocID="{96712245-153E-4B97-B910-4E2DF29D6AE0}" presName="bgRect" presStyleLbl="bgAccFollowNode1" presStyleIdx="2" presStyleCnt="3"/>
      <dgm:spPr/>
    </dgm:pt>
    <dgm:pt modelId="{6684FB58-A914-4848-AAB6-DBB4D58109E1}" type="pres">
      <dgm:prSet presAssocID="{2E6A5010-82C5-47D2-A145-ED85A5C19BC1}" presName="sibTransNodeCircle" presStyleLbl="alignNode1" presStyleIdx="4" presStyleCnt="6">
        <dgm:presLayoutVars>
          <dgm:chMax val="0"/>
          <dgm:bulletEnabled/>
        </dgm:presLayoutVars>
      </dgm:prSet>
      <dgm:spPr/>
    </dgm:pt>
    <dgm:pt modelId="{32F88D19-F099-48BC-9A96-FEE34CFA3242}" type="pres">
      <dgm:prSet presAssocID="{96712245-153E-4B97-B910-4E2DF29D6AE0}" presName="bottomLine" presStyleLbl="alignNode1" presStyleIdx="5" presStyleCnt="6">
        <dgm:presLayoutVars/>
      </dgm:prSet>
      <dgm:spPr/>
    </dgm:pt>
    <dgm:pt modelId="{4B587B80-D1E0-440C-93B6-59425EFE264D}" type="pres">
      <dgm:prSet presAssocID="{96712245-153E-4B97-B910-4E2DF29D6AE0}" presName="nodeText" presStyleLbl="bgAccFollowNode1" presStyleIdx="2" presStyleCnt="3">
        <dgm:presLayoutVars>
          <dgm:bulletEnabled val="1"/>
        </dgm:presLayoutVars>
      </dgm:prSet>
      <dgm:spPr/>
    </dgm:pt>
  </dgm:ptLst>
  <dgm:cxnLst>
    <dgm:cxn modelId="{940EC005-A5DD-42E5-9821-477E100CD9EE}" type="presOf" srcId="{B394BBBC-D5D5-4A50-A5BF-7AC5ABC5D198}" destId="{9C7BB89A-7353-4767-977E-FC86A721019F}" srcOrd="1" destOrd="0" presId="urn:microsoft.com/office/officeart/2016/7/layout/BasicLinearProcessNumbered"/>
    <dgm:cxn modelId="{00E69012-B260-49D5-8AF9-5A1300AF914D}" type="presOf" srcId="{77A939A8-BA06-4547-96EC-1184715E57FB}" destId="{D9732677-DF54-41DF-9F4F-710AF7171C9F}" srcOrd="0" destOrd="0" presId="urn:microsoft.com/office/officeart/2016/7/layout/BasicLinearProcessNumbered"/>
    <dgm:cxn modelId="{1CE6285C-685A-44A9-A3D7-64BB08E74CD6}" type="presOf" srcId="{51C16572-3294-4CF3-A521-C721DC8567D6}" destId="{A81A98B6-6EB0-4531-BD90-0B8B3609BEF5}" srcOrd="0" destOrd="0" presId="urn:microsoft.com/office/officeart/2016/7/layout/BasicLinearProcessNumbered"/>
    <dgm:cxn modelId="{3E141A56-DD25-482E-BD20-E53FB2D68E89}" srcId="{51C16572-3294-4CF3-A521-C721DC8567D6}" destId="{B394BBBC-D5D5-4A50-A5BF-7AC5ABC5D198}" srcOrd="1" destOrd="0" parTransId="{87A8AF89-40BC-450B-9001-06A0CCDA12B1}" sibTransId="{91F74D14-6BE7-49B2-8756-FCC68DA710BC}"/>
    <dgm:cxn modelId="{FE69D77B-2DF2-4964-ABEA-086409C27F5F}" type="presOf" srcId="{91F74D14-6BE7-49B2-8756-FCC68DA710BC}" destId="{3EF1499F-91D1-4C1F-B585-DE889B01836C}" srcOrd="0" destOrd="0" presId="urn:microsoft.com/office/officeart/2016/7/layout/BasicLinearProcessNumbered"/>
    <dgm:cxn modelId="{C04DEB83-6C45-4F93-959B-2E399AACCC3C}" type="presOf" srcId="{96712245-153E-4B97-B910-4E2DF29D6AE0}" destId="{4B587B80-D1E0-440C-93B6-59425EFE264D}" srcOrd="1" destOrd="0" presId="urn:microsoft.com/office/officeart/2016/7/layout/BasicLinearProcessNumbered"/>
    <dgm:cxn modelId="{86E7F587-67DE-4465-AB0A-7B85B8955A07}" type="presOf" srcId="{8771998A-7312-4DB9-96A9-BA964F8DE3D4}" destId="{C77D57AA-56E1-4E52-8BA1-65A55D9FE0DA}" srcOrd="1" destOrd="0" presId="urn:microsoft.com/office/officeart/2016/7/layout/BasicLinearProcessNumbered"/>
    <dgm:cxn modelId="{94649590-AB5A-4042-9AFB-3B7F0EDF4901}" srcId="{51C16572-3294-4CF3-A521-C721DC8567D6}" destId="{8771998A-7312-4DB9-96A9-BA964F8DE3D4}" srcOrd="0" destOrd="0" parTransId="{337E6DCE-773B-4C81-8C3B-AA243423A76E}" sibTransId="{77A939A8-BA06-4547-96EC-1184715E57FB}"/>
    <dgm:cxn modelId="{92D22C92-DFC4-4649-9B04-DFEB7FB876CA}" type="presOf" srcId="{8771998A-7312-4DB9-96A9-BA964F8DE3D4}" destId="{C31188A0-5989-4833-9034-41F9962E0851}" srcOrd="0" destOrd="0" presId="urn:microsoft.com/office/officeart/2016/7/layout/BasicLinearProcessNumbered"/>
    <dgm:cxn modelId="{65A1779F-10B0-437C-87C8-411FF7AA083B}" type="presOf" srcId="{B394BBBC-D5D5-4A50-A5BF-7AC5ABC5D198}" destId="{668A05A2-7AB2-4252-A998-2640BA104E89}" srcOrd="0" destOrd="0" presId="urn:microsoft.com/office/officeart/2016/7/layout/BasicLinearProcessNumbered"/>
    <dgm:cxn modelId="{9FACF0A2-8BB5-491C-A3EE-590A3E221DAB}" type="presOf" srcId="{96712245-153E-4B97-B910-4E2DF29D6AE0}" destId="{5EBB43E8-6568-4659-B5CE-B09AC336A5D5}" srcOrd="0" destOrd="0" presId="urn:microsoft.com/office/officeart/2016/7/layout/BasicLinearProcessNumbered"/>
    <dgm:cxn modelId="{7966FEC3-9454-4AC8-8B2F-699FFEC3D33B}" srcId="{51C16572-3294-4CF3-A521-C721DC8567D6}" destId="{96712245-153E-4B97-B910-4E2DF29D6AE0}" srcOrd="2" destOrd="0" parTransId="{82BC7628-F162-4628-806D-00C3F8CB3BA1}" sibTransId="{2E6A5010-82C5-47D2-A145-ED85A5C19BC1}"/>
    <dgm:cxn modelId="{1E2850E4-7175-4156-86C5-CE8175454345}" type="presOf" srcId="{2E6A5010-82C5-47D2-A145-ED85A5C19BC1}" destId="{6684FB58-A914-4848-AAB6-DBB4D58109E1}" srcOrd="0" destOrd="0" presId="urn:microsoft.com/office/officeart/2016/7/layout/BasicLinearProcessNumbered"/>
    <dgm:cxn modelId="{8C06F3E7-A75B-48E3-A6DB-F2DCAAB7514F}" type="presParOf" srcId="{A81A98B6-6EB0-4531-BD90-0B8B3609BEF5}" destId="{27501E28-DCA2-4361-9AA9-BE7891C703E0}" srcOrd="0" destOrd="0" presId="urn:microsoft.com/office/officeart/2016/7/layout/BasicLinearProcessNumbered"/>
    <dgm:cxn modelId="{67535470-36B3-415B-A9ED-D22432863D03}" type="presParOf" srcId="{27501E28-DCA2-4361-9AA9-BE7891C703E0}" destId="{C31188A0-5989-4833-9034-41F9962E0851}" srcOrd="0" destOrd="0" presId="urn:microsoft.com/office/officeart/2016/7/layout/BasicLinearProcessNumbered"/>
    <dgm:cxn modelId="{BCF0AA8A-DAF0-4F43-A72D-0348D8E89DE1}" type="presParOf" srcId="{27501E28-DCA2-4361-9AA9-BE7891C703E0}" destId="{D9732677-DF54-41DF-9F4F-710AF7171C9F}" srcOrd="1" destOrd="0" presId="urn:microsoft.com/office/officeart/2016/7/layout/BasicLinearProcessNumbered"/>
    <dgm:cxn modelId="{313AE4D6-BBDC-4392-8302-EA3BF84EBB8A}" type="presParOf" srcId="{27501E28-DCA2-4361-9AA9-BE7891C703E0}" destId="{C706E466-1FBC-4966-B82E-36C2CB9DBB7A}" srcOrd="2" destOrd="0" presId="urn:microsoft.com/office/officeart/2016/7/layout/BasicLinearProcessNumbered"/>
    <dgm:cxn modelId="{CD9D89FF-6820-4168-8DEF-C832D1AC6A0C}" type="presParOf" srcId="{27501E28-DCA2-4361-9AA9-BE7891C703E0}" destId="{C77D57AA-56E1-4E52-8BA1-65A55D9FE0DA}" srcOrd="3" destOrd="0" presId="urn:microsoft.com/office/officeart/2016/7/layout/BasicLinearProcessNumbered"/>
    <dgm:cxn modelId="{FAB85992-103B-4C7E-BB00-EEAEEAA604BD}" type="presParOf" srcId="{A81A98B6-6EB0-4531-BD90-0B8B3609BEF5}" destId="{31148809-7BA2-4A9F-8196-76E85FEDEA86}" srcOrd="1" destOrd="0" presId="urn:microsoft.com/office/officeart/2016/7/layout/BasicLinearProcessNumbered"/>
    <dgm:cxn modelId="{C70DFD97-63F0-4709-B39B-793D14C698B4}" type="presParOf" srcId="{A81A98B6-6EB0-4531-BD90-0B8B3609BEF5}" destId="{646149BA-77AD-4F98-8772-952C01F5EBD0}" srcOrd="2" destOrd="0" presId="urn:microsoft.com/office/officeart/2016/7/layout/BasicLinearProcessNumbered"/>
    <dgm:cxn modelId="{02EDF40B-FA75-4EE7-AB83-C2D897FE951E}" type="presParOf" srcId="{646149BA-77AD-4F98-8772-952C01F5EBD0}" destId="{668A05A2-7AB2-4252-A998-2640BA104E89}" srcOrd="0" destOrd="0" presId="urn:microsoft.com/office/officeart/2016/7/layout/BasicLinearProcessNumbered"/>
    <dgm:cxn modelId="{E6821F0F-4624-4C94-B563-F1266FAFBF9A}" type="presParOf" srcId="{646149BA-77AD-4F98-8772-952C01F5EBD0}" destId="{3EF1499F-91D1-4C1F-B585-DE889B01836C}" srcOrd="1" destOrd="0" presId="urn:microsoft.com/office/officeart/2016/7/layout/BasicLinearProcessNumbered"/>
    <dgm:cxn modelId="{A6887DDE-C511-471C-ACD2-75A2753F25D6}" type="presParOf" srcId="{646149BA-77AD-4F98-8772-952C01F5EBD0}" destId="{021731E3-689F-499D-B47D-587E6E53BDEF}" srcOrd="2" destOrd="0" presId="urn:microsoft.com/office/officeart/2016/7/layout/BasicLinearProcessNumbered"/>
    <dgm:cxn modelId="{011A6766-AEDE-4252-94E7-2E97A6D09667}" type="presParOf" srcId="{646149BA-77AD-4F98-8772-952C01F5EBD0}" destId="{9C7BB89A-7353-4767-977E-FC86A721019F}" srcOrd="3" destOrd="0" presId="urn:microsoft.com/office/officeart/2016/7/layout/BasicLinearProcessNumbered"/>
    <dgm:cxn modelId="{BE033BAD-9D38-4FF0-9746-8F5659338E91}" type="presParOf" srcId="{A81A98B6-6EB0-4531-BD90-0B8B3609BEF5}" destId="{83D2C513-A1E3-4586-95FB-F88B7E31F939}" srcOrd="3" destOrd="0" presId="urn:microsoft.com/office/officeart/2016/7/layout/BasicLinearProcessNumbered"/>
    <dgm:cxn modelId="{7EFEE043-A594-4913-BE81-E679D02B1786}" type="presParOf" srcId="{A81A98B6-6EB0-4531-BD90-0B8B3609BEF5}" destId="{40A897BB-2642-498A-A867-2BBDFA919D2A}" srcOrd="4" destOrd="0" presId="urn:microsoft.com/office/officeart/2016/7/layout/BasicLinearProcessNumbered"/>
    <dgm:cxn modelId="{03164597-270A-4188-B41F-ABB80C52174D}" type="presParOf" srcId="{40A897BB-2642-498A-A867-2BBDFA919D2A}" destId="{5EBB43E8-6568-4659-B5CE-B09AC336A5D5}" srcOrd="0" destOrd="0" presId="urn:microsoft.com/office/officeart/2016/7/layout/BasicLinearProcessNumbered"/>
    <dgm:cxn modelId="{42B59328-29B3-43EA-B14A-EBDC0B28C1E5}" type="presParOf" srcId="{40A897BB-2642-498A-A867-2BBDFA919D2A}" destId="{6684FB58-A914-4848-AAB6-DBB4D58109E1}" srcOrd="1" destOrd="0" presId="urn:microsoft.com/office/officeart/2016/7/layout/BasicLinearProcessNumbered"/>
    <dgm:cxn modelId="{59659D26-0A59-45F3-89C9-8E62C2E49FDF}" type="presParOf" srcId="{40A897BB-2642-498A-A867-2BBDFA919D2A}" destId="{32F88D19-F099-48BC-9A96-FEE34CFA3242}" srcOrd="2" destOrd="0" presId="urn:microsoft.com/office/officeart/2016/7/layout/BasicLinearProcessNumbered"/>
    <dgm:cxn modelId="{C1C6B188-79A9-4E3B-B240-DA04373D567A}" type="presParOf" srcId="{40A897BB-2642-498A-A867-2BBDFA919D2A}" destId="{4B587B80-D1E0-440C-93B6-59425EFE264D}" srcOrd="3" destOrd="0" presId="urn:microsoft.com/office/officeart/2016/7/layout/BasicLinearProcessNumbered"/>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4A1029-D46C-4012-B4E1-43E85D284224}" type="doc">
      <dgm:prSet loTypeId="urn:microsoft.com/office/officeart/2005/8/layout/orgChart1" loCatId="hierarchy" qsTypeId="urn:microsoft.com/office/officeart/2005/8/quickstyle/3d3" qsCatId="3D" csTypeId="urn:microsoft.com/office/officeart/2005/8/colors/accent5_3" csCatId="accent5" phldr="1"/>
      <dgm:spPr/>
      <dgm:t>
        <a:bodyPr/>
        <a:lstStyle/>
        <a:p>
          <a:endParaRPr lang="en-US"/>
        </a:p>
      </dgm:t>
    </dgm:pt>
    <dgm:pt modelId="{E128A24E-EDE8-4924-B505-9AA306693130}">
      <dgm:prSet phldrT="[Text]" phldr="0" custT="1"/>
      <dgm:spPr/>
      <dgm:t>
        <a:bodyPr/>
        <a:lstStyle/>
        <a:p>
          <a:r>
            <a:rPr lang="en-US" sz="1800" dirty="0"/>
            <a:t>Are costs posted to the asset?</a:t>
          </a:r>
        </a:p>
      </dgm:t>
    </dgm:pt>
    <dgm:pt modelId="{B633AAD8-872D-4F9F-97C6-3E659A4825C3}" type="parTrans" cxnId="{A1FEAF4E-454E-4A8E-8891-053D1531DD60}">
      <dgm:prSet/>
      <dgm:spPr/>
      <dgm:t>
        <a:bodyPr/>
        <a:lstStyle/>
        <a:p>
          <a:endParaRPr lang="en-US"/>
        </a:p>
      </dgm:t>
    </dgm:pt>
    <dgm:pt modelId="{D1C95CFD-FE87-47D4-8C8A-1E35CF3C80C4}" type="sibTrans" cxnId="{A1FEAF4E-454E-4A8E-8891-053D1531DD60}">
      <dgm:prSet/>
      <dgm:spPr/>
      <dgm:t>
        <a:bodyPr/>
        <a:lstStyle/>
        <a:p>
          <a:endParaRPr lang="en-US"/>
        </a:p>
      </dgm:t>
    </dgm:pt>
    <dgm:pt modelId="{303CACF6-2637-493A-8B20-3A67ADC00D4D}" type="asst">
      <dgm:prSet phldrT="[Text]" phldr="0"/>
      <dgm:spPr/>
      <dgm:t>
        <a:bodyPr/>
        <a:lstStyle/>
        <a:p>
          <a:r>
            <a:rPr lang="en-US" dirty="0"/>
            <a:t>YES</a:t>
          </a:r>
        </a:p>
      </dgm:t>
    </dgm:pt>
    <dgm:pt modelId="{7F3FE656-C26F-4678-A28A-D8FA93D0BB83}" type="parTrans" cxnId="{540705FF-E870-4D6C-B537-79A626F68FFF}">
      <dgm:prSet/>
      <dgm:spPr/>
      <dgm:t>
        <a:bodyPr/>
        <a:lstStyle/>
        <a:p>
          <a:endParaRPr lang="en-US"/>
        </a:p>
      </dgm:t>
    </dgm:pt>
    <dgm:pt modelId="{B75DC8BE-4914-49F2-B5C1-DB2293C89924}" type="sibTrans" cxnId="{540705FF-E870-4D6C-B537-79A626F68FFF}">
      <dgm:prSet/>
      <dgm:spPr/>
      <dgm:t>
        <a:bodyPr/>
        <a:lstStyle/>
        <a:p>
          <a:endParaRPr lang="en-US"/>
        </a:p>
      </dgm:t>
    </dgm:pt>
    <dgm:pt modelId="{0D7E8A7B-47D1-4609-9DE2-A82FB35CF0A9}" type="asst">
      <dgm:prSet phldrT="[Text]" phldr="0"/>
      <dgm:spPr/>
      <dgm:t>
        <a:bodyPr/>
        <a:lstStyle/>
        <a:p>
          <a:r>
            <a:rPr lang="en-US" dirty="0"/>
            <a:t>NO</a:t>
          </a:r>
        </a:p>
      </dgm:t>
    </dgm:pt>
    <dgm:pt modelId="{33B6BF14-785B-4536-81F3-14A9D4CE48F9}" type="parTrans" cxnId="{0A6FCFB1-8A71-480A-A619-5A0013B9FCC2}">
      <dgm:prSet/>
      <dgm:spPr/>
      <dgm:t>
        <a:bodyPr/>
        <a:lstStyle/>
        <a:p>
          <a:endParaRPr lang="en-US"/>
        </a:p>
      </dgm:t>
    </dgm:pt>
    <dgm:pt modelId="{4FC020A0-2799-4C9F-92C7-D811546E7D1C}" type="sibTrans" cxnId="{0A6FCFB1-8A71-480A-A619-5A0013B9FCC2}">
      <dgm:prSet/>
      <dgm:spPr/>
      <dgm:t>
        <a:bodyPr/>
        <a:lstStyle/>
        <a:p>
          <a:endParaRPr lang="en-US"/>
        </a:p>
      </dgm:t>
    </dgm:pt>
    <dgm:pt modelId="{BED34592-2CF2-4766-96A3-68852B008945}" type="asst">
      <dgm:prSet phldrT="[Text]" phldr="0" custT="1"/>
      <dgm:spPr/>
      <dgm:t>
        <a:bodyPr/>
        <a:lstStyle/>
        <a:p>
          <a:r>
            <a:rPr lang="en-US" sz="1800" dirty="0"/>
            <a:t>Is the item code correct?</a:t>
          </a:r>
        </a:p>
      </dgm:t>
    </dgm:pt>
    <dgm:pt modelId="{ABADBEDC-2CF7-4B34-BFC2-8A364E052E91}" type="parTrans" cxnId="{32928AA0-422A-4FD8-9131-65C50BB75C5C}">
      <dgm:prSet/>
      <dgm:spPr/>
      <dgm:t>
        <a:bodyPr/>
        <a:lstStyle/>
        <a:p>
          <a:endParaRPr lang="en-US"/>
        </a:p>
      </dgm:t>
    </dgm:pt>
    <dgm:pt modelId="{96442534-406C-44EB-A180-D3AAE58659B3}" type="sibTrans" cxnId="{32928AA0-422A-4FD8-9131-65C50BB75C5C}">
      <dgm:prSet/>
      <dgm:spPr/>
      <dgm:t>
        <a:bodyPr/>
        <a:lstStyle/>
        <a:p>
          <a:endParaRPr lang="en-US"/>
        </a:p>
      </dgm:t>
    </dgm:pt>
    <dgm:pt modelId="{F2DC0AB0-F13B-440B-B4AE-5C96245AE8F6}" type="asst">
      <dgm:prSet phldrT="[Text]" phldr="0"/>
      <dgm:spPr/>
      <dgm:t>
        <a:bodyPr/>
        <a:lstStyle/>
        <a:p>
          <a:r>
            <a:rPr lang="en-US" dirty="0"/>
            <a:t>NO</a:t>
          </a:r>
        </a:p>
      </dgm:t>
    </dgm:pt>
    <dgm:pt modelId="{9C48208C-DBA4-4AB0-A678-7BC6A4C0DAF4}" type="parTrans" cxnId="{4DA18239-C561-4F4C-AA0D-51B8322F38C1}">
      <dgm:prSet/>
      <dgm:spPr/>
      <dgm:t>
        <a:bodyPr/>
        <a:lstStyle/>
        <a:p>
          <a:endParaRPr lang="en-US"/>
        </a:p>
      </dgm:t>
    </dgm:pt>
    <dgm:pt modelId="{6A534CCC-CF64-438A-921C-F4A2C133C9B8}" type="sibTrans" cxnId="{4DA18239-C561-4F4C-AA0D-51B8322F38C1}">
      <dgm:prSet/>
      <dgm:spPr/>
      <dgm:t>
        <a:bodyPr/>
        <a:lstStyle/>
        <a:p>
          <a:endParaRPr lang="en-US"/>
        </a:p>
      </dgm:t>
    </dgm:pt>
    <dgm:pt modelId="{4F021354-601E-4857-B8BC-E5BA52147713}" type="asst">
      <dgm:prSet phldrT="[Text]" phldr="0"/>
      <dgm:spPr/>
      <dgm:t>
        <a:bodyPr/>
        <a:lstStyle/>
        <a:p>
          <a:r>
            <a:rPr lang="en-US" dirty="0"/>
            <a:t>YES</a:t>
          </a:r>
        </a:p>
      </dgm:t>
    </dgm:pt>
    <dgm:pt modelId="{57E1B478-BAE2-4ABE-9314-B63BDC475A72}" type="parTrans" cxnId="{6E411F03-17CB-4059-97EC-8BF838AC1175}">
      <dgm:prSet/>
      <dgm:spPr/>
      <dgm:t>
        <a:bodyPr/>
        <a:lstStyle/>
        <a:p>
          <a:endParaRPr lang="en-US"/>
        </a:p>
      </dgm:t>
    </dgm:pt>
    <dgm:pt modelId="{8A0BFCEF-B5BD-4C2B-9F43-ABC166EE8504}" type="sibTrans" cxnId="{6E411F03-17CB-4059-97EC-8BF838AC1175}">
      <dgm:prSet/>
      <dgm:spPr/>
      <dgm:t>
        <a:bodyPr/>
        <a:lstStyle/>
        <a:p>
          <a:endParaRPr lang="en-US"/>
        </a:p>
      </dgm:t>
    </dgm:pt>
    <dgm:pt modelId="{E852CDEB-27A7-403A-A29B-F156A3B8867E}" type="asst">
      <dgm:prSet phldrT="[Text]" phldr="0" custT="1"/>
      <dgm:spPr/>
      <dgm:t>
        <a:bodyPr/>
        <a:lstStyle/>
        <a:p>
          <a:r>
            <a:rPr lang="en-US" sz="1800" dirty="0"/>
            <a:t>Delete the asset record and re-enter it with correct object codes.</a:t>
          </a:r>
        </a:p>
      </dgm:t>
    </dgm:pt>
    <dgm:pt modelId="{8960F247-1600-48C6-9485-DF172D1BCD44}" type="parTrans" cxnId="{5CA1E467-021D-49AC-9D6B-2D8C537C7BF7}">
      <dgm:prSet/>
      <dgm:spPr/>
      <dgm:t>
        <a:bodyPr/>
        <a:lstStyle/>
        <a:p>
          <a:endParaRPr lang="en-US"/>
        </a:p>
      </dgm:t>
    </dgm:pt>
    <dgm:pt modelId="{09E3D63B-E622-44A5-9C4A-6938BA549AFB}" type="sibTrans" cxnId="{5CA1E467-021D-49AC-9D6B-2D8C537C7BF7}">
      <dgm:prSet/>
      <dgm:spPr/>
      <dgm:t>
        <a:bodyPr/>
        <a:lstStyle/>
        <a:p>
          <a:endParaRPr lang="en-US"/>
        </a:p>
      </dgm:t>
    </dgm:pt>
    <dgm:pt modelId="{50A038B9-6DBB-462B-B848-12C918758897}" type="asst">
      <dgm:prSet phldrT="[Text]" phldr="0" custT="1"/>
      <dgm:spPr/>
      <dgm:t>
        <a:bodyPr/>
        <a:lstStyle/>
        <a:p>
          <a:r>
            <a:rPr lang="en-US" sz="1800" dirty="0"/>
            <a:t>Revise the asset’s item code by drilling into the asset record.</a:t>
          </a:r>
        </a:p>
      </dgm:t>
    </dgm:pt>
    <dgm:pt modelId="{3B3BD9F1-75F8-40FF-BB69-2488D6F1EF8F}" type="parTrans" cxnId="{135E2768-BE44-4989-B82B-4BAB8D05EABB}">
      <dgm:prSet/>
      <dgm:spPr/>
      <dgm:t>
        <a:bodyPr/>
        <a:lstStyle/>
        <a:p>
          <a:endParaRPr lang="en-US"/>
        </a:p>
      </dgm:t>
    </dgm:pt>
    <dgm:pt modelId="{21072186-F635-43C8-9555-7E92502B4C45}" type="sibTrans" cxnId="{135E2768-BE44-4989-B82B-4BAB8D05EABB}">
      <dgm:prSet/>
      <dgm:spPr/>
      <dgm:t>
        <a:bodyPr/>
        <a:lstStyle/>
        <a:p>
          <a:endParaRPr lang="en-US"/>
        </a:p>
      </dgm:t>
    </dgm:pt>
    <dgm:pt modelId="{0AE636DE-9E23-4026-BFFB-3FC61799B821}" type="asst">
      <dgm:prSet phldrT="[Text]" phldr="0" custT="1"/>
      <dgm:spPr/>
      <dgm:t>
        <a:bodyPr/>
        <a:lstStyle/>
        <a:p>
          <a:r>
            <a:rPr lang="en-US" sz="1800" dirty="0"/>
            <a:t>Are the object codes correct?</a:t>
          </a:r>
        </a:p>
      </dgm:t>
    </dgm:pt>
    <dgm:pt modelId="{7BA3B34B-15DE-4345-BA8F-D08D0B50440B}" type="parTrans" cxnId="{F84B9044-97A1-4F70-98FC-A991ED2AB7D9}">
      <dgm:prSet/>
      <dgm:spPr/>
      <dgm:t>
        <a:bodyPr/>
        <a:lstStyle/>
        <a:p>
          <a:endParaRPr lang="en-US"/>
        </a:p>
      </dgm:t>
    </dgm:pt>
    <dgm:pt modelId="{2B960975-311D-42A7-9845-540BC68EE23C}" type="sibTrans" cxnId="{F84B9044-97A1-4F70-98FC-A991ED2AB7D9}">
      <dgm:prSet/>
      <dgm:spPr/>
      <dgm:t>
        <a:bodyPr/>
        <a:lstStyle/>
        <a:p>
          <a:endParaRPr lang="en-US"/>
        </a:p>
      </dgm:t>
    </dgm:pt>
    <dgm:pt modelId="{59D1F464-4A0F-46F4-A332-A47CFB6DB1EF}" type="asst">
      <dgm:prSet phldrT="[Text]" phldr="0"/>
      <dgm:spPr/>
      <dgm:t>
        <a:bodyPr/>
        <a:lstStyle/>
        <a:p>
          <a:r>
            <a:rPr lang="en-US" dirty="0"/>
            <a:t>YES</a:t>
          </a:r>
        </a:p>
      </dgm:t>
    </dgm:pt>
    <dgm:pt modelId="{D5E9D5EB-2BEF-4C1E-AB46-BD3A20269AD6}" type="parTrans" cxnId="{CA00EB13-9253-41AE-B226-14030FC3CEFB}">
      <dgm:prSet/>
      <dgm:spPr/>
      <dgm:t>
        <a:bodyPr/>
        <a:lstStyle/>
        <a:p>
          <a:endParaRPr lang="en-US"/>
        </a:p>
      </dgm:t>
    </dgm:pt>
    <dgm:pt modelId="{70758651-AC23-4442-9F5C-B1A3498E9035}" type="sibTrans" cxnId="{CA00EB13-9253-41AE-B226-14030FC3CEFB}">
      <dgm:prSet/>
      <dgm:spPr/>
      <dgm:t>
        <a:bodyPr/>
        <a:lstStyle/>
        <a:p>
          <a:endParaRPr lang="en-US"/>
        </a:p>
      </dgm:t>
    </dgm:pt>
    <dgm:pt modelId="{FF3BAD98-85B1-4AD5-B90C-2DC8C845E373}" type="asst">
      <dgm:prSet phldrT="[Text]" phldr="0"/>
      <dgm:spPr/>
      <dgm:t>
        <a:bodyPr/>
        <a:lstStyle/>
        <a:p>
          <a:r>
            <a:rPr lang="en-US" dirty="0"/>
            <a:t>NO</a:t>
          </a:r>
        </a:p>
      </dgm:t>
    </dgm:pt>
    <dgm:pt modelId="{98B8C48B-5802-4085-8A80-5D81F44047B2}" type="parTrans" cxnId="{B1BA37DE-87BA-416D-9795-03D5E3FD9E07}">
      <dgm:prSet/>
      <dgm:spPr/>
      <dgm:t>
        <a:bodyPr/>
        <a:lstStyle/>
        <a:p>
          <a:endParaRPr lang="en-US"/>
        </a:p>
      </dgm:t>
    </dgm:pt>
    <dgm:pt modelId="{297404C9-6EF6-4089-A5F9-F91DA3A173C0}" type="sibTrans" cxnId="{B1BA37DE-87BA-416D-9795-03D5E3FD9E07}">
      <dgm:prSet/>
      <dgm:spPr/>
      <dgm:t>
        <a:bodyPr/>
        <a:lstStyle/>
        <a:p>
          <a:endParaRPr lang="en-US"/>
        </a:p>
      </dgm:t>
    </dgm:pt>
    <dgm:pt modelId="{A721A4DA-DE78-4675-A5BF-1A9B5EADF399}" type="asst">
      <dgm:prSet phldrT="[Text]" phldr="0" custT="1"/>
      <dgm:spPr/>
      <dgm:t>
        <a:bodyPr/>
        <a:lstStyle/>
        <a:p>
          <a:r>
            <a:rPr lang="en-US" sz="1800" dirty="0"/>
            <a:t>Process an asset transfer to correct the object codes.</a:t>
          </a:r>
        </a:p>
      </dgm:t>
    </dgm:pt>
    <dgm:pt modelId="{0540DED4-FD09-49FD-8EAF-3A0A69C673C9}" type="parTrans" cxnId="{BE7BB04F-B1A3-428B-B50C-F22C46DAC0F5}">
      <dgm:prSet/>
      <dgm:spPr/>
      <dgm:t>
        <a:bodyPr/>
        <a:lstStyle/>
        <a:p>
          <a:endParaRPr lang="en-US"/>
        </a:p>
      </dgm:t>
    </dgm:pt>
    <dgm:pt modelId="{3977788B-787B-4A4C-A841-255D11E0CD7A}" type="sibTrans" cxnId="{BE7BB04F-B1A3-428B-B50C-F22C46DAC0F5}">
      <dgm:prSet/>
      <dgm:spPr/>
      <dgm:t>
        <a:bodyPr/>
        <a:lstStyle/>
        <a:p>
          <a:endParaRPr lang="en-US"/>
        </a:p>
      </dgm:t>
    </dgm:pt>
    <dgm:pt modelId="{30C3A64F-B8BA-460F-B70B-380EF9EB2824}" type="asst">
      <dgm:prSet phldrT="[Text]" phldr="0" custT="1"/>
      <dgm:spPr/>
      <dgm:t>
        <a:bodyPr/>
        <a:lstStyle/>
        <a:p>
          <a:r>
            <a:rPr lang="en-US" sz="1800" dirty="0"/>
            <a:t>No asset transfer is required.</a:t>
          </a:r>
        </a:p>
      </dgm:t>
    </dgm:pt>
    <dgm:pt modelId="{7BED2725-6710-4B51-9CB1-8F1346E7B194}" type="parTrans" cxnId="{FD242988-7B4E-4AE3-8726-3060AED1A365}">
      <dgm:prSet/>
      <dgm:spPr/>
      <dgm:t>
        <a:bodyPr/>
        <a:lstStyle/>
        <a:p>
          <a:endParaRPr lang="en-US"/>
        </a:p>
      </dgm:t>
    </dgm:pt>
    <dgm:pt modelId="{9CC076FA-5CF7-489A-BA48-40F8682CF14C}" type="sibTrans" cxnId="{FD242988-7B4E-4AE3-8726-3060AED1A365}">
      <dgm:prSet/>
      <dgm:spPr/>
      <dgm:t>
        <a:bodyPr/>
        <a:lstStyle/>
        <a:p>
          <a:endParaRPr lang="en-US"/>
        </a:p>
      </dgm:t>
    </dgm:pt>
    <dgm:pt modelId="{F64CE397-678F-470F-A670-7A483EDE17E9}" type="pres">
      <dgm:prSet presAssocID="{974A1029-D46C-4012-B4E1-43E85D284224}" presName="hierChild1" presStyleCnt="0">
        <dgm:presLayoutVars>
          <dgm:orgChart val="1"/>
          <dgm:chPref val="1"/>
          <dgm:dir/>
          <dgm:animOne val="branch"/>
          <dgm:animLvl val="lvl"/>
          <dgm:resizeHandles/>
        </dgm:presLayoutVars>
      </dgm:prSet>
      <dgm:spPr/>
    </dgm:pt>
    <dgm:pt modelId="{32F1637B-C725-41A0-A173-53642278B129}" type="pres">
      <dgm:prSet presAssocID="{E128A24E-EDE8-4924-B505-9AA306693130}" presName="hierRoot1" presStyleCnt="0">
        <dgm:presLayoutVars>
          <dgm:hierBranch val="init"/>
        </dgm:presLayoutVars>
      </dgm:prSet>
      <dgm:spPr/>
    </dgm:pt>
    <dgm:pt modelId="{9EF78A95-5CD8-4A1E-9EE3-8984335975F5}" type="pres">
      <dgm:prSet presAssocID="{E128A24E-EDE8-4924-B505-9AA306693130}" presName="rootComposite1" presStyleCnt="0"/>
      <dgm:spPr/>
    </dgm:pt>
    <dgm:pt modelId="{9A9D1E7A-DE5F-46BB-ADAA-27D98661CD7E}" type="pres">
      <dgm:prSet presAssocID="{E128A24E-EDE8-4924-B505-9AA306693130}" presName="rootText1" presStyleLbl="node0" presStyleIdx="0" presStyleCnt="1" custScaleX="544217" custScaleY="592984" custLinFactX="-600000" custLinFactNeighborX="-680868" custLinFactNeighborY="-553">
        <dgm:presLayoutVars>
          <dgm:chPref val="3"/>
        </dgm:presLayoutVars>
      </dgm:prSet>
      <dgm:spPr>
        <a:prstGeom prst="roundRect">
          <a:avLst/>
        </a:prstGeom>
      </dgm:spPr>
    </dgm:pt>
    <dgm:pt modelId="{635ACD02-E1B3-4F74-BB8F-4B46DAA76BB1}" type="pres">
      <dgm:prSet presAssocID="{E128A24E-EDE8-4924-B505-9AA306693130}" presName="rootConnector1" presStyleLbl="node1" presStyleIdx="0" presStyleCnt="0"/>
      <dgm:spPr/>
    </dgm:pt>
    <dgm:pt modelId="{34E04B2E-496C-4A48-A376-CAB7842BBE86}" type="pres">
      <dgm:prSet presAssocID="{E128A24E-EDE8-4924-B505-9AA306693130}" presName="hierChild2" presStyleCnt="0"/>
      <dgm:spPr/>
    </dgm:pt>
    <dgm:pt modelId="{4FA2CD0C-942B-47EF-8ED3-10FEF3F7FF7A}" type="pres">
      <dgm:prSet presAssocID="{E128A24E-EDE8-4924-B505-9AA306693130}" presName="hierChild3" presStyleCnt="0"/>
      <dgm:spPr/>
    </dgm:pt>
    <dgm:pt modelId="{C093B5B9-ECEF-4862-A558-1C60653278CD}" type="pres">
      <dgm:prSet presAssocID="{7F3FE656-C26F-4678-A28A-D8FA93D0BB83}" presName="Name111" presStyleLbl="parChTrans1D2" presStyleIdx="0" presStyleCnt="2"/>
      <dgm:spPr/>
    </dgm:pt>
    <dgm:pt modelId="{945A46EC-ADCC-4696-897A-B8EF29FAE5AC}" type="pres">
      <dgm:prSet presAssocID="{303CACF6-2637-493A-8B20-3A67ADC00D4D}" presName="hierRoot3" presStyleCnt="0">
        <dgm:presLayoutVars>
          <dgm:hierBranch/>
        </dgm:presLayoutVars>
      </dgm:prSet>
      <dgm:spPr/>
    </dgm:pt>
    <dgm:pt modelId="{FF82F2C1-D87F-4BE9-B253-7CA9749E22D3}" type="pres">
      <dgm:prSet presAssocID="{303CACF6-2637-493A-8B20-3A67ADC00D4D}" presName="rootComposite3" presStyleCnt="0"/>
      <dgm:spPr/>
    </dgm:pt>
    <dgm:pt modelId="{A9B28EF4-E886-4BD7-847D-F8BBE2DDB54D}" type="pres">
      <dgm:prSet presAssocID="{303CACF6-2637-493A-8B20-3A67ADC00D4D}" presName="rootText3" presStyleLbl="asst1" presStyleIdx="0" presStyleCnt="12" custScaleX="135501" custScaleY="172517" custLinFactX="-500000" custLinFactNeighborX="-521164" custLinFactNeighborY="39457">
        <dgm:presLayoutVars>
          <dgm:chPref val="3"/>
        </dgm:presLayoutVars>
      </dgm:prSet>
      <dgm:spPr>
        <a:prstGeom prst="flowChartDecision">
          <a:avLst/>
        </a:prstGeom>
      </dgm:spPr>
    </dgm:pt>
    <dgm:pt modelId="{A299D903-CE27-4CCB-B359-B0FFEFD264EE}" type="pres">
      <dgm:prSet presAssocID="{303CACF6-2637-493A-8B20-3A67ADC00D4D}" presName="rootConnector3" presStyleLbl="asst1" presStyleIdx="0" presStyleCnt="12"/>
      <dgm:spPr/>
    </dgm:pt>
    <dgm:pt modelId="{B830AA8A-0035-47CA-AFCE-ACFA8B604AEE}" type="pres">
      <dgm:prSet presAssocID="{303CACF6-2637-493A-8B20-3A67ADC00D4D}" presName="hierChild6" presStyleCnt="0"/>
      <dgm:spPr/>
    </dgm:pt>
    <dgm:pt modelId="{4C7C2887-07FA-47C9-81AD-19CE311FE847}" type="pres">
      <dgm:prSet presAssocID="{303CACF6-2637-493A-8B20-3A67ADC00D4D}" presName="hierChild7" presStyleCnt="0"/>
      <dgm:spPr/>
    </dgm:pt>
    <dgm:pt modelId="{08430B99-75E9-4896-9D35-A686DA9A28EF}" type="pres">
      <dgm:prSet presAssocID="{ABADBEDC-2CF7-4B34-BFC2-8A364E052E91}" presName="Name111" presStyleLbl="parChTrans1D3" presStyleIdx="0" presStyleCnt="2"/>
      <dgm:spPr/>
    </dgm:pt>
    <dgm:pt modelId="{CC303798-ABB6-4D19-B035-B23C67CB46ED}" type="pres">
      <dgm:prSet presAssocID="{BED34592-2CF2-4766-96A3-68852B008945}" presName="hierRoot3" presStyleCnt="0">
        <dgm:presLayoutVars>
          <dgm:hierBranch val="init"/>
        </dgm:presLayoutVars>
      </dgm:prSet>
      <dgm:spPr/>
    </dgm:pt>
    <dgm:pt modelId="{8522F415-A99E-4A22-902F-A9D1B95E2B53}" type="pres">
      <dgm:prSet presAssocID="{BED34592-2CF2-4766-96A3-68852B008945}" presName="rootComposite3" presStyleCnt="0"/>
      <dgm:spPr/>
    </dgm:pt>
    <dgm:pt modelId="{045AA50C-4321-4DEB-924D-0DA37A25B4E9}" type="pres">
      <dgm:prSet presAssocID="{BED34592-2CF2-4766-96A3-68852B008945}" presName="rootText3" presStyleLbl="asst1" presStyleIdx="1" presStyleCnt="12" custScaleX="544217" custScaleY="592984" custLinFactX="318781" custLinFactY="-100000" custLinFactNeighborX="400000" custLinFactNeighborY="-110481">
        <dgm:presLayoutVars>
          <dgm:chPref val="3"/>
        </dgm:presLayoutVars>
      </dgm:prSet>
      <dgm:spPr>
        <a:prstGeom prst="roundRect">
          <a:avLst/>
        </a:prstGeom>
      </dgm:spPr>
    </dgm:pt>
    <dgm:pt modelId="{C9C65525-8900-49F5-BF55-717CCABFF34F}" type="pres">
      <dgm:prSet presAssocID="{BED34592-2CF2-4766-96A3-68852B008945}" presName="rootConnector3" presStyleLbl="asst1" presStyleIdx="1" presStyleCnt="12"/>
      <dgm:spPr/>
    </dgm:pt>
    <dgm:pt modelId="{03802E87-A871-444E-B2DD-6959BD3665AD}" type="pres">
      <dgm:prSet presAssocID="{BED34592-2CF2-4766-96A3-68852B008945}" presName="hierChild6" presStyleCnt="0"/>
      <dgm:spPr/>
    </dgm:pt>
    <dgm:pt modelId="{799D1934-813D-4FBE-827B-1F74C08933A0}" type="pres">
      <dgm:prSet presAssocID="{BED34592-2CF2-4766-96A3-68852B008945}" presName="hierChild7" presStyleCnt="0"/>
      <dgm:spPr/>
    </dgm:pt>
    <dgm:pt modelId="{0EECECC0-9112-42B8-8FA9-8008BAFCD6CD}" type="pres">
      <dgm:prSet presAssocID="{9C48208C-DBA4-4AB0-A678-7BC6A4C0DAF4}" presName="Name111" presStyleLbl="parChTrans1D4" presStyleIdx="0" presStyleCnt="8"/>
      <dgm:spPr/>
    </dgm:pt>
    <dgm:pt modelId="{43F26FE8-0D93-479A-99B7-F20AB3D38445}" type="pres">
      <dgm:prSet presAssocID="{F2DC0AB0-F13B-440B-B4AE-5C96245AE8F6}" presName="hierRoot3" presStyleCnt="0">
        <dgm:presLayoutVars>
          <dgm:hierBranch val="init"/>
        </dgm:presLayoutVars>
      </dgm:prSet>
      <dgm:spPr/>
    </dgm:pt>
    <dgm:pt modelId="{FDD4E9E6-4A61-485E-AF4A-0307602D6A27}" type="pres">
      <dgm:prSet presAssocID="{F2DC0AB0-F13B-440B-B4AE-5C96245AE8F6}" presName="rootComposite3" presStyleCnt="0"/>
      <dgm:spPr/>
    </dgm:pt>
    <dgm:pt modelId="{126C3250-2CFF-4162-A207-7DF10A9E1BA5}" type="pres">
      <dgm:prSet presAssocID="{F2DC0AB0-F13B-440B-B4AE-5C96245AE8F6}" presName="rootText3" presStyleLbl="asst1" presStyleIdx="2" presStyleCnt="12" custScaleX="135501" custScaleY="172517" custLinFactX="300000" custLinFactY="-71218" custLinFactNeighborX="316269" custLinFactNeighborY="-100000">
        <dgm:presLayoutVars>
          <dgm:chPref val="3"/>
        </dgm:presLayoutVars>
      </dgm:prSet>
      <dgm:spPr>
        <a:prstGeom prst="flowChartDecision">
          <a:avLst/>
        </a:prstGeom>
      </dgm:spPr>
    </dgm:pt>
    <dgm:pt modelId="{ED7C875A-4FFA-480F-9153-D7A8163F2E11}" type="pres">
      <dgm:prSet presAssocID="{F2DC0AB0-F13B-440B-B4AE-5C96245AE8F6}" presName="rootConnector3" presStyleLbl="asst1" presStyleIdx="2" presStyleCnt="12"/>
      <dgm:spPr/>
    </dgm:pt>
    <dgm:pt modelId="{FB13E242-4C79-41CB-9B24-C1528E1DBBF6}" type="pres">
      <dgm:prSet presAssocID="{F2DC0AB0-F13B-440B-B4AE-5C96245AE8F6}" presName="hierChild6" presStyleCnt="0"/>
      <dgm:spPr/>
    </dgm:pt>
    <dgm:pt modelId="{DB24A04B-4D3F-4722-A577-897648B4D3E4}" type="pres">
      <dgm:prSet presAssocID="{F2DC0AB0-F13B-440B-B4AE-5C96245AE8F6}" presName="hierChild7" presStyleCnt="0"/>
      <dgm:spPr/>
    </dgm:pt>
    <dgm:pt modelId="{092A9D6B-5A46-46C6-8F8C-2CAF3E7EEE90}" type="pres">
      <dgm:prSet presAssocID="{3B3BD9F1-75F8-40FF-BB69-2488D6F1EF8F}" presName="Name111" presStyleLbl="parChTrans1D4" presStyleIdx="1" presStyleCnt="8"/>
      <dgm:spPr/>
    </dgm:pt>
    <dgm:pt modelId="{CF1F2553-B138-496E-866C-E4D0E13A2F6D}" type="pres">
      <dgm:prSet presAssocID="{50A038B9-6DBB-462B-B848-12C918758897}" presName="hierRoot3" presStyleCnt="0">
        <dgm:presLayoutVars>
          <dgm:hierBranch val="init"/>
        </dgm:presLayoutVars>
      </dgm:prSet>
      <dgm:spPr/>
    </dgm:pt>
    <dgm:pt modelId="{37ABFFBF-4059-4D48-B82B-3012E7C00177}" type="pres">
      <dgm:prSet presAssocID="{50A038B9-6DBB-462B-B848-12C918758897}" presName="rootComposite3" presStyleCnt="0"/>
      <dgm:spPr/>
    </dgm:pt>
    <dgm:pt modelId="{C62DE96D-3017-49D0-846E-738141F8664A}" type="pres">
      <dgm:prSet presAssocID="{50A038B9-6DBB-462B-B848-12C918758897}" presName="rootText3" presStyleLbl="asst1" presStyleIdx="3" presStyleCnt="12" custScaleX="544217" custScaleY="592984" custLinFactX="230464" custLinFactY="-200000" custLinFactNeighborX="300000" custLinFactNeighborY="-211774">
        <dgm:presLayoutVars>
          <dgm:chPref val="3"/>
        </dgm:presLayoutVars>
      </dgm:prSet>
      <dgm:spPr>
        <a:prstGeom prst="roundRect">
          <a:avLst/>
        </a:prstGeom>
      </dgm:spPr>
    </dgm:pt>
    <dgm:pt modelId="{43AD3E6C-D03C-47E2-B78F-EC2FE8966BC6}" type="pres">
      <dgm:prSet presAssocID="{50A038B9-6DBB-462B-B848-12C918758897}" presName="rootConnector3" presStyleLbl="asst1" presStyleIdx="3" presStyleCnt="12"/>
      <dgm:spPr/>
    </dgm:pt>
    <dgm:pt modelId="{CE051AAE-1B3A-44F7-8466-083CDFC55F0B}" type="pres">
      <dgm:prSet presAssocID="{50A038B9-6DBB-462B-B848-12C918758897}" presName="hierChild6" presStyleCnt="0"/>
      <dgm:spPr/>
    </dgm:pt>
    <dgm:pt modelId="{C25B0DC2-DEEB-4F6F-A324-C1874C69E955}" type="pres">
      <dgm:prSet presAssocID="{50A038B9-6DBB-462B-B848-12C918758897}" presName="hierChild7" presStyleCnt="0"/>
      <dgm:spPr/>
    </dgm:pt>
    <dgm:pt modelId="{4FC992FF-5D39-4F83-B7BE-C424570D4803}" type="pres">
      <dgm:prSet presAssocID="{57E1B478-BAE2-4ABE-9314-B63BDC475A72}" presName="Name111" presStyleLbl="parChTrans1D4" presStyleIdx="2" presStyleCnt="8"/>
      <dgm:spPr/>
    </dgm:pt>
    <dgm:pt modelId="{6A7DC82D-09A6-4A8A-9A89-F5260231DE9A}" type="pres">
      <dgm:prSet presAssocID="{4F021354-601E-4857-B8BC-E5BA52147713}" presName="hierRoot3" presStyleCnt="0">
        <dgm:presLayoutVars>
          <dgm:hierBranch val="init"/>
        </dgm:presLayoutVars>
      </dgm:prSet>
      <dgm:spPr/>
    </dgm:pt>
    <dgm:pt modelId="{5D00620B-E76A-4FBF-AF8D-3ACF71480A23}" type="pres">
      <dgm:prSet presAssocID="{4F021354-601E-4857-B8BC-E5BA52147713}" presName="rootComposite3" presStyleCnt="0"/>
      <dgm:spPr/>
    </dgm:pt>
    <dgm:pt modelId="{6CACEFE3-A2B4-49AD-89B6-7858E8F793E3}" type="pres">
      <dgm:prSet presAssocID="{4F021354-601E-4857-B8BC-E5BA52147713}" presName="rootText3" presStyleLbl="asst1" presStyleIdx="4" presStyleCnt="12" custScaleX="135501" custScaleY="172517" custLinFactX="-188112" custLinFactY="-71217" custLinFactNeighborX="-200000" custLinFactNeighborY="-100000">
        <dgm:presLayoutVars>
          <dgm:chPref val="3"/>
        </dgm:presLayoutVars>
      </dgm:prSet>
      <dgm:spPr>
        <a:prstGeom prst="flowChartDecision">
          <a:avLst/>
        </a:prstGeom>
      </dgm:spPr>
    </dgm:pt>
    <dgm:pt modelId="{C2C8A53A-6787-4D7A-B431-54C40F75E2B8}" type="pres">
      <dgm:prSet presAssocID="{4F021354-601E-4857-B8BC-E5BA52147713}" presName="rootConnector3" presStyleLbl="asst1" presStyleIdx="4" presStyleCnt="12"/>
      <dgm:spPr/>
    </dgm:pt>
    <dgm:pt modelId="{15C048F1-FF28-42DE-96F8-9777FB98C19D}" type="pres">
      <dgm:prSet presAssocID="{4F021354-601E-4857-B8BC-E5BA52147713}" presName="hierChild6" presStyleCnt="0"/>
      <dgm:spPr/>
    </dgm:pt>
    <dgm:pt modelId="{CD32745C-7C95-4EEE-A37C-98CAB9F1A826}" type="pres">
      <dgm:prSet presAssocID="{4F021354-601E-4857-B8BC-E5BA52147713}" presName="hierChild7" presStyleCnt="0"/>
      <dgm:spPr/>
    </dgm:pt>
    <dgm:pt modelId="{876C978D-35ED-4D0B-930E-3F175CE4CF14}" type="pres">
      <dgm:prSet presAssocID="{7BA3B34B-15DE-4345-BA8F-D08D0B50440B}" presName="Name111" presStyleLbl="parChTrans1D4" presStyleIdx="3" presStyleCnt="8"/>
      <dgm:spPr/>
    </dgm:pt>
    <dgm:pt modelId="{1168CDD0-6F3A-4870-A70B-76691A267D56}" type="pres">
      <dgm:prSet presAssocID="{0AE636DE-9E23-4026-BFFB-3FC61799B821}" presName="hierRoot3" presStyleCnt="0">
        <dgm:presLayoutVars>
          <dgm:hierBranch val="init"/>
        </dgm:presLayoutVars>
      </dgm:prSet>
      <dgm:spPr/>
    </dgm:pt>
    <dgm:pt modelId="{EFB351A2-0E7E-43A9-A3BD-1683F0B59C77}" type="pres">
      <dgm:prSet presAssocID="{0AE636DE-9E23-4026-BFFB-3FC61799B821}" presName="rootComposite3" presStyleCnt="0"/>
      <dgm:spPr/>
    </dgm:pt>
    <dgm:pt modelId="{DA1FA419-3519-4757-B7C7-BD421EF39EC9}" type="pres">
      <dgm:prSet presAssocID="{0AE636DE-9E23-4026-BFFB-3FC61799B821}" presName="rootText3" presStyleLbl="asst1" presStyleIdx="5" presStyleCnt="12" custScaleX="544217" custScaleY="592984" custLinFactX="300000" custLinFactY="-200000" custLinFactNeighborX="342290" custLinFactNeighborY="-211700">
        <dgm:presLayoutVars>
          <dgm:chPref val="3"/>
        </dgm:presLayoutVars>
      </dgm:prSet>
      <dgm:spPr>
        <a:prstGeom prst="roundRect">
          <a:avLst/>
        </a:prstGeom>
      </dgm:spPr>
    </dgm:pt>
    <dgm:pt modelId="{83B3BD65-DB39-452D-BB03-0666C43DFF19}" type="pres">
      <dgm:prSet presAssocID="{0AE636DE-9E23-4026-BFFB-3FC61799B821}" presName="rootConnector3" presStyleLbl="asst1" presStyleIdx="5" presStyleCnt="12"/>
      <dgm:spPr/>
    </dgm:pt>
    <dgm:pt modelId="{D0B66926-6D8B-4669-B2BD-07398C1FC063}" type="pres">
      <dgm:prSet presAssocID="{0AE636DE-9E23-4026-BFFB-3FC61799B821}" presName="hierChild6" presStyleCnt="0"/>
      <dgm:spPr/>
    </dgm:pt>
    <dgm:pt modelId="{4FB17411-8406-40EF-BCB1-5B2B42543F87}" type="pres">
      <dgm:prSet presAssocID="{0AE636DE-9E23-4026-BFFB-3FC61799B821}" presName="hierChild7" presStyleCnt="0"/>
      <dgm:spPr/>
    </dgm:pt>
    <dgm:pt modelId="{944C7C84-B641-4804-B71B-7DE0212BDCE7}" type="pres">
      <dgm:prSet presAssocID="{D5E9D5EB-2BEF-4C1E-AB46-BD3A20269AD6}" presName="Name111" presStyleLbl="parChTrans1D4" presStyleIdx="4" presStyleCnt="8"/>
      <dgm:spPr/>
    </dgm:pt>
    <dgm:pt modelId="{0D49A3C9-581B-4D4D-B224-DC1437CA7E65}" type="pres">
      <dgm:prSet presAssocID="{59D1F464-4A0F-46F4-A332-A47CFB6DB1EF}" presName="hierRoot3" presStyleCnt="0">
        <dgm:presLayoutVars>
          <dgm:hierBranch val="r"/>
        </dgm:presLayoutVars>
      </dgm:prSet>
      <dgm:spPr/>
    </dgm:pt>
    <dgm:pt modelId="{EB54FC88-C8D7-4FBE-B61B-67F31173EB5C}" type="pres">
      <dgm:prSet presAssocID="{59D1F464-4A0F-46F4-A332-A47CFB6DB1EF}" presName="rootComposite3" presStyleCnt="0"/>
      <dgm:spPr/>
    </dgm:pt>
    <dgm:pt modelId="{F8D8C5D1-639E-4BA5-9E94-9657D9CBE994}" type="pres">
      <dgm:prSet presAssocID="{59D1F464-4A0F-46F4-A332-A47CFB6DB1EF}" presName="rootText3" presStyleLbl="asst1" presStyleIdx="6" presStyleCnt="12" custScaleX="135501" custScaleY="172517" custLinFactX="400000" custLinFactY="-200000" custLinFactNeighborX="486791" custLinFactNeighborY="-200732">
        <dgm:presLayoutVars>
          <dgm:chPref val="3"/>
        </dgm:presLayoutVars>
      </dgm:prSet>
      <dgm:spPr>
        <a:prstGeom prst="flowChartDecision">
          <a:avLst/>
        </a:prstGeom>
      </dgm:spPr>
    </dgm:pt>
    <dgm:pt modelId="{DA3F4548-0D4E-4C4F-B2F0-AE9F30DF5264}" type="pres">
      <dgm:prSet presAssocID="{59D1F464-4A0F-46F4-A332-A47CFB6DB1EF}" presName="rootConnector3" presStyleLbl="asst1" presStyleIdx="6" presStyleCnt="12"/>
      <dgm:spPr/>
    </dgm:pt>
    <dgm:pt modelId="{8DB7749B-79C3-4565-8A14-4726E83C524A}" type="pres">
      <dgm:prSet presAssocID="{59D1F464-4A0F-46F4-A332-A47CFB6DB1EF}" presName="hierChild6" presStyleCnt="0"/>
      <dgm:spPr/>
    </dgm:pt>
    <dgm:pt modelId="{618DB308-6EF7-4F7F-BD4C-AC1ECDD9EB4B}" type="pres">
      <dgm:prSet presAssocID="{59D1F464-4A0F-46F4-A332-A47CFB6DB1EF}" presName="hierChild7" presStyleCnt="0"/>
      <dgm:spPr/>
    </dgm:pt>
    <dgm:pt modelId="{0BBCA770-B427-4776-BD90-AD8E7D7C6E47}" type="pres">
      <dgm:prSet presAssocID="{7BED2725-6710-4B51-9CB1-8F1346E7B194}" presName="Name111" presStyleLbl="parChTrans1D4" presStyleIdx="5" presStyleCnt="8"/>
      <dgm:spPr/>
    </dgm:pt>
    <dgm:pt modelId="{59848505-B1D6-4C58-A138-AFF138FDE6AF}" type="pres">
      <dgm:prSet presAssocID="{30C3A64F-B8BA-460F-B70B-380EF9EB2824}" presName="hierRoot3" presStyleCnt="0">
        <dgm:presLayoutVars>
          <dgm:hierBranch val="init"/>
        </dgm:presLayoutVars>
      </dgm:prSet>
      <dgm:spPr/>
    </dgm:pt>
    <dgm:pt modelId="{212375F2-530F-41A5-98AC-968151EF2E4A}" type="pres">
      <dgm:prSet presAssocID="{30C3A64F-B8BA-460F-B70B-380EF9EB2824}" presName="rootComposite3" presStyleCnt="0"/>
      <dgm:spPr/>
    </dgm:pt>
    <dgm:pt modelId="{C294386B-14A2-45D0-BF5D-9FEB9B6CF7F0}" type="pres">
      <dgm:prSet presAssocID="{30C3A64F-B8BA-460F-B70B-380EF9EB2824}" presName="rootText3" presStyleLbl="asst1" presStyleIdx="7" presStyleCnt="12" custScaleX="544217" custScaleY="592984" custLinFactX="740224" custLinFactY="-283674" custLinFactNeighborX="800000" custLinFactNeighborY="-300000">
        <dgm:presLayoutVars>
          <dgm:chPref val="3"/>
        </dgm:presLayoutVars>
      </dgm:prSet>
      <dgm:spPr>
        <a:prstGeom prst="roundRect">
          <a:avLst/>
        </a:prstGeom>
      </dgm:spPr>
    </dgm:pt>
    <dgm:pt modelId="{83A767CE-CEF6-4D30-8FFA-F6B7C7B12ABA}" type="pres">
      <dgm:prSet presAssocID="{30C3A64F-B8BA-460F-B70B-380EF9EB2824}" presName="rootConnector3" presStyleLbl="asst1" presStyleIdx="7" presStyleCnt="12"/>
      <dgm:spPr/>
    </dgm:pt>
    <dgm:pt modelId="{55984B9F-3BB0-4FF5-9D46-F829CF375500}" type="pres">
      <dgm:prSet presAssocID="{30C3A64F-B8BA-460F-B70B-380EF9EB2824}" presName="hierChild6" presStyleCnt="0"/>
      <dgm:spPr/>
    </dgm:pt>
    <dgm:pt modelId="{79541C71-0E07-4A1C-9929-F8015F9826CE}" type="pres">
      <dgm:prSet presAssocID="{30C3A64F-B8BA-460F-B70B-380EF9EB2824}" presName="hierChild7" presStyleCnt="0"/>
      <dgm:spPr/>
    </dgm:pt>
    <dgm:pt modelId="{94E754E8-3763-4EF0-891E-85323E7D4F3A}" type="pres">
      <dgm:prSet presAssocID="{98B8C48B-5802-4085-8A80-5D81F44047B2}" presName="Name111" presStyleLbl="parChTrans1D4" presStyleIdx="6" presStyleCnt="8"/>
      <dgm:spPr/>
    </dgm:pt>
    <dgm:pt modelId="{1C595FFA-2116-4707-A660-6F78328CA396}" type="pres">
      <dgm:prSet presAssocID="{FF3BAD98-85B1-4AD5-B90C-2DC8C845E373}" presName="hierRoot3" presStyleCnt="0">
        <dgm:presLayoutVars>
          <dgm:hierBranch val="init"/>
        </dgm:presLayoutVars>
      </dgm:prSet>
      <dgm:spPr/>
    </dgm:pt>
    <dgm:pt modelId="{2C45893A-B0DF-4D5B-A957-580DE2154623}" type="pres">
      <dgm:prSet presAssocID="{FF3BAD98-85B1-4AD5-B90C-2DC8C845E373}" presName="rootComposite3" presStyleCnt="0"/>
      <dgm:spPr/>
    </dgm:pt>
    <dgm:pt modelId="{80522B77-EB6C-400B-B331-7767C984C99D}" type="pres">
      <dgm:prSet presAssocID="{FF3BAD98-85B1-4AD5-B90C-2DC8C845E373}" presName="rootText3" presStyleLbl="asst1" presStyleIdx="8" presStyleCnt="12" custScaleX="135501" custScaleY="172517" custLinFactY="-199606" custLinFactNeighborX="-65524" custLinFactNeighborY="-200000">
        <dgm:presLayoutVars>
          <dgm:chPref val="3"/>
        </dgm:presLayoutVars>
      </dgm:prSet>
      <dgm:spPr>
        <a:prstGeom prst="flowChartDecision">
          <a:avLst/>
        </a:prstGeom>
      </dgm:spPr>
    </dgm:pt>
    <dgm:pt modelId="{E237E2FF-F5F7-4275-934A-9482C92A62F2}" type="pres">
      <dgm:prSet presAssocID="{FF3BAD98-85B1-4AD5-B90C-2DC8C845E373}" presName="rootConnector3" presStyleLbl="asst1" presStyleIdx="8" presStyleCnt="12"/>
      <dgm:spPr/>
    </dgm:pt>
    <dgm:pt modelId="{41145EB1-C7EB-4996-85E2-20D939F66E1D}" type="pres">
      <dgm:prSet presAssocID="{FF3BAD98-85B1-4AD5-B90C-2DC8C845E373}" presName="hierChild6" presStyleCnt="0"/>
      <dgm:spPr/>
    </dgm:pt>
    <dgm:pt modelId="{C5FE30AD-8172-451F-8B79-556E6A1AF5F4}" type="pres">
      <dgm:prSet presAssocID="{FF3BAD98-85B1-4AD5-B90C-2DC8C845E373}" presName="hierChild7" presStyleCnt="0"/>
      <dgm:spPr/>
    </dgm:pt>
    <dgm:pt modelId="{7FFA2CC3-C840-44BA-B4AC-C71187C16259}" type="pres">
      <dgm:prSet presAssocID="{0540DED4-FD09-49FD-8EAF-3A0A69C673C9}" presName="Name111" presStyleLbl="parChTrans1D4" presStyleIdx="7" presStyleCnt="8"/>
      <dgm:spPr/>
    </dgm:pt>
    <dgm:pt modelId="{53F19C2D-CE43-4694-A6B0-79E4095D6A4C}" type="pres">
      <dgm:prSet presAssocID="{A721A4DA-DE78-4675-A5BF-1A9B5EADF399}" presName="hierRoot3" presStyleCnt="0">
        <dgm:presLayoutVars>
          <dgm:hierBranch val="init"/>
        </dgm:presLayoutVars>
      </dgm:prSet>
      <dgm:spPr/>
    </dgm:pt>
    <dgm:pt modelId="{12613A09-D9EB-4DD8-A799-6C52E49E6385}" type="pres">
      <dgm:prSet presAssocID="{A721A4DA-DE78-4675-A5BF-1A9B5EADF399}" presName="rootComposite3" presStyleCnt="0"/>
      <dgm:spPr/>
    </dgm:pt>
    <dgm:pt modelId="{BC7F4E95-8908-4803-BD69-8328C36986B9}" type="pres">
      <dgm:prSet presAssocID="{A721A4DA-DE78-4675-A5BF-1A9B5EADF399}" presName="rootText3" presStyleLbl="asst1" presStyleIdx="9" presStyleCnt="12" custScaleX="544217" custScaleY="592984" custLinFactX="-57529" custLinFactY="-279892" custLinFactNeighborX="-100000" custLinFactNeighborY="-300000">
        <dgm:presLayoutVars>
          <dgm:chPref val="3"/>
        </dgm:presLayoutVars>
      </dgm:prSet>
      <dgm:spPr>
        <a:prstGeom prst="roundRect">
          <a:avLst/>
        </a:prstGeom>
      </dgm:spPr>
    </dgm:pt>
    <dgm:pt modelId="{323A8AD5-32E0-4093-8877-C5D0912C5806}" type="pres">
      <dgm:prSet presAssocID="{A721A4DA-DE78-4675-A5BF-1A9B5EADF399}" presName="rootConnector3" presStyleLbl="asst1" presStyleIdx="9" presStyleCnt="12"/>
      <dgm:spPr/>
    </dgm:pt>
    <dgm:pt modelId="{F8AA05F2-36AD-438C-94EE-1B336F232439}" type="pres">
      <dgm:prSet presAssocID="{A721A4DA-DE78-4675-A5BF-1A9B5EADF399}" presName="hierChild6" presStyleCnt="0"/>
      <dgm:spPr/>
    </dgm:pt>
    <dgm:pt modelId="{69A5FA3A-CA36-43D4-A213-269DDF05140A}" type="pres">
      <dgm:prSet presAssocID="{A721A4DA-DE78-4675-A5BF-1A9B5EADF399}" presName="hierChild7" presStyleCnt="0"/>
      <dgm:spPr/>
    </dgm:pt>
    <dgm:pt modelId="{CB758BC9-5B14-4BE5-9C87-CA9A7874514F}" type="pres">
      <dgm:prSet presAssocID="{33B6BF14-785B-4536-81F3-14A9D4CE48F9}" presName="Name111" presStyleLbl="parChTrans1D2" presStyleIdx="1" presStyleCnt="2"/>
      <dgm:spPr/>
    </dgm:pt>
    <dgm:pt modelId="{1B8D5D83-E06F-4AC5-BB91-BB94E5E8DA85}" type="pres">
      <dgm:prSet presAssocID="{0D7E8A7B-47D1-4609-9DE2-A82FB35CF0A9}" presName="hierRoot3" presStyleCnt="0">
        <dgm:presLayoutVars>
          <dgm:hierBranch/>
        </dgm:presLayoutVars>
      </dgm:prSet>
      <dgm:spPr/>
    </dgm:pt>
    <dgm:pt modelId="{C82C9475-FDA6-44BC-BA00-568BA4D2E7DA}" type="pres">
      <dgm:prSet presAssocID="{0D7E8A7B-47D1-4609-9DE2-A82FB35CF0A9}" presName="rootComposite3" presStyleCnt="0"/>
      <dgm:spPr/>
    </dgm:pt>
    <dgm:pt modelId="{5841BBDD-F6A0-4DEF-B935-E5C8C5B55EC7}" type="pres">
      <dgm:prSet presAssocID="{0D7E8A7B-47D1-4609-9DE2-A82FB35CF0A9}" presName="rootText3" presStyleLbl="asst1" presStyleIdx="10" presStyleCnt="12" custScaleX="135501" custScaleY="172517" custLinFactX="-1000000" custLinFactNeighborX="-1026040" custLinFactNeighborY="37444">
        <dgm:presLayoutVars>
          <dgm:chPref val="3"/>
        </dgm:presLayoutVars>
      </dgm:prSet>
      <dgm:spPr>
        <a:prstGeom prst="flowChartDecision">
          <a:avLst/>
        </a:prstGeom>
      </dgm:spPr>
    </dgm:pt>
    <dgm:pt modelId="{D0818FCF-9E38-4F26-9A4B-9AD662911769}" type="pres">
      <dgm:prSet presAssocID="{0D7E8A7B-47D1-4609-9DE2-A82FB35CF0A9}" presName="rootConnector3" presStyleLbl="asst1" presStyleIdx="10" presStyleCnt="12"/>
      <dgm:spPr/>
    </dgm:pt>
    <dgm:pt modelId="{9060E211-EF8E-4703-9A8C-BC0C2E1BC5BC}" type="pres">
      <dgm:prSet presAssocID="{0D7E8A7B-47D1-4609-9DE2-A82FB35CF0A9}" presName="hierChild6" presStyleCnt="0"/>
      <dgm:spPr/>
    </dgm:pt>
    <dgm:pt modelId="{BF36E676-BB1D-4C7A-85F9-28D022EE04E2}" type="pres">
      <dgm:prSet presAssocID="{0D7E8A7B-47D1-4609-9DE2-A82FB35CF0A9}" presName="hierChild7" presStyleCnt="0"/>
      <dgm:spPr/>
    </dgm:pt>
    <dgm:pt modelId="{CD40B0E2-237F-4875-A865-DCFA10334E03}" type="pres">
      <dgm:prSet presAssocID="{8960F247-1600-48C6-9485-DF172D1BCD44}" presName="Name111" presStyleLbl="parChTrans1D3" presStyleIdx="1" presStyleCnt="2"/>
      <dgm:spPr/>
    </dgm:pt>
    <dgm:pt modelId="{0C49915E-98F5-438E-9830-2BCB7B12943A}" type="pres">
      <dgm:prSet presAssocID="{E852CDEB-27A7-403A-A29B-F156A3B8867E}" presName="hierRoot3" presStyleCnt="0">
        <dgm:presLayoutVars>
          <dgm:hierBranch val="init"/>
        </dgm:presLayoutVars>
      </dgm:prSet>
      <dgm:spPr/>
    </dgm:pt>
    <dgm:pt modelId="{560ED8C5-5F24-4E27-A7F7-05DFF0FF1821}" type="pres">
      <dgm:prSet presAssocID="{E852CDEB-27A7-403A-A29B-F156A3B8867E}" presName="rootComposite3" presStyleCnt="0"/>
      <dgm:spPr/>
    </dgm:pt>
    <dgm:pt modelId="{54516A60-A34C-49A6-ACC3-79302EAFD792}" type="pres">
      <dgm:prSet presAssocID="{E852CDEB-27A7-403A-A29B-F156A3B8867E}" presName="rootText3" presStyleLbl="asst1" presStyleIdx="11" presStyleCnt="12" custScaleX="544217" custScaleY="592984" custLinFactX="-1022847" custLinFactY="-100000" custLinFactNeighborX="-1100000" custLinFactNeighborY="-116358">
        <dgm:presLayoutVars>
          <dgm:chPref val="3"/>
        </dgm:presLayoutVars>
      </dgm:prSet>
      <dgm:spPr>
        <a:prstGeom prst="roundRect">
          <a:avLst/>
        </a:prstGeom>
      </dgm:spPr>
    </dgm:pt>
    <dgm:pt modelId="{08505933-765C-4E2A-A597-408405235B3C}" type="pres">
      <dgm:prSet presAssocID="{E852CDEB-27A7-403A-A29B-F156A3B8867E}" presName="rootConnector3" presStyleLbl="asst1" presStyleIdx="11" presStyleCnt="12"/>
      <dgm:spPr/>
    </dgm:pt>
    <dgm:pt modelId="{FE39547A-4F0D-4B13-B8D7-853090491188}" type="pres">
      <dgm:prSet presAssocID="{E852CDEB-27A7-403A-A29B-F156A3B8867E}" presName="hierChild6" presStyleCnt="0"/>
      <dgm:spPr/>
    </dgm:pt>
    <dgm:pt modelId="{4579288C-B2AF-4967-9C77-8042BA4C6218}" type="pres">
      <dgm:prSet presAssocID="{E852CDEB-27A7-403A-A29B-F156A3B8867E}" presName="hierChild7" presStyleCnt="0"/>
      <dgm:spPr/>
    </dgm:pt>
  </dgm:ptLst>
  <dgm:cxnLst>
    <dgm:cxn modelId="{6E411F03-17CB-4059-97EC-8BF838AC1175}" srcId="{BED34592-2CF2-4766-96A3-68852B008945}" destId="{4F021354-601E-4857-B8BC-E5BA52147713}" srcOrd="1" destOrd="0" parTransId="{57E1B478-BAE2-4ABE-9314-B63BDC475A72}" sibTransId="{8A0BFCEF-B5BD-4C2B-9F43-ABC166EE8504}"/>
    <dgm:cxn modelId="{00A66A0B-4FA1-45FC-9E15-946CF2604296}" type="presOf" srcId="{E128A24E-EDE8-4924-B505-9AA306693130}" destId="{9A9D1E7A-DE5F-46BB-ADAA-27D98661CD7E}" srcOrd="0" destOrd="0" presId="urn:microsoft.com/office/officeart/2005/8/layout/orgChart1"/>
    <dgm:cxn modelId="{C5FF710C-0C48-40D0-B8CF-D79A4E6D2DD4}" type="presOf" srcId="{0D7E8A7B-47D1-4609-9DE2-A82FB35CF0A9}" destId="{5841BBDD-F6A0-4DEF-B935-E5C8C5B55EC7}" srcOrd="0" destOrd="0" presId="urn:microsoft.com/office/officeart/2005/8/layout/orgChart1"/>
    <dgm:cxn modelId="{6C285312-281B-4C92-8F87-24AD97F1B60F}" type="presOf" srcId="{FF3BAD98-85B1-4AD5-B90C-2DC8C845E373}" destId="{E237E2FF-F5F7-4275-934A-9482C92A62F2}" srcOrd="1" destOrd="0" presId="urn:microsoft.com/office/officeart/2005/8/layout/orgChart1"/>
    <dgm:cxn modelId="{E25C9A13-3B96-40E2-8CD2-4FD76C8292D5}" type="presOf" srcId="{33B6BF14-785B-4536-81F3-14A9D4CE48F9}" destId="{CB758BC9-5B14-4BE5-9C87-CA9A7874514F}" srcOrd="0" destOrd="0" presId="urn:microsoft.com/office/officeart/2005/8/layout/orgChart1"/>
    <dgm:cxn modelId="{CA00EB13-9253-41AE-B226-14030FC3CEFB}" srcId="{0AE636DE-9E23-4026-BFFB-3FC61799B821}" destId="{59D1F464-4A0F-46F4-A332-A47CFB6DB1EF}" srcOrd="0" destOrd="0" parTransId="{D5E9D5EB-2BEF-4C1E-AB46-BD3A20269AD6}" sibTransId="{70758651-AC23-4442-9F5C-B1A3498E9035}"/>
    <dgm:cxn modelId="{BF63EC15-98A8-4562-AC51-530CCF54BAAF}" type="presOf" srcId="{0AE636DE-9E23-4026-BFFB-3FC61799B821}" destId="{DA1FA419-3519-4757-B7C7-BD421EF39EC9}" srcOrd="0" destOrd="0" presId="urn:microsoft.com/office/officeart/2005/8/layout/orgChart1"/>
    <dgm:cxn modelId="{05B30220-564F-4F66-8F7D-6178B319C168}" type="presOf" srcId="{974A1029-D46C-4012-B4E1-43E85D284224}" destId="{F64CE397-678F-470F-A670-7A483EDE17E9}" srcOrd="0" destOrd="0" presId="urn:microsoft.com/office/officeart/2005/8/layout/orgChart1"/>
    <dgm:cxn modelId="{EEAC9A21-9A6C-4CCA-92B6-FCA81CFDC8FF}" type="presOf" srcId="{30C3A64F-B8BA-460F-B70B-380EF9EB2824}" destId="{C294386B-14A2-45D0-BF5D-9FEB9B6CF7F0}" srcOrd="0" destOrd="0" presId="urn:microsoft.com/office/officeart/2005/8/layout/orgChart1"/>
    <dgm:cxn modelId="{D4394123-89AE-4644-B21B-68827AE6B21F}" type="presOf" srcId="{303CACF6-2637-493A-8B20-3A67ADC00D4D}" destId="{A299D903-CE27-4CCB-B359-B0FFEFD264EE}" srcOrd="1" destOrd="0" presId="urn:microsoft.com/office/officeart/2005/8/layout/orgChart1"/>
    <dgm:cxn modelId="{74C21426-D343-41F3-B27E-9ABCBE642AF2}" type="presOf" srcId="{50A038B9-6DBB-462B-B848-12C918758897}" destId="{C62DE96D-3017-49D0-846E-738141F8664A}" srcOrd="0" destOrd="0" presId="urn:microsoft.com/office/officeart/2005/8/layout/orgChart1"/>
    <dgm:cxn modelId="{28A36D28-78B7-4938-98D0-76EB77A7F38D}" type="presOf" srcId="{9C48208C-DBA4-4AB0-A678-7BC6A4C0DAF4}" destId="{0EECECC0-9112-42B8-8FA9-8008BAFCD6CD}" srcOrd="0" destOrd="0" presId="urn:microsoft.com/office/officeart/2005/8/layout/orgChart1"/>
    <dgm:cxn modelId="{4DA18239-C561-4F4C-AA0D-51B8322F38C1}" srcId="{BED34592-2CF2-4766-96A3-68852B008945}" destId="{F2DC0AB0-F13B-440B-B4AE-5C96245AE8F6}" srcOrd="0" destOrd="0" parTransId="{9C48208C-DBA4-4AB0-A678-7BC6A4C0DAF4}" sibTransId="{6A534CCC-CF64-438A-921C-F4A2C133C9B8}"/>
    <dgm:cxn modelId="{FDF4B839-3C90-4F8D-82E6-77B72C790832}" type="presOf" srcId="{BED34592-2CF2-4766-96A3-68852B008945}" destId="{C9C65525-8900-49F5-BF55-717CCABFF34F}" srcOrd="1" destOrd="0" presId="urn:microsoft.com/office/officeart/2005/8/layout/orgChart1"/>
    <dgm:cxn modelId="{F826123D-216F-485C-AC4D-155481A93B94}" type="presOf" srcId="{A721A4DA-DE78-4675-A5BF-1A9B5EADF399}" destId="{323A8AD5-32E0-4093-8877-C5D0912C5806}" srcOrd="1" destOrd="0" presId="urn:microsoft.com/office/officeart/2005/8/layout/orgChart1"/>
    <dgm:cxn modelId="{C37F7B5F-8902-4445-8B73-FD222B9A91FD}" type="presOf" srcId="{8960F247-1600-48C6-9485-DF172D1BCD44}" destId="{CD40B0E2-237F-4875-A865-DCFA10334E03}" srcOrd="0" destOrd="0" presId="urn:microsoft.com/office/officeart/2005/8/layout/orgChart1"/>
    <dgm:cxn modelId="{AAF8C561-AA2D-40C4-B09E-BA79E727AE13}" type="presOf" srcId="{E852CDEB-27A7-403A-A29B-F156A3B8867E}" destId="{54516A60-A34C-49A6-ACC3-79302EAFD792}" srcOrd="0" destOrd="0" presId="urn:microsoft.com/office/officeart/2005/8/layout/orgChart1"/>
    <dgm:cxn modelId="{F84B9044-97A1-4F70-98FC-A991ED2AB7D9}" srcId="{4F021354-601E-4857-B8BC-E5BA52147713}" destId="{0AE636DE-9E23-4026-BFFB-3FC61799B821}" srcOrd="0" destOrd="0" parTransId="{7BA3B34B-15DE-4345-BA8F-D08D0B50440B}" sibTransId="{2B960975-311D-42A7-9845-540BC68EE23C}"/>
    <dgm:cxn modelId="{A9DD8B66-E543-4201-89D5-5AD818F1E25B}" type="presOf" srcId="{59D1F464-4A0F-46F4-A332-A47CFB6DB1EF}" destId="{F8D8C5D1-639E-4BA5-9E94-9657D9CBE994}" srcOrd="0" destOrd="0" presId="urn:microsoft.com/office/officeart/2005/8/layout/orgChart1"/>
    <dgm:cxn modelId="{5CA1E467-021D-49AC-9D6B-2D8C537C7BF7}" srcId="{0D7E8A7B-47D1-4609-9DE2-A82FB35CF0A9}" destId="{E852CDEB-27A7-403A-A29B-F156A3B8867E}" srcOrd="0" destOrd="0" parTransId="{8960F247-1600-48C6-9485-DF172D1BCD44}" sibTransId="{09E3D63B-E622-44A5-9C4A-6938BA549AFB}"/>
    <dgm:cxn modelId="{135E2768-BE44-4989-B82B-4BAB8D05EABB}" srcId="{F2DC0AB0-F13B-440B-B4AE-5C96245AE8F6}" destId="{50A038B9-6DBB-462B-B848-12C918758897}" srcOrd="0" destOrd="0" parTransId="{3B3BD9F1-75F8-40FF-BB69-2488D6F1EF8F}" sibTransId="{21072186-F635-43C8-9555-7E92502B4C45}"/>
    <dgm:cxn modelId="{DF22C049-E811-4ADC-86ED-EB2ED2B78338}" type="presOf" srcId="{4F021354-601E-4857-B8BC-E5BA52147713}" destId="{6CACEFE3-A2B4-49AD-89B6-7858E8F793E3}" srcOrd="0" destOrd="0" presId="urn:microsoft.com/office/officeart/2005/8/layout/orgChart1"/>
    <dgm:cxn modelId="{1508156C-05A1-4A03-9934-91EDD1B2E409}" type="presOf" srcId="{E852CDEB-27A7-403A-A29B-F156A3B8867E}" destId="{08505933-765C-4E2A-A597-408405235B3C}" srcOrd="1" destOrd="0" presId="urn:microsoft.com/office/officeart/2005/8/layout/orgChart1"/>
    <dgm:cxn modelId="{A1FEAF4E-454E-4A8E-8891-053D1531DD60}" srcId="{974A1029-D46C-4012-B4E1-43E85D284224}" destId="{E128A24E-EDE8-4924-B505-9AA306693130}" srcOrd="0" destOrd="0" parTransId="{B633AAD8-872D-4F9F-97C6-3E659A4825C3}" sibTransId="{D1C95CFD-FE87-47D4-8C8A-1E35CF3C80C4}"/>
    <dgm:cxn modelId="{BE7BB04F-B1A3-428B-B50C-F22C46DAC0F5}" srcId="{FF3BAD98-85B1-4AD5-B90C-2DC8C845E373}" destId="{A721A4DA-DE78-4675-A5BF-1A9B5EADF399}" srcOrd="0" destOrd="0" parTransId="{0540DED4-FD09-49FD-8EAF-3A0A69C673C9}" sibTransId="{3977788B-787B-4A4C-A841-255D11E0CD7A}"/>
    <dgm:cxn modelId="{315C2952-1622-46DA-87A2-3316CCA7CB9D}" type="presOf" srcId="{7BED2725-6710-4B51-9CB1-8F1346E7B194}" destId="{0BBCA770-B427-4776-BD90-AD8E7D7C6E47}" srcOrd="0" destOrd="0" presId="urn:microsoft.com/office/officeart/2005/8/layout/orgChart1"/>
    <dgm:cxn modelId="{7F366879-31E2-4512-9F3C-A9CFE5917F45}" type="presOf" srcId="{0D7E8A7B-47D1-4609-9DE2-A82FB35CF0A9}" destId="{D0818FCF-9E38-4F26-9A4B-9AD662911769}" srcOrd="1" destOrd="0" presId="urn:microsoft.com/office/officeart/2005/8/layout/orgChart1"/>
    <dgm:cxn modelId="{1013B05A-027B-462C-AC79-950BAECA8695}" type="presOf" srcId="{303CACF6-2637-493A-8B20-3A67ADC00D4D}" destId="{A9B28EF4-E886-4BD7-847D-F8BBE2DDB54D}" srcOrd="0" destOrd="0" presId="urn:microsoft.com/office/officeart/2005/8/layout/orgChart1"/>
    <dgm:cxn modelId="{11911682-7ECC-4823-93CA-EB2E5FADAA5E}" type="presOf" srcId="{0540DED4-FD09-49FD-8EAF-3A0A69C673C9}" destId="{7FFA2CC3-C840-44BA-B4AC-C71187C16259}" srcOrd="0" destOrd="0" presId="urn:microsoft.com/office/officeart/2005/8/layout/orgChart1"/>
    <dgm:cxn modelId="{298F8485-EDBA-45D9-BD37-812DFCD3E52C}" type="presOf" srcId="{98B8C48B-5802-4085-8A80-5D81F44047B2}" destId="{94E754E8-3763-4EF0-891E-85323E7D4F3A}" srcOrd="0" destOrd="0" presId="urn:microsoft.com/office/officeart/2005/8/layout/orgChart1"/>
    <dgm:cxn modelId="{FD242988-7B4E-4AE3-8726-3060AED1A365}" srcId="{59D1F464-4A0F-46F4-A332-A47CFB6DB1EF}" destId="{30C3A64F-B8BA-460F-B70B-380EF9EB2824}" srcOrd="0" destOrd="0" parTransId="{7BED2725-6710-4B51-9CB1-8F1346E7B194}" sibTransId="{9CC076FA-5CF7-489A-BA48-40F8682CF14C}"/>
    <dgm:cxn modelId="{8AF3D588-2A19-4BE5-830F-70985075ACDE}" type="presOf" srcId="{D5E9D5EB-2BEF-4C1E-AB46-BD3A20269AD6}" destId="{944C7C84-B641-4804-B71B-7DE0212BDCE7}" srcOrd="0" destOrd="0" presId="urn:microsoft.com/office/officeart/2005/8/layout/orgChart1"/>
    <dgm:cxn modelId="{2871038E-5BAF-4643-904A-15FD76149B90}" type="presOf" srcId="{7BA3B34B-15DE-4345-BA8F-D08D0B50440B}" destId="{876C978D-35ED-4D0B-930E-3F175CE4CF14}" srcOrd="0" destOrd="0" presId="urn:microsoft.com/office/officeart/2005/8/layout/orgChart1"/>
    <dgm:cxn modelId="{E77F6E97-918F-434A-B650-36DA2F217174}" type="presOf" srcId="{E128A24E-EDE8-4924-B505-9AA306693130}" destId="{635ACD02-E1B3-4F74-BB8F-4B46DAA76BB1}" srcOrd="1" destOrd="0" presId="urn:microsoft.com/office/officeart/2005/8/layout/orgChart1"/>
    <dgm:cxn modelId="{4C67FB99-5591-40D7-9751-6587769733EA}" type="presOf" srcId="{BED34592-2CF2-4766-96A3-68852B008945}" destId="{045AA50C-4321-4DEB-924D-0DA37A25B4E9}" srcOrd="0" destOrd="0" presId="urn:microsoft.com/office/officeart/2005/8/layout/orgChart1"/>
    <dgm:cxn modelId="{32928AA0-422A-4FD8-9131-65C50BB75C5C}" srcId="{303CACF6-2637-493A-8B20-3A67ADC00D4D}" destId="{BED34592-2CF2-4766-96A3-68852B008945}" srcOrd="0" destOrd="0" parTransId="{ABADBEDC-2CF7-4B34-BFC2-8A364E052E91}" sibTransId="{96442534-406C-44EB-A180-D3AAE58659B3}"/>
    <dgm:cxn modelId="{22FE9DA1-E0C6-4A89-AE1F-C6D7D11464F9}" type="presOf" srcId="{FF3BAD98-85B1-4AD5-B90C-2DC8C845E373}" destId="{80522B77-EB6C-400B-B331-7767C984C99D}" srcOrd="0" destOrd="0" presId="urn:microsoft.com/office/officeart/2005/8/layout/orgChart1"/>
    <dgm:cxn modelId="{67D786A8-F614-4D4B-9529-FAF201740EB2}" type="presOf" srcId="{4F021354-601E-4857-B8BC-E5BA52147713}" destId="{C2C8A53A-6787-4D7A-B431-54C40F75E2B8}" srcOrd="1" destOrd="0" presId="urn:microsoft.com/office/officeart/2005/8/layout/orgChart1"/>
    <dgm:cxn modelId="{0A6FCFB1-8A71-480A-A619-5A0013B9FCC2}" srcId="{E128A24E-EDE8-4924-B505-9AA306693130}" destId="{0D7E8A7B-47D1-4609-9DE2-A82FB35CF0A9}" srcOrd="1" destOrd="0" parTransId="{33B6BF14-785B-4536-81F3-14A9D4CE48F9}" sibTransId="{4FC020A0-2799-4C9F-92C7-D811546E7D1C}"/>
    <dgm:cxn modelId="{355F06B3-333D-4389-8A1B-4584FD1C9C41}" type="presOf" srcId="{30C3A64F-B8BA-460F-B70B-380EF9EB2824}" destId="{83A767CE-CEF6-4D30-8FFA-F6B7C7B12ABA}" srcOrd="1" destOrd="0" presId="urn:microsoft.com/office/officeart/2005/8/layout/orgChart1"/>
    <dgm:cxn modelId="{DDADC9B3-0431-49CC-B41B-FA8F7F9FF7FD}" type="presOf" srcId="{0AE636DE-9E23-4026-BFFB-3FC61799B821}" destId="{83B3BD65-DB39-452D-BB03-0666C43DFF19}" srcOrd="1" destOrd="0" presId="urn:microsoft.com/office/officeart/2005/8/layout/orgChart1"/>
    <dgm:cxn modelId="{112318B5-67D0-4C8A-816E-861A88388679}" type="presOf" srcId="{3B3BD9F1-75F8-40FF-BB69-2488D6F1EF8F}" destId="{092A9D6B-5A46-46C6-8F8C-2CAF3E7EEE90}" srcOrd="0" destOrd="0" presId="urn:microsoft.com/office/officeart/2005/8/layout/orgChart1"/>
    <dgm:cxn modelId="{ED4730BE-28E2-41DE-AFB7-AB5335D90A53}" type="presOf" srcId="{7F3FE656-C26F-4678-A28A-D8FA93D0BB83}" destId="{C093B5B9-ECEF-4862-A558-1C60653278CD}" srcOrd="0" destOrd="0" presId="urn:microsoft.com/office/officeart/2005/8/layout/orgChart1"/>
    <dgm:cxn modelId="{B6EAE0C0-7998-4DDD-A0A8-FDF332A3D028}" type="presOf" srcId="{50A038B9-6DBB-462B-B848-12C918758897}" destId="{43AD3E6C-D03C-47E2-B78F-EC2FE8966BC6}" srcOrd="1" destOrd="0" presId="urn:microsoft.com/office/officeart/2005/8/layout/orgChart1"/>
    <dgm:cxn modelId="{9F2212C3-BD84-49E2-83FB-EB6EE466B9FD}" type="presOf" srcId="{57E1B478-BAE2-4ABE-9314-B63BDC475A72}" destId="{4FC992FF-5D39-4F83-B7BE-C424570D4803}" srcOrd="0" destOrd="0" presId="urn:microsoft.com/office/officeart/2005/8/layout/orgChart1"/>
    <dgm:cxn modelId="{F141F0C9-BECA-4F7F-A1B3-2BD18BD32528}" type="presOf" srcId="{59D1F464-4A0F-46F4-A332-A47CFB6DB1EF}" destId="{DA3F4548-0D4E-4C4F-B2F0-AE9F30DF5264}" srcOrd="1" destOrd="0" presId="urn:microsoft.com/office/officeart/2005/8/layout/orgChart1"/>
    <dgm:cxn modelId="{335B0ED8-C755-49D2-821F-4AE659EAC1C7}" type="presOf" srcId="{F2DC0AB0-F13B-440B-B4AE-5C96245AE8F6}" destId="{ED7C875A-4FFA-480F-9153-D7A8163F2E11}" srcOrd="1" destOrd="0" presId="urn:microsoft.com/office/officeart/2005/8/layout/orgChart1"/>
    <dgm:cxn modelId="{B1BA37DE-87BA-416D-9795-03D5E3FD9E07}" srcId="{0AE636DE-9E23-4026-BFFB-3FC61799B821}" destId="{FF3BAD98-85B1-4AD5-B90C-2DC8C845E373}" srcOrd="1" destOrd="0" parTransId="{98B8C48B-5802-4085-8A80-5D81F44047B2}" sibTransId="{297404C9-6EF6-4089-A5F9-F91DA3A173C0}"/>
    <dgm:cxn modelId="{C7FAADF2-48CC-495D-89E7-BD10879546CD}" type="presOf" srcId="{ABADBEDC-2CF7-4B34-BFC2-8A364E052E91}" destId="{08430B99-75E9-4896-9D35-A686DA9A28EF}" srcOrd="0" destOrd="0" presId="urn:microsoft.com/office/officeart/2005/8/layout/orgChart1"/>
    <dgm:cxn modelId="{924EC0F2-986D-493F-9FA4-3B6354396F79}" type="presOf" srcId="{F2DC0AB0-F13B-440B-B4AE-5C96245AE8F6}" destId="{126C3250-2CFF-4162-A207-7DF10A9E1BA5}" srcOrd="0" destOrd="0" presId="urn:microsoft.com/office/officeart/2005/8/layout/orgChart1"/>
    <dgm:cxn modelId="{6ECEACF7-A71F-4D75-823F-1394675DC91E}" type="presOf" srcId="{A721A4DA-DE78-4675-A5BF-1A9B5EADF399}" destId="{BC7F4E95-8908-4803-BD69-8328C36986B9}" srcOrd="0" destOrd="0" presId="urn:microsoft.com/office/officeart/2005/8/layout/orgChart1"/>
    <dgm:cxn modelId="{540705FF-E870-4D6C-B537-79A626F68FFF}" srcId="{E128A24E-EDE8-4924-B505-9AA306693130}" destId="{303CACF6-2637-493A-8B20-3A67ADC00D4D}" srcOrd="0" destOrd="0" parTransId="{7F3FE656-C26F-4678-A28A-D8FA93D0BB83}" sibTransId="{B75DC8BE-4914-49F2-B5C1-DB2293C89924}"/>
    <dgm:cxn modelId="{6F2ADE0B-F846-47C4-958F-2D2FB7399CA8}" type="presParOf" srcId="{F64CE397-678F-470F-A670-7A483EDE17E9}" destId="{32F1637B-C725-41A0-A173-53642278B129}" srcOrd="0" destOrd="0" presId="urn:microsoft.com/office/officeart/2005/8/layout/orgChart1"/>
    <dgm:cxn modelId="{79373EFF-8B98-4B38-BC08-CF32972175B5}" type="presParOf" srcId="{32F1637B-C725-41A0-A173-53642278B129}" destId="{9EF78A95-5CD8-4A1E-9EE3-8984335975F5}" srcOrd="0" destOrd="0" presId="urn:microsoft.com/office/officeart/2005/8/layout/orgChart1"/>
    <dgm:cxn modelId="{D74DEC1E-3BC1-415B-88C1-CF62787BD7F6}" type="presParOf" srcId="{9EF78A95-5CD8-4A1E-9EE3-8984335975F5}" destId="{9A9D1E7A-DE5F-46BB-ADAA-27D98661CD7E}" srcOrd="0" destOrd="0" presId="urn:microsoft.com/office/officeart/2005/8/layout/orgChart1"/>
    <dgm:cxn modelId="{775F4918-BC2E-4E0D-82E8-87011F2D6F15}" type="presParOf" srcId="{9EF78A95-5CD8-4A1E-9EE3-8984335975F5}" destId="{635ACD02-E1B3-4F74-BB8F-4B46DAA76BB1}" srcOrd="1" destOrd="0" presId="urn:microsoft.com/office/officeart/2005/8/layout/orgChart1"/>
    <dgm:cxn modelId="{08616EE4-36DD-4603-9E97-AF7FDE2EB1EE}" type="presParOf" srcId="{32F1637B-C725-41A0-A173-53642278B129}" destId="{34E04B2E-496C-4A48-A376-CAB7842BBE86}" srcOrd="1" destOrd="0" presId="urn:microsoft.com/office/officeart/2005/8/layout/orgChart1"/>
    <dgm:cxn modelId="{769BEC53-26B8-4090-9F85-D3EB45E9EFCA}" type="presParOf" srcId="{32F1637B-C725-41A0-A173-53642278B129}" destId="{4FA2CD0C-942B-47EF-8ED3-10FEF3F7FF7A}" srcOrd="2" destOrd="0" presId="urn:microsoft.com/office/officeart/2005/8/layout/orgChart1"/>
    <dgm:cxn modelId="{16B6796F-C410-4A8D-B658-E931A33E0149}" type="presParOf" srcId="{4FA2CD0C-942B-47EF-8ED3-10FEF3F7FF7A}" destId="{C093B5B9-ECEF-4862-A558-1C60653278CD}" srcOrd="0" destOrd="0" presId="urn:microsoft.com/office/officeart/2005/8/layout/orgChart1"/>
    <dgm:cxn modelId="{A0D98A62-AEB8-4EE3-A28C-1A404008C250}" type="presParOf" srcId="{4FA2CD0C-942B-47EF-8ED3-10FEF3F7FF7A}" destId="{945A46EC-ADCC-4696-897A-B8EF29FAE5AC}" srcOrd="1" destOrd="0" presId="urn:microsoft.com/office/officeart/2005/8/layout/orgChart1"/>
    <dgm:cxn modelId="{DFE62A50-2E14-40C5-BF06-48D0700BB277}" type="presParOf" srcId="{945A46EC-ADCC-4696-897A-B8EF29FAE5AC}" destId="{FF82F2C1-D87F-4BE9-B253-7CA9749E22D3}" srcOrd="0" destOrd="0" presId="urn:microsoft.com/office/officeart/2005/8/layout/orgChart1"/>
    <dgm:cxn modelId="{38BF3AEF-FF91-45F7-8065-E1739595BD66}" type="presParOf" srcId="{FF82F2C1-D87F-4BE9-B253-7CA9749E22D3}" destId="{A9B28EF4-E886-4BD7-847D-F8BBE2DDB54D}" srcOrd="0" destOrd="0" presId="urn:microsoft.com/office/officeart/2005/8/layout/orgChart1"/>
    <dgm:cxn modelId="{5CAFBB31-904C-4144-87FB-44F56FDE8530}" type="presParOf" srcId="{FF82F2C1-D87F-4BE9-B253-7CA9749E22D3}" destId="{A299D903-CE27-4CCB-B359-B0FFEFD264EE}" srcOrd="1" destOrd="0" presId="urn:microsoft.com/office/officeart/2005/8/layout/orgChart1"/>
    <dgm:cxn modelId="{FF24AB81-353B-4831-8913-10D8D4F88FBE}" type="presParOf" srcId="{945A46EC-ADCC-4696-897A-B8EF29FAE5AC}" destId="{B830AA8A-0035-47CA-AFCE-ACFA8B604AEE}" srcOrd="1" destOrd="0" presId="urn:microsoft.com/office/officeart/2005/8/layout/orgChart1"/>
    <dgm:cxn modelId="{912C1D90-CDED-401C-AA95-DDE7724F648B}" type="presParOf" srcId="{945A46EC-ADCC-4696-897A-B8EF29FAE5AC}" destId="{4C7C2887-07FA-47C9-81AD-19CE311FE847}" srcOrd="2" destOrd="0" presId="urn:microsoft.com/office/officeart/2005/8/layout/orgChart1"/>
    <dgm:cxn modelId="{5175FF44-4BBE-4A66-8420-727A033C8323}" type="presParOf" srcId="{4C7C2887-07FA-47C9-81AD-19CE311FE847}" destId="{08430B99-75E9-4896-9D35-A686DA9A28EF}" srcOrd="0" destOrd="0" presId="urn:microsoft.com/office/officeart/2005/8/layout/orgChart1"/>
    <dgm:cxn modelId="{264A302E-8388-4DEE-9302-8005E7EAD7C5}" type="presParOf" srcId="{4C7C2887-07FA-47C9-81AD-19CE311FE847}" destId="{CC303798-ABB6-4D19-B035-B23C67CB46ED}" srcOrd="1" destOrd="0" presId="urn:microsoft.com/office/officeart/2005/8/layout/orgChart1"/>
    <dgm:cxn modelId="{4F5D56AD-B6CD-4B5A-83A0-E7B3B7A1808A}" type="presParOf" srcId="{CC303798-ABB6-4D19-B035-B23C67CB46ED}" destId="{8522F415-A99E-4A22-902F-A9D1B95E2B53}" srcOrd="0" destOrd="0" presId="urn:microsoft.com/office/officeart/2005/8/layout/orgChart1"/>
    <dgm:cxn modelId="{92058CE1-AB76-40D2-ADB7-E491DD6113E1}" type="presParOf" srcId="{8522F415-A99E-4A22-902F-A9D1B95E2B53}" destId="{045AA50C-4321-4DEB-924D-0DA37A25B4E9}" srcOrd="0" destOrd="0" presId="urn:microsoft.com/office/officeart/2005/8/layout/orgChart1"/>
    <dgm:cxn modelId="{32941737-4F40-496A-A7D0-2D3EFCC0E598}" type="presParOf" srcId="{8522F415-A99E-4A22-902F-A9D1B95E2B53}" destId="{C9C65525-8900-49F5-BF55-717CCABFF34F}" srcOrd="1" destOrd="0" presId="urn:microsoft.com/office/officeart/2005/8/layout/orgChart1"/>
    <dgm:cxn modelId="{6C1CE03E-0AD2-4EBF-9998-7FD0F30423E6}" type="presParOf" srcId="{CC303798-ABB6-4D19-B035-B23C67CB46ED}" destId="{03802E87-A871-444E-B2DD-6959BD3665AD}" srcOrd="1" destOrd="0" presId="urn:microsoft.com/office/officeart/2005/8/layout/orgChart1"/>
    <dgm:cxn modelId="{AFD3626D-E438-44F1-A858-88FB01057431}" type="presParOf" srcId="{CC303798-ABB6-4D19-B035-B23C67CB46ED}" destId="{799D1934-813D-4FBE-827B-1F74C08933A0}" srcOrd="2" destOrd="0" presId="urn:microsoft.com/office/officeart/2005/8/layout/orgChart1"/>
    <dgm:cxn modelId="{6CF182B7-76D7-413F-9AE9-FE88782FD6E9}" type="presParOf" srcId="{799D1934-813D-4FBE-827B-1F74C08933A0}" destId="{0EECECC0-9112-42B8-8FA9-8008BAFCD6CD}" srcOrd="0" destOrd="0" presId="urn:microsoft.com/office/officeart/2005/8/layout/orgChart1"/>
    <dgm:cxn modelId="{53A537CD-DFE7-47FA-81EA-C75452674209}" type="presParOf" srcId="{799D1934-813D-4FBE-827B-1F74C08933A0}" destId="{43F26FE8-0D93-479A-99B7-F20AB3D38445}" srcOrd="1" destOrd="0" presId="urn:microsoft.com/office/officeart/2005/8/layout/orgChart1"/>
    <dgm:cxn modelId="{2DEF18A9-5DBD-4AEC-9446-56EE09A3C828}" type="presParOf" srcId="{43F26FE8-0D93-479A-99B7-F20AB3D38445}" destId="{FDD4E9E6-4A61-485E-AF4A-0307602D6A27}" srcOrd="0" destOrd="0" presId="urn:microsoft.com/office/officeart/2005/8/layout/orgChart1"/>
    <dgm:cxn modelId="{D1AE966F-FBBC-4887-97F0-06D47ADE4834}" type="presParOf" srcId="{FDD4E9E6-4A61-485E-AF4A-0307602D6A27}" destId="{126C3250-2CFF-4162-A207-7DF10A9E1BA5}" srcOrd="0" destOrd="0" presId="urn:microsoft.com/office/officeart/2005/8/layout/orgChart1"/>
    <dgm:cxn modelId="{112A91C3-D77A-4597-AB1B-6C73895C617E}" type="presParOf" srcId="{FDD4E9E6-4A61-485E-AF4A-0307602D6A27}" destId="{ED7C875A-4FFA-480F-9153-D7A8163F2E11}" srcOrd="1" destOrd="0" presId="urn:microsoft.com/office/officeart/2005/8/layout/orgChart1"/>
    <dgm:cxn modelId="{F0E79C9C-06FE-4D47-8EA2-715314AFC2B7}" type="presParOf" srcId="{43F26FE8-0D93-479A-99B7-F20AB3D38445}" destId="{FB13E242-4C79-41CB-9B24-C1528E1DBBF6}" srcOrd="1" destOrd="0" presId="urn:microsoft.com/office/officeart/2005/8/layout/orgChart1"/>
    <dgm:cxn modelId="{50AEAE51-B122-40EF-A930-10D03EAE4743}" type="presParOf" srcId="{43F26FE8-0D93-479A-99B7-F20AB3D38445}" destId="{DB24A04B-4D3F-4722-A577-897648B4D3E4}" srcOrd="2" destOrd="0" presId="urn:microsoft.com/office/officeart/2005/8/layout/orgChart1"/>
    <dgm:cxn modelId="{401DB949-792C-4582-B206-8732C025F7F5}" type="presParOf" srcId="{DB24A04B-4D3F-4722-A577-897648B4D3E4}" destId="{092A9D6B-5A46-46C6-8F8C-2CAF3E7EEE90}" srcOrd="0" destOrd="0" presId="urn:microsoft.com/office/officeart/2005/8/layout/orgChart1"/>
    <dgm:cxn modelId="{C2676329-B3A2-4F67-97F3-2D4443BB50B5}" type="presParOf" srcId="{DB24A04B-4D3F-4722-A577-897648B4D3E4}" destId="{CF1F2553-B138-496E-866C-E4D0E13A2F6D}" srcOrd="1" destOrd="0" presId="urn:microsoft.com/office/officeart/2005/8/layout/orgChart1"/>
    <dgm:cxn modelId="{EA88FF59-C21E-4150-B4A1-0BFFC3FA4031}" type="presParOf" srcId="{CF1F2553-B138-496E-866C-E4D0E13A2F6D}" destId="{37ABFFBF-4059-4D48-B82B-3012E7C00177}" srcOrd="0" destOrd="0" presId="urn:microsoft.com/office/officeart/2005/8/layout/orgChart1"/>
    <dgm:cxn modelId="{8DB4109D-BA2B-4987-BCC3-06503F9017B7}" type="presParOf" srcId="{37ABFFBF-4059-4D48-B82B-3012E7C00177}" destId="{C62DE96D-3017-49D0-846E-738141F8664A}" srcOrd="0" destOrd="0" presId="urn:microsoft.com/office/officeart/2005/8/layout/orgChart1"/>
    <dgm:cxn modelId="{E48A64BC-51EA-48F3-8C9C-621C8A53498C}" type="presParOf" srcId="{37ABFFBF-4059-4D48-B82B-3012E7C00177}" destId="{43AD3E6C-D03C-47E2-B78F-EC2FE8966BC6}" srcOrd="1" destOrd="0" presId="urn:microsoft.com/office/officeart/2005/8/layout/orgChart1"/>
    <dgm:cxn modelId="{228BF62F-9C25-4933-A18C-B006BA278841}" type="presParOf" srcId="{CF1F2553-B138-496E-866C-E4D0E13A2F6D}" destId="{CE051AAE-1B3A-44F7-8466-083CDFC55F0B}" srcOrd="1" destOrd="0" presId="urn:microsoft.com/office/officeart/2005/8/layout/orgChart1"/>
    <dgm:cxn modelId="{A4BB5E5F-4786-4AAE-98BB-CC658A877D4B}" type="presParOf" srcId="{CF1F2553-B138-496E-866C-E4D0E13A2F6D}" destId="{C25B0DC2-DEEB-4F6F-A324-C1874C69E955}" srcOrd="2" destOrd="0" presId="urn:microsoft.com/office/officeart/2005/8/layout/orgChart1"/>
    <dgm:cxn modelId="{C9C553A6-5C95-46E3-BBE5-B872BF44F64A}" type="presParOf" srcId="{799D1934-813D-4FBE-827B-1F74C08933A0}" destId="{4FC992FF-5D39-4F83-B7BE-C424570D4803}" srcOrd="2" destOrd="0" presId="urn:microsoft.com/office/officeart/2005/8/layout/orgChart1"/>
    <dgm:cxn modelId="{81FA5B64-6DBF-460A-806F-83BB1DC0A45B}" type="presParOf" srcId="{799D1934-813D-4FBE-827B-1F74C08933A0}" destId="{6A7DC82D-09A6-4A8A-9A89-F5260231DE9A}" srcOrd="3" destOrd="0" presId="urn:microsoft.com/office/officeart/2005/8/layout/orgChart1"/>
    <dgm:cxn modelId="{3DFFDE59-9319-4C6E-9ADD-40E41E41072F}" type="presParOf" srcId="{6A7DC82D-09A6-4A8A-9A89-F5260231DE9A}" destId="{5D00620B-E76A-4FBF-AF8D-3ACF71480A23}" srcOrd="0" destOrd="0" presId="urn:microsoft.com/office/officeart/2005/8/layout/orgChart1"/>
    <dgm:cxn modelId="{6B470645-4929-4404-8698-F6A4D8ECCA49}" type="presParOf" srcId="{5D00620B-E76A-4FBF-AF8D-3ACF71480A23}" destId="{6CACEFE3-A2B4-49AD-89B6-7858E8F793E3}" srcOrd="0" destOrd="0" presId="urn:microsoft.com/office/officeart/2005/8/layout/orgChart1"/>
    <dgm:cxn modelId="{5B8F85B7-AB3A-4A28-897A-1B58B6A4422A}" type="presParOf" srcId="{5D00620B-E76A-4FBF-AF8D-3ACF71480A23}" destId="{C2C8A53A-6787-4D7A-B431-54C40F75E2B8}" srcOrd="1" destOrd="0" presId="urn:microsoft.com/office/officeart/2005/8/layout/orgChart1"/>
    <dgm:cxn modelId="{F44DB5D9-003B-4FD0-A1BC-7D3426CCCA25}" type="presParOf" srcId="{6A7DC82D-09A6-4A8A-9A89-F5260231DE9A}" destId="{15C048F1-FF28-42DE-96F8-9777FB98C19D}" srcOrd="1" destOrd="0" presId="urn:microsoft.com/office/officeart/2005/8/layout/orgChart1"/>
    <dgm:cxn modelId="{8C33916A-2113-48FE-A158-434674F722FE}" type="presParOf" srcId="{6A7DC82D-09A6-4A8A-9A89-F5260231DE9A}" destId="{CD32745C-7C95-4EEE-A37C-98CAB9F1A826}" srcOrd="2" destOrd="0" presId="urn:microsoft.com/office/officeart/2005/8/layout/orgChart1"/>
    <dgm:cxn modelId="{3A92BC74-376D-45C6-8D94-E851BCAB3CCD}" type="presParOf" srcId="{CD32745C-7C95-4EEE-A37C-98CAB9F1A826}" destId="{876C978D-35ED-4D0B-930E-3F175CE4CF14}" srcOrd="0" destOrd="0" presId="urn:microsoft.com/office/officeart/2005/8/layout/orgChart1"/>
    <dgm:cxn modelId="{4BEF79FE-D936-4120-89B4-4C3A2E57AA1C}" type="presParOf" srcId="{CD32745C-7C95-4EEE-A37C-98CAB9F1A826}" destId="{1168CDD0-6F3A-4870-A70B-76691A267D56}" srcOrd="1" destOrd="0" presId="urn:microsoft.com/office/officeart/2005/8/layout/orgChart1"/>
    <dgm:cxn modelId="{A006A77F-89FD-4C9F-955D-AE1ADDA6C23F}" type="presParOf" srcId="{1168CDD0-6F3A-4870-A70B-76691A267D56}" destId="{EFB351A2-0E7E-43A9-A3BD-1683F0B59C77}" srcOrd="0" destOrd="0" presId="urn:microsoft.com/office/officeart/2005/8/layout/orgChart1"/>
    <dgm:cxn modelId="{4F87C955-12B0-4647-92EF-A006C13DFDD2}" type="presParOf" srcId="{EFB351A2-0E7E-43A9-A3BD-1683F0B59C77}" destId="{DA1FA419-3519-4757-B7C7-BD421EF39EC9}" srcOrd="0" destOrd="0" presId="urn:microsoft.com/office/officeart/2005/8/layout/orgChart1"/>
    <dgm:cxn modelId="{B9B361B7-8F70-4998-8BC1-4C59CB47DAF3}" type="presParOf" srcId="{EFB351A2-0E7E-43A9-A3BD-1683F0B59C77}" destId="{83B3BD65-DB39-452D-BB03-0666C43DFF19}" srcOrd="1" destOrd="0" presId="urn:microsoft.com/office/officeart/2005/8/layout/orgChart1"/>
    <dgm:cxn modelId="{9A1E0B30-CDCA-4768-BD4C-0C979269A52A}" type="presParOf" srcId="{1168CDD0-6F3A-4870-A70B-76691A267D56}" destId="{D0B66926-6D8B-4669-B2BD-07398C1FC063}" srcOrd="1" destOrd="0" presId="urn:microsoft.com/office/officeart/2005/8/layout/orgChart1"/>
    <dgm:cxn modelId="{33F6210A-3758-48CD-921E-A571D521EAA7}" type="presParOf" srcId="{1168CDD0-6F3A-4870-A70B-76691A267D56}" destId="{4FB17411-8406-40EF-BCB1-5B2B42543F87}" srcOrd="2" destOrd="0" presId="urn:microsoft.com/office/officeart/2005/8/layout/orgChart1"/>
    <dgm:cxn modelId="{7FE51941-19C2-4838-B938-F61B11E2BD91}" type="presParOf" srcId="{4FB17411-8406-40EF-BCB1-5B2B42543F87}" destId="{944C7C84-B641-4804-B71B-7DE0212BDCE7}" srcOrd="0" destOrd="0" presId="urn:microsoft.com/office/officeart/2005/8/layout/orgChart1"/>
    <dgm:cxn modelId="{F4144792-9E29-43B0-8EAF-2FA04AED2FE8}" type="presParOf" srcId="{4FB17411-8406-40EF-BCB1-5B2B42543F87}" destId="{0D49A3C9-581B-4D4D-B224-DC1437CA7E65}" srcOrd="1" destOrd="0" presId="urn:microsoft.com/office/officeart/2005/8/layout/orgChart1"/>
    <dgm:cxn modelId="{93426BE0-9970-4AA3-B81F-B420F5DDC91D}" type="presParOf" srcId="{0D49A3C9-581B-4D4D-B224-DC1437CA7E65}" destId="{EB54FC88-C8D7-4FBE-B61B-67F31173EB5C}" srcOrd="0" destOrd="0" presId="urn:microsoft.com/office/officeart/2005/8/layout/orgChart1"/>
    <dgm:cxn modelId="{5F53A7DE-1028-475E-BC40-0E0816B2559B}" type="presParOf" srcId="{EB54FC88-C8D7-4FBE-B61B-67F31173EB5C}" destId="{F8D8C5D1-639E-4BA5-9E94-9657D9CBE994}" srcOrd="0" destOrd="0" presId="urn:microsoft.com/office/officeart/2005/8/layout/orgChart1"/>
    <dgm:cxn modelId="{CFF79F0D-830C-4C6E-B9B7-1A58FB2F3D52}" type="presParOf" srcId="{EB54FC88-C8D7-4FBE-B61B-67F31173EB5C}" destId="{DA3F4548-0D4E-4C4F-B2F0-AE9F30DF5264}" srcOrd="1" destOrd="0" presId="urn:microsoft.com/office/officeart/2005/8/layout/orgChart1"/>
    <dgm:cxn modelId="{373002AC-48B5-42DB-B4CB-CAAD30D85F77}" type="presParOf" srcId="{0D49A3C9-581B-4D4D-B224-DC1437CA7E65}" destId="{8DB7749B-79C3-4565-8A14-4726E83C524A}" srcOrd="1" destOrd="0" presId="urn:microsoft.com/office/officeart/2005/8/layout/orgChart1"/>
    <dgm:cxn modelId="{14ABCD21-91D5-420E-81DD-1AFFF4D5F076}" type="presParOf" srcId="{0D49A3C9-581B-4D4D-B224-DC1437CA7E65}" destId="{618DB308-6EF7-4F7F-BD4C-AC1ECDD9EB4B}" srcOrd="2" destOrd="0" presId="urn:microsoft.com/office/officeart/2005/8/layout/orgChart1"/>
    <dgm:cxn modelId="{8D9C03BE-EC42-44F6-9509-56501E6D79AB}" type="presParOf" srcId="{618DB308-6EF7-4F7F-BD4C-AC1ECDD9EB4B}" destId="{0BBCA770-B427-4776-BD90-AD8E7D7C6E47}" srcOrd="0" destOrd="0" presId="urn:microsoft.com/office/officeart/2005/8/layout/orgChart1"/>
    <dgm:cxn modelId="{26588DE8-F982-4D23-AB82-378769CA2343}" type="presParOf" srcId="{618DB308-6EF7-4F7F-BD4C-AC1ECDD9EB4B}" destId="{59848505-B1D6-4C58-A138-AFF138FDE6AF}" srcOrd="1" destOrd="0" presId="urn:microsoft.com/office/officeart/2005/8/layout/orgChart1"/>
    <dgm:cxn modelId="{66DCB364-6130-4BCD-A4FC-1262C231DD04}" type="presParOf" srcId="{59848505-B1D6-4C58-A138-AFF138FDE6AF}" destId="{212375F2-530F-41A5-98AC-968151EF2E4A}" srcOrd="0" destOrd="0" presId="urn:microsoft.com/office/officeart/2005/8/layout/orgChart1"/>
    <dgm:cxn modelId="{8A883AD8-A15E-4039-9A6A-612CB02EE4D4}" type="presParOf" srcId="{212375F2-530F-41A5-98AC-968151EF2E4A}" destId="{C294386B-14A2-45D0-BF5D-9FEB9B6CF7F0}" srcOrd="0" destOrd="0" presId="urn:microsoft.com/office/officeart/2005/8/layout/orgChart1"/>
    <dgm:cxn modelId="{F97511D5-3541-48DE-8CE5-DA55BD8BA218}" type="presParOf" srcId="{212375F2-530F-41A5-98AC-968151EF2E4A}" destId="{83A767CE-CEF6-4D30-8FFA-F6B7C7B12ABA}" srcOrd="1" destOrd="0" presId="urn:microsoft.com/office/officeart/2005/8/layout/orgChart1"/>
    <dgm:cxn modelId="{D68A9586-8093-4CE9-9F62-D319F43D5EAE}" type="presParOf" srcId="{59848505-B1D6-4C58-A138-AFF138FDE6AF}" destId="{55984B9F-3BB0-4FF5-9D46-F829CF375500}" srcOrd="1" destOrd="0" presId="urn:microsoft.com/office/officeart/2005/8/layout/orgChart1"/>
    <dgm:cxn modelId="{8CD04180-983D-4CC6-B640-DC87F565C626}" type="presParOf" srcId="{59848505-B1D6-4C58-A138-AFF138FDE6AF}" destId="{79541C71-0E07-4A1C-9929-F8015F9826CE}" srcOrd="2" destOrd="0" presId="urn:microsoft.com/office/officeart/2005/8/layout/orgChart1"/>
    <dgm:cxn modelId="{F52044B8-9150-43DA-A762-B070C7FE4BEB}" type="presParOf" srcId="{4FB17411-8406-40EF-BCB1-5B2B42543F87}" destId="{94E754E8-3763-4EF0-891E-85323E7D4F3A}" srcOrd="2" destOrd="0" presId="urn:microsoft.com/office/officeart/2005/8/layout/orgChart1"/>
    <dgm:cxn modelId="{3A3A7ABC-C86E-4B70-AC6C-4B50722A4A62}" type="presParOf" srcId="{4FB17411-8406-40EF-BCB1-5B2B42543F87}" destId="{1C595FFA-2116-4707-A660-6F78328CA396}" srcOrd="3" destOrd="0" presId="urn:microsoft.com/office/officeart/2005/8/layout/orgChart1"/>
    <dgm:cxn modelId="{AB4A1D3A-C096-4B7E-9401-4655AC28A58D}" type="presParOf" srcId="{1C595FFA-2116-4707-A660-6F78328CA396}" destId="{2C45893A-B0DF-4D5B-A957-580DE2154623}" srcOrd="0" destOrd="0" presId="urn:microsoft.com/office/officeart/2005/8/layout/orgChart1"/>
    <dgm:cxn modelId="{BD337BF9-9E09-4219-A3DE-5C66EB28D378}" type="presParOf" srcId="{2C45893A-B0DF-4D5B-A957-580DE2154623}" destId="{80522B77-EB6C-400B-B331-7767C984C99D}" srcOrd="0" destOrd="0" presId="urn:microsoft.com/office/officeart/2005/8/layout/orgChart1"/>
    <dgm:cxn modelId="{269183B7-8374-4828-B755-E9632CA7C54F}" type="presParOf" srcId="{2C45893A-B0DF-4D5B-A957-580DE2154623}" destId="{E237E2FF-F5F7-4275-934A-9482C92A62F2}" srcOrd="1" destOrd="0" presId="urn:microsoft.com/office/officeart/2005/8/layout/orgChart1"/>
    <dgm:cxn modelId="{9A2D5A7B-22A4-48DC-AEB2-C39D550D0675}" type="presParOf" srcId="{1C595FFA-2116-4707-A660-6F78328CA396}" destId="{41145EB1-C7EB-4996-85E2-20D939F66E1D}" srcOrd="1" destOrd="0" presId="urn:microsoft.com/office/officeart/2005/8/layout/orgChart1"/>
    <dgm:cxn modelId="{F6491E5E-142F-4DFD-B3CB-FF4D7A3E52DF}" type="presParOf" srcId="{1C595FFA-2116-4707-A660-6F78328CA396}" destId="{C5FE30AD-8172-451F-8B79-556E6A1AF5F4}" srcOrd="2" destOrd="0" presId="urn:microsoft.com/office/officeart/2005/8/layout/orgChart1"/>
    <dgm:cxn modelId="{44F0D160-1229-4525-B4CB-03371DC7C9AF}" type="presParOf" srcId="{C5FE30AD-8172-451F-8B79-556E6A1AF5F4}" destId="{7FFA2CC3-C840-44BA-B4AC-C71187C16259}" srcOrd="0" destOrd="0" presId="urn:microsoft.com/office/officeart/2005/8/layout/orgChart1"/>
    <dgm:cxn modelId="{E5A33ED8-8C44-4383-BFDD-508456194B3F}" type="presParOf" srcId="{C5FE30AD-8172-451F-8B79-556E6A1AF5F4}" destId="{53F19C2D-CE43-4694-A6B0-79E4095D6A4C}" srcOrd="1" destOrd="0" presId="urn:microsoft.com/office/officeart/2005/8/layout/orgChart1"/>
    <dgm:cxn modelId="{D0EDDB85-CEAB-4164-B3E2-E7669944F41B}" type="presParOf" srcId="{53F19C2D-CE43-4694-A6B0-79E4095D6A4C}" destId="{12613A09-D9EB-4DD8-A799-6C52E49E6385}" srcOrd="0" destOrd="0" presId="urn:microsoft.com/office/officeart/2005/8/layout/orgChart1"/>
    <dgm:cxn modelId="{CB3673E3-54BA-4164-ABE3-EA8486ED0C82}" type="presParOf" srcId="{12613A09-D9EB-4DD8-A799-6C52E49E6385}" destId="{BC7F4E95-8908-4803-BD69-8328C36986B9}" srcOrd="0" destOrd="0" presId="urn:microsoft.com/office/officeart/2005/8/layout/orgChart1"/>
    <dgm:cxn modelId="{B89896B1-A6DA-4196-8E95-AFEFED07EBEF}" type="presParOf" srcId="{12613A09-D9EB-4DD8-A799-6C52E49E6385}" destId="{323A8AD5-32E0-4093-8877-C5D0912C5806}" srcOrd="1" destOrd="0" presId="urn:microsoft.com/office/officeart/2005/8/layout/orgChart1"/>
    <dgm:cxn modelId="{8200C167-4B51-4D9B-9984-17487FF6A4E7}" type="presParOf" srcId="{53F19C2D-CE43-4694-A6B0-79E4095D6A4C}" destId="{F8AA05F2-36AD-438C-94EE-1B336F232439}" srcOrd="1" destOrd="0" presId="urn:microsoft.com/office/officeart/2005/8/layout/orgChart1"/>
    <dgm:cxn modelId="{9043C250-8A73-4343-9007-FEC49EFD023B}" type="presParOf" srcId="{53F19C2D-CE43-4694-A6B0-79E4095D6A4C}" destId="{69A5FA3A-CA36-43D4-A213-269DDF05140A}" srcOrd="2" destOrd="0" presId="urn:microsoft.com/office/officeart/2005/8/layout/orgChart1"/>
    <dgm:cxn modelId="{D57CB3E7-EFF8-4195-A0B8-67EBFBE7B8AC}" type="presParOf" srcId="{4FA2CD0C-942B-47EF-8ED3-10FEF3F7FF7A}" destId="{CB758BC9-5B14-4BE5-9C87-CA9A7874514F}" srcOrd="2" destOrd="0" presId="urn:microsoft.com/office/officeart/2005/8/layout/orgChart1"/>
    <dgm:cxn modelId="{92903512-B095-44A3-9102-8B3134124C53}" type="presParOf" srcId="{4FA2CD0C-942B-47EF-8ED3-10FEF3F7FF7A}" destId="{1B8D5D83-E06F-4AC5-BB91-BB94E5E8DA85}" srcOrd="3" destOrd="0" presId="urn:microsoft.com/office/officeart/2005/8/layout/orgChart1"/>
    <dgm:cxn modelId="{1580C025-201A-4E53-AB14-69F6A837CDE1}" type="presParOf" srcId="{1B8D5D83-E06F-4AC5-BB91-BB94E5E8DA85}" destId="{C82C9475-FDA6-44BC-BA00-568BA4D2E7DA}" srcOrd="0" destOrd="0" presId="urn:microsoft.com/office/officeart/2005/8/layout/orgChart1"/>
    <dgm:cxn modelId="{23AE8588-C6E8-4691-9127-A88F494D5108}" type="presParOf" srcId="{C82C9475-FDA6-44BC-BA00-568BA4D2E7DA}" destId="{5841BBDD-F6A0-4DEF-B935-E5C8C5B55EC7}" srcOrd="0" destOrd="0" presId="urn:microsoft.com/office/officeart/2005/8/layout/orgChart1"/>
    <dgm:cxn modelId="{03BC7FDE-A9C4-4D6F-AF11-05BE5704E304}" type="presParOf" srcId="{C82C9475-FDA6-44BC-BA00-568BA4D2E7DA}" destId="{D0818FCF-9E38-4F26-9A4B-9AD662911769}" srcOrd="1" destOrd="0" presId="urn:microsoft.com/office/officeart/2005/8/layout/orgChart1"/>
    <dgm:cxn modelId="{F10D2B67-9CE6-4F2E-A2DC-FB4CEC93B5EB}" type="presParOf" srcId="{1B8D5D83-E06F-4AC5-BB91-BB94E5E8DA85}" destId="{9060E211-EF8E-4703-9A8C-BC0C2E1BC5BC}" srcOrd="1" destOrd="0" presId="urn:microsoft.com/office/officeart/2005/8/layout/orgChart1"/>
    <dgm:cxn modelId="{6B94457B-687A-4494-9757-48D868A29684}" type="presParOf" srcId="{1B8D5D83-E06F-4AC5-BB91-BB94E5E8DA85}" destId="{BF36E676-BB1D-4C7A-85F9-28D022EE04E2}" srcOrd="2" destOrd="0" presId="urn:microsoft.com/office/officeart/2005/8/layout/orgChart1"/>
    <dgm:cxn modelId="{F1010553-2733-4D00-978C-38EB4C4509DE}" type="presParOf" srcId="{BF36E676-BB1D-4C7A-85F9-28D022EE04E2}" destId="{CD40B0E2-237F-4875-A865-DCFA10334E03}" srcOrd="0" destOrd="0" presId="urn:microsoft.com/office/officeart/2005/8/layout/orgChart1"/>
    <dgm:cxn modelId="{CE5CA153-ABAC-4D1E-A27F-099C64A7BE38}" type="presParOf" srcId="{BF36E676-BB1D-4C7A-85F9-28D022EE04E2}" destId="{0C49915E-98F5-438E-9830-2BCB7B12943A}" srcOrd="1" destOrd="0" presId="urn:microsoft.com/office/officeart/2005/8/layout/orgChart1"/>
    <dgm:cxn modelId="{4F13074E-0365-42F0-9327-154908ED6904}" type="presParOf" srcId="{0C49915E-98F5-438E-9830-2BCB7B12943A}" destId="{560ED8C5-5F24-4E27-A7F7-05DFF0FF1821}" srcOrd="0" destOrd="0" presId="urn:microsoft.com/office/officeart/2005/8/layout/orgChart1"/>
    <dgm:cxn modelId="{B7E2FECC-0C97-434F-98AE-0B2DEE6CBC7B}" type="presParOf" srcId="{560ED8C5-5F24-4E27-A7F7-05DFF0FF1821}" destId="{54516A60-A34C-49A6-ACC3-79302EAFD792}" srcOrd="0" destOrd="0" presId="urn:microsoft.com/office/officeart/2005/8/layout/orgChart1"/>
    <dgm:cxn modelId="{91249258-28AB-4293-A499-5C05FD3B22D7}" type="presParOf" srcId="{560ED8C5-5F24-4E27-A7F7-05DFF0FF1821}" destId="{08505933-765C-4E2A-A597-408405235B3C}" srcOrd="1" destOrd="0" presId="urn:microsoft.com/office/officeart/2005/8/layout/orgChart1"/>
    <dgm:cxn modelId="{5177E0C7-10B3-4F11-867D-B25EB257A0A3}" type="presParOf" srcId="{0C49915E-98F5-438E-9830-2BCB7B12943A}" destId="{FE39547A-4F0D-4B13-B8D7-853090491188}" srcOrd="1" destOrd="0" presId="urn:microsoft.com/office/officeart/2005/8/layout/orgChart1"/>
    <dgm:cxn modelId="{E543EF4D-5AA5-4868-84AC-34C55B4F29E3}" type="presParOf" srcId="{0C49915E-98F5-438E-9830-2BCB7B12943A}" destId="{4579288C-B2AF-4967-9C77-8042BA4C621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26979-ADD1-459B-B42D-7434EB4D579F}">
      <dsp:nvSpPr>
        <dsp:cNvPr id="0" name=""/>
        <dsp:cNvSpPr/>
      </dsp:nvSpPr>
      <dsp:spPr>
        <a:xfrm>
          <a:off x="4249950" y="11700"/>
          <a:ext cx="1202952" cy="33706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Chart of Accounts</a:t>
          </a:r>
        </a:p>
      </dsp:txBody>
      <dsp:txXfrm>
        <a:off x="4259822" y="21572"/>
        <a:ext cx="1183208" cy="317324"/>
      </dsp:txXfrm>
    </dsp:sp>
    <dsp:sp modelId="{C0087E40-0892-4137-A620-E7E0EAAFDFC3}">
      <dsp:nvSpPr>
        <dsp:cNvPr id="0" name=""/>
        <dsp:cNvSpPr/>
      </dsp:nvSpPr>
      <dsp:spPr>
        <a:xfrm>
          <a:off x="2624755" y="348769"/>
          <a:ext cx="2226671" cy="170732"/>
        </a:xfrm>
        <a:custGeom>
          <a:avLst/>
          <a:gdLst/>
          <a:ahLst/>
          <a:cxnLst/>
          <a:rect l="0" t="0" r="0" b="0"/>
          <a:pathLst>
            <a:path>
              <a:moveTo>
                <a:pt x="2226671" y="0"/>
              </a:moveTo>
              <a:lnTo>
                <a:pt x="2226671" y="85366"/>
              </a:lnTo>
              <a:lnTo>
                <a:pt x="0" y="85366"/>
              </a:lnTo>
              <a:lnTo>
                <a:pt x="0" y="170732"/>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FCB38C-0E13-4304-A36C-7B26A6FE5EAC}">
      <dsp:nvSpPr>
        <dsp:cNvPr id="0" name=""/>
        <dsp:cNvSpPr/>
      </dsp:nvSpPr>
      <dsp:spPr>
        <a:xfrm>
          <a:off x="2109203" y="519501"/>
          <a:ext cx="1031104" cy="426831"/>
        </a:xfrm>
        <a:prstGeom prst="roundRect">
          <a:avLst>
            <a:gd name="adj" fmla="val 10000"/>
          </a:avLst>
        </a:prstGeom>
        <a:solidFill>
          <a:srgbClr val="92B8F6"/>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Balance Sheet</a:t>
          </a:r>
        </a:p>
      </dsp:txBody>
      <dsp:txXfrm>
        <a:off x="2121704" y="532002"/>
        <a:ext cx="1006102" cy="401829"/>
      </dsp:txXfrm>
    </dsp:sp>
    <dsp:sp modelId="{083714B0-AAC5-43E3-99E8-80057F1B3F1A}">
      <dsp:nvSpPr>
        <dsp:cNvPr id="0" name=""/>
        <dsp:cNvSpPr/>
      </dsp:nvSpPr>
      <dsp:spPr>
        <a:xfrm>
          <a:off x="938576" y="946332"/>
          <a:ext cx="1686178" cy="170732"/>
        </a:xfrm>
        <a:custGeom>
          <a:avLst/>
          <a:gdLst/>
          <a:ahLst/>
          <a:cxnLst/>
          <a:rect l="0" t="0" r="0" b="0"/>
          <a:pathLst>
            <a:path>
              <a:moveTo>
                <a:pt x="1686178" y="0"/>
              </a:moveTo>
              <a:lnTo>
                <a:pt x="1686178" y="85366"/>
              </a:lnTo>
              <a:lnTo>
                <a:pt x="0" y="85366"/>
              </a:lnTo>
              <a:lnTo>
                <a:pt x="0" y="170732"/>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038FAF-0D34-4637-9519-5E377C728C0A}">
      <dsp:nvSpPr>
        <dsp:cNvPr id="0" name=""/>
        <dsp:cNvSpPr/>
      </dsp:nvSpPr>
      <dsp:spPr>
        <a:xfrm>
          <a:off x="618453" y="1117064"/>
          <a:ext cx="640246" cy="426831"/>
        </a:xfrm>
        <a:prstGeom prst="roundRect">
          <a:avLst>
            <a:gd name="adj" fmla="val 10000"/>
          </a:avLst>
        </a:prstGeom>
        <a:solidFill>
          <a:srgbClr val="99CCFF"/>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Assets</a:t>
          </a:r>
        </a:p>
      </dsp:txBody>
      <dsp:txXfrm>
        <a:off x="630954" y="1129565"/>
        <a:ext cx="615244" cy="401829"/>
      </dsp:txXfrm>
    </dsp:sp>
    <dsp:sp modelId="{20931F9E-AC90-4D10-9C39-48FD23372546}">
      <dsp:nvSpPr>
        <dsp:cNvPr id="0" name=""/>
        <dsp:cNvSpPr/>
      </dsp:nvSpPr>
      <dsp:spPr>
        <a:xfrm>
          <a:off x="892856" y="1543895"/>
          <a:ext cx="91440" cy="170732"/>
        </a:xfrm>
        <a:custGeom>
          <a:avLst/>
          <a:gdLst/>
          <a:ahLst/>
          <a:cxnLst/>
          <a:rect l="0" t="0" r="0" b="0"/>
          <a:pathLst>
            <a:path>
              <a:moveTo>
                <a:pt x="45720" y="0"/>
              </a:moveTo>
              <a:lnTo>
                <a:pt x="45720" y="170732"/>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00C55A-8322-4715-B8DB-51B330E32FCA}">
      <dsp:nvSpPr>
        <dsp:cNvPr id="0" name=""/>
        <dsp:cNvSpPr/>
      </dsp:nvSpPr>
      <dsp:spPr>
        <a:xfrm>
          <a:off x="207056" y="1714628"/>
          <a:ext cx="1463040" cy="164641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Font typeface="Arial" panose="020B0604020202020204" pitchFamily="34" charset="0"/>
            <a:buNone/>
          </a:pPr>
          <a:r>
            <a:rPr lang="en-US" sz="900" kern="1200" dirty="0"/>
            <a:t>110000 Cash &amp; Cash Equivalents</a:t>
          </a:r>
        </a:p>
        <a:p>
          <a:pPr marL="0" lvl="0" indent="0" algn="l" defTabSz="400050">
            <a:lnSpc>
              <a:spcPct val="90000"/>
            </a:lnSpc>
            <a:spcBef>
              <a:spcPct val="0"/>
            </a:spcBef>
            <a:spcAft>
              <a:spcPct val="35000"/>
            </a:spcAft>
            <a:buFont typeface="Arial" panose="020B0604020202020204" pitchFamily="34" charset="0"/>
            <a:buNone/>
          </a:pPr>
          <a:r>
            <a:rPr lang="en-US" sz="900" kern="1200" dirty="0"/>
            <a:t>120000 Investments</a:t>
          </a:r>
        </a:p>
        <a:p>
          <a:pPr marL="0" lvl="0" indent="0" algn="l" defTabSz="400050">
            <a:lnSpc>
              <a:spcPct val="90000"/>
            </a:lnSpc>
            <a:spcBef>
              <a:spcPct val="0"/>
            </a:spcBef>
            <a:spcAft>
              <a:spcPct val="35000"/>
            </a:spcAft>
            <a:buFont typeface="Arial" panose="020B0604020202020204" pitchFamily="34" charset="0"/>
            <a:buNone/>
          </a:pPr>
          <a:r>
            <a:rPr lang="en-US" sz="900" kern="1200" dirty="0"/>
            <a:t>130000 Receivables</a:t>
          </a:r>
        </a:p>
        <a:p>
          <a:pPr marL="0" lvl="0" indent="0" algn="l" defTabSz="400050">
            <a:lnSpc>
              <a:spcPct val="90000"/>
            </a:lnSpc>
            <a:spcBef>
              <a:spcPct val="0"/>
            </a:spcBef>
            <a:spcAft>
              <a:spcPct val="35000"/>
            </a:spcAft>
            <a:buFont typeface="Arial" panose="020B0604020202020204" pitchFamily="34" charset="0"/>
            <a:buNone/>
          </a:pPr>
          <a:r>
            <a:rPr lang="en-US" sz="900" kern="1200" dirty="0"/>
            <a:t>140000 Inventories</a:t>
          </a:r>
        </a:p>
        <a:p>
          <a:pPr marL="0" lvl="0" indent="0" algn="l" defTabSz="400050">
            <a:lnSpc>
              <a:spcPct val="90000"/>
            </a:lnSpc>
            <a:spcBef>
              <a:spcPct val="0"/>
            </a:spcBef>
            <a:spcAft>
              <a:spcPct val="35000"/>
            </a:spcAft>
            <a:buFont typeface="Arial" panose="020B0604020202020204" pitchFamily="34" charset="0"/>
            <a:buNone/>
          </a:pPr>
          <a:r>
            <a:rPr lang="en-US" sz="900" kern="1200" dirty="0"/>
            <a:t>150000 Prepaid Expenses</a:t>
          </a:r>
        </a:p>
        <a:p>
          <a:pPr marL="0" lvl="0" indent="0" algn="l" defTabSz="400050">
            <a:lnSpc>
              <a:spcPct val="90000"/>
            </a:lnSpc>
            <a:spcBef>
              <a:spcPct val="0"/>
            </a:spcBef>
            <a:spcAft>
              <a:spcPct val="35000"/>
            </a:spcAft>
            <a:buNone/>
          </a:pPr>
          <a:r>
            <a:rPr lang="en-US" sz="900" kern="1200" dirty="0"/>
            <a:t>170000 Fixed Asset Cost</a:t>
          </a:r>
        </a:p>
        <a:p>
          <a:pPr marL="0" lvl="0" indent="0" algn="l" defTabSz="400050">
            <a:lnSpc>
              <a:spcPct val="90000"/>
            </a:lnSpc>
            <a:spcBef>
              <a:spcPct val="0"/>
            </a:spcBef>
            <a:spcAft>
              <a:spcPct val="35000"/>
            </a:spcAft>
            <a:buNone/>
          </a:pPr>
          <a:r>
            <a:rPr lang="en-US" sz="900" kern="1200" dirty="0"/>
            <a:t>180000 F/A Acc. Dep.</a:t>
          </a:r>
        </a:p>
        <a:p>
          <a:pPr marL="0" lvl="0" indent="0" algn="l" defTabSz="400050">
            <a:lnSpc>
              <a:spcPct val="90000"/>
            </a:lnSpc>
            <a:spcBef>
              <a:spcPct val="0"/>
            </a:spcBef>
            <a:spcAft>
              <a:spcPct val="35000"/>
            </a:spcAft>
            <a:buNone/>
          </a:pPr>
          <a:r>
            <a:rPr lang="en-US" sz="900" kern="1200" dirty="0"/>
            <a:t>190000 Other Assets</a:t>
          </a:r>
        </a:p>
      </dsp:txBody>
      <dsp:txXfrm>
        <a:off x="249907" y="1757479"/>
        <a:ext cx="1377338" cy="1560709"/>
      </dsp:txXfrm>
    </dsp:sp>
    <dsp:sp modelId="{71B137DF-4CD0-459B-8870-081D797FA330}">
      <dsp:nvSpPr>
        <dsp:cNvPr id="0" name=""/>
        <dsp:cNvSpPr/>
      </dsp:nvSpPr>
      <dsp:spPr>
        <a:xfrm>
          <a:off x="2579035" y="946332"/>
          <a:ext cx="91440" cy="170732"/>
        </a:xfrm>
        <a:custGeom>
          <a:avLst/>
          <a:gdLst/>
          <a:ahLst/>
          <a:cxnLst/>
          <a:rect l="0" t="0" r="0" b="0"/>
          <a:pathLst>
            <a:path>
              <a:moveTo>
                <a:pt x="45720" y="0"/>
              </a:moveTo>
              <a:lnTo>
                <a:pt x="45720" y="170732"/>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FD6B51-830F-423D-BDAE-F079A990F21D}">
      <dsp:nvSpPr>
        <dsp:cNvPr id="0" name=""/>
        <dsp:cNvSpPr/>
      </dsp:nvSpPr>
      <dsp:spPr>
        <a:xfrm>
          <a:off x="2195130" y="1117064"/>
          <a:ext cx="859249" cy="426831"/>
        </a:xfrm>
        <a:prstGeom prst="roundRect">
          <a:avLst>
            <a:gd name="adj" fmla="val 10000"/>
          </a:avLst>
        </a:prstGeom>
        <a:solidFill>
          <a:srgbClr val="99CCFF"/>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Liabilities</a:t>
          </a:r>
        </a:p>
      </dsp:txBody>
      <dsp:txXfrm>
        <a:off x="2207631" y="1129565"/>
        <a:ext cx="834247" cy="401829"/>
      </dsp:txXfrm>
    </dsp:sp>
    <dsp:sp modelId="{B9E4F03C-7DA2-48BC-B2FE-6285739E546D}">
      <dsp:nvSpPr>
        <dsp:cNvPr id="0" name=""/>
        <dsp:cNvSpPr/>
      </dsp:nvSpPr>
      <dsp:spPr>
        <a:xfrm>
          <a:off x="2579035" y="1543895"/>
          <a:ext cx="91440" cy="170732"/>
        </a:xfrm>
        <a:custGeom>
          <a:avLst/>
          <a:gdLst/>
          <a:ahLst/>
          <a:cxnLst/>
          <a:rect l="0" t="0" r="0" b="0"/>
          <a:pathLst>
            <a:path>
              <a:moveTo>
                <a:pt x="45720" y="0"/>
              </a:moveTo>
              <a:lnTo>
                <a:pt x="45720" y="170732"/>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0BFB3C-7686-422A-894F-B186098E03B8}">
      <dsp:nvSpPr>
        <dsp:cNvPr id="0" name=""/>
        <dsp:cNvSpPr/>
      </dsp:nvSpPr>
      <dsp:spPr>
        <a:xfrm>
          <a:off x="1862170" y="1714628"/>
          <a:ext cx="1525169" cy="42683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210000 Accounts Payable</a:t>
          </a:r>
        </a:p>
      </dsp:txBody>
      <dsp:txXfrm>
        <a:off x="1874671" y="1727129"/>
        <a:ext cx="1500167" cy="401829"/>
      </dsp:txXfrm>
    </dsp:sp>
    <dsp:sp modelId="{F4EBE288-9041-46E2-BDCC-125F8E039925}">
      <dsp:nvSpPr>
        <dsp:cNvPr id="0" name=""/>
        <dsp:cNvSpPr/>
      </dsp:nvSpPr>
      <dsp:spPr>
        <a:xfrm>
          <a:off x="2624755" y="946332"/>
          <a:ext cx="1686178" cy="170732"/>
        </a:xfrm>
        <a:custGeom>
          <a:avLst/>
          <a:gdLst/>
          <a:ahLst/>
          <a:cxnLst/>
          <a:rect l="0" t="0" r="0" b="0"/>
          <a:pathLst>
            <a:path>
              <a:moveTo>
                <a:pt x="0" y="0"/>
              </a:moveTo>
              <a:lnTo>
                <a:pt x="0" y="85366"/>
              </a:lnTo>
              <a:lnTo>
                <a:pt x="1686178" y="85366"/>
              </a:lnTo>
              <a:lnTo>
                <a:pt x="1686178" y="170732"/>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A104C5-4263-4D48-885D-256E26121D31}">
      <dsp:nvSpPr>
        <dsp:cNvPr id="0" name=""/>
        <dsp:cNvSpPr/>
      </dsp:nvSpPr>
      <dsp:spPr>
        <a:xfrm>
          <a:off x="3990811" y="1117064"/>
          <a:ext cx="640246" cy="426831"/>
        </a:xfrm>
        <a:prstGeom prst="roundRect">
          <a:avLst>
            <a:gd name="adj" fmla="val 10000"/>
          </a:avLst>
        </a:prstGeom>
        <a:solidFill>
          <a:srgbClr val="99CCFF"/>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Equity</a:t>
          </a:r>
        </a:p>
      </dsp:txBody>
      <dsp:txXfrm>
        <a:off x="4003312" y="1129565"/>
        <a:ext cx="615244" cy="401829"/>
      </dsp:txXfrm>
    </dsp:sp>
    <dsp:sp modelId="{FCA9E7F1-9DFA-4FA4-8106-3724721BC055}">
      <dsp:nvSpPr>
        <dsp:cNvPr id="0" name=""/>
        <dsp:cNvSpPr/>
      </dsp:nvSpPr>
      <dsp:spPr>
        <a:xfrm>
          <a:off x="4265214" y="1543895"/>
          <a:ext cx="91440" cy="170732"/>
        </a:xfrm>
        <a:custGeom>
          <a:avLst/>
          <a:gdLst/>
          <a:ahLst/>
          <a:cxnLst/>
          <a:rect l="0" t="0" r="0" b="0"/>
          <a:pathLst>
            <a:path>
              <a:moveTo>
                <a:pt x="45720" y="0"/>
              </a:moveTo>
              <a:lnTo>
                <a:pt x="45720" y="170732"/>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A57AD1-1D48-489F-97CE-06704AAD136F}">
      <dsp:nvSpPr>
        <dsp:cNvPr id="0" name=""/>
        <dsp:cNvSpPr/>
      </dsp:nvSpPr>
      <dsp:spPr>
        <a:xfrm>
          <a:off x="3579414" y="1714628"/>
          <a:ext cx="1463040" cy="45720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dirty="0"/>
            <a:t>System generated transactions only</a:t>
          </a:r>
        </a:p>
      </dsp:txBody>
      <dsp:txXfrm>
        <a:off x="3592805" y="1728019"/>
        <a:ext cx="1436258" cy="430418"/>
      </dsp:txXfrm>
    </dsp:sp>
    <dsp:sp modelId="{90FFF846-A2A1-4196-997E-51B91CDBC633}">
      <dsp:nvSpPr>
        <dsp:cNvPr id="0" name=""/>
        <dsp:cNvSpPr/>
      </dsp:nvSpPr>
      <dsp:spPr>
        <a:xfrm>
          <a:off x="4851427" y="348769"/>
          <a:ext cx="2140747" cy="170732"/>
        </a:xfrm>
        <a:custGeom>
          <a:avLst/>
          <a:gdLst/>
          <a:ahLst/>
          <a:cxnLst/>
          <a:rect l="0" t="0" r="0" b="0"/>
          <a:pathLst>
            <a:path>
              <a:moveTo>
                <a:pt x="0" y="0"/>
              </a:moveTo>
              <a:lnTo>
                <a:pt x="0" y="85366"/>
              </a:lnTo>
              <a:lnTo>
                <a:pt x="2140747" y="85366"/>
              </a:lnTo>
              <a:lnTo>
                <a:pt x="2140747" y="170732"/>
              </a:lnTo>
            </a:path>
          </a:pathLst>
        </a:custGeom>
        <a:noFill/>
        <a:ln w="127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A9F05B-D0C9-410D-BCEC-F1C7AFE5756B}">
      <dsp:nvSpPr>
        <dsp:cNvPr id="0" name=""/>
        <dsp:cNvSpPr/>
      </dsp:nvSpPr>
      <dsp:spPr>
        <a:xfrm>
          <a:off x="6390698" y="519501"/>
          <a:ext cx="1202952" cy="426831"/>
        </a:xfrm>
        <a:prstGeom prst="roundRect">
          <a:avLst>
            <a:gd name="adj" fmla="val 10000"/>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Income Statement</a:t>
          </a:r>
        </a:p>
      </dsp:txBody>
      <dsp:txXfrm>
        <a:off x="6403199" y="532002"/>
        <a:ext cx="1177950" cy="401829"/>
      </dsp:txXfrm>
    </dsp:sp>
    <dsp:sp modelId="{57ED2D23-E637-4544-BB39-CDE07F03A391}">
      <dsp:nvSpPr>
        <dsp:cNvPr id="0" name=""/>
        <dsp:cNvSpPr/>
      </dsp:nvSpPr>
      <dsp:spPr>
        <a:xfrm>
          <a:off x="6011768" y="946332"/>
          <a:ext cx="980406" cy="170732"/>
        </a:xfrm>
        <a:custGeom>
          <a:avLst/>
          <a:gdLst/>
          <a:ahLst/>
          <a:cxnLst/>
          <a:rect l="0" t="0" r="0" b="0"/>
          <a:pathLst>
            <a:path>
              <a:moveTo>
                <a:pt x="980406" y="0"/>
              </a:moveTo>
              <a:lnTo>
                <a:pt x="980406" y="85366"/>
              </a:lnTo>
              <a:lnTo>
                <a:pt x="0" y="85366"/>
              </a:lnTo>
              <a:lnTo>
                <a:pt x="0" y="170732"/>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85C8F5-E184-45CB-A810-D1B2BE573CA4}">
      <dsp:nvSpPr>
        <dsp:cNvPr id="0" name=""/>
        <dsp:cNvSpPr/>
      </dsp:nvSpPr>
      <dsp:spPr>
        <a:xfrm>
          <a:off x="5691645" y="1117064"/>
          <a:ext cx="640246" cy="426831"/>
        </a:xfrm>
        <a:prstGeom prst="roundRect">
          <a:avLst>
            <a:gd name="adj" fmla="val 10000"/>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Revenue</a:t>
          </a:r>
        </a:p>
      </dsp:txBody>
      <dsp:txXfrm>
        <a:off x="5704146" y="1129565"/>
        <a:ext cx="615244" cy="401829"/>
      </dsp:txXfrm>
    </dsp:sp>
    <dsp:sp modelId="{C9135ADC-D29B-4DE6-BAF9-0B523C3EB995}">
      <dsp:nvSpPr>
        <dsp:cNvPr id="0" name=""/>
        <dsp:cNvSpPr/>
      </dsp:nvSpPr>
      <dsp:spPr>
        <a:xfrm>
          <a:off x="5966048" y="1543895"/>
          <a:ext cx="91440" cy="170732"/>
        </a:xfrm>
        <a:custGeom>
          <a:avLst/>
          <a:gdLst/>
          <a:ahLst/>
          <a:cxnLst/>
          <a:rect l="0" t="0" r="0" b="0"/>
          <a:pathLst>
            <a:path>
              <a:moveTo>
                <a:pt x="45720" y="0"/>
              </a:moveTo>
              <a:lnTo>
                <a:pt x="45720" y="170732"/>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5483E5-D2DD-4A74-AF69-1E7D410147EE}">
      <dsp:nvSpPr>
        <dsp:cNvPr id="0" name=""/>
        <dsp:cNvSpPr/>
      </dsp:nvSpPr>
      <dsp:spPr>
        <a:xfrm>
          <a:off x="5234528" y="1714628"/>
          <a:ext cx="1554480" cy="82296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dirty="0"/>
            <a:t>450000 Taxes</a:t>
          </a:r>
        </a:p>
        <a:p>
          <a:pPr marL="0" lvl="0" indent="0" algn="l" defTabSz="400050">
            <a:lnSpc>
              <a:spcPct val="90000"/>
            </a:lnSpc>
            <a:spcBef>
              <a:spcPct val="0"/>
            </a:spcBef>
            <a:spcAft>
              <a:spcPct val="35000"/>
            </a:spcAft>
            <a:buNone/>
          </a:pPr>
          <a:r>
            <a:rPr lang="en-US" sz="900" kern="1200" dirty="0"/>
            <a:t>460000 Intergovernmental</a:t>
          </a:r>
        </a:p>
        <a:p>
          <a:pPr marL="0" lvl="0" indent="0" algn="l" defTabSz="400050">
            <a:lnSpc>
              <a:spcPct val="90000"/>
            </a:lnSpc>
            <a:spcBef>
              <a:spcPct val="0"/>
            </a:spcBef>
            <a:spcAft>
              <a:spcPct val="35000"/>
            </a:spcAft>
            <a:buNone/>
          </a:pPr>
          <a:r>
            <a:rPr lang="en-US" sz="900" kern="1200" dirty="0"/>
            <a:t>470000 Sales &amp; Charges</a:t>
          </a:r>
        </a:p>
        <a:p>
          <a:pPr marL="0" lvl="0" indent="0" algn="l" defTabSz="400050">
            <a:lnSpc>
              <a:spcPct val="90000"/>
            </a:lnSpc>
            <a:spcBef>
              <a:spcPct val="0"/>
            </a:spcBef>
            <a:spcAft>
              <a:spcPct val="35000"/>
            </a:spcAft>
            <a:buNone/>
          </a:pPr>
          <a:r>
            <a:rPr lang="en-US" sz="900" kern="1200" dirty="0"/>
            <a:t>480000 Misc.</a:t>
          </a:r>
        </a:p>
      </dsp:txBody>
      <dsp:txXfrm>
        <a:off x="5258632" y="1738732"/>
        <a:ext cx="1506272" cy="774752"/>
      </dsp:txXfrm>
    </dsp:sp>
    <dsp:sp modelId="{AD0B2F71-179A-447B-A231-D7CEBC06EAB0}">
      <dsp:nvSpPr>
        <dsp:cNvPr id="0" name=""/>
        <dsp:cNvSpPr/>
      </dsp:nvSpPr>
      <dsp:spPr>
        <a:xfrm>
          <a:off x="6992174" y="946332"/>
          <a:ext cx="762232" cy="170732"/>
        </a:xfrm>
        <a:custGeom>
          <a:avLst/>
          <a:gdLst/>
          <a:ahLst/>
          <a:cxnLst/>
          <a:rect l="0" t="0" r="0" b="0"/>
          <a:pathLst>
            <a:path>
              <a:moveTo>
                <a:pt x="0" y="0"/>
              </a:moveTo>
              <a:lnTo>
                <a:pt x="0" y="85366"/>
              </a:lnTo>
              <a:lnTo>
                <a:pt x="762232" y="85366"/>
              </a:lnTo>
              <a:lnTo>
                <a:pt x="762232" y="170732"/>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B58E69-1200-4D7D-AAAB-91D81D624363}">
      <dsp:nvSpPr>
        <dsp:cNvPr id="0" name=""/>
        <dsp:cNvSpPr/>
      </dsp:nvSpPr>
      <dsp:spPr>
        <a:xfrm>
          <a:off x="7216110" y="1117064"/>
          <a:ext cx="1076593" cy="426831"/>
        </a:xfrm>
        <a:prstGeom prst="roundRect">
          <a:avLst>
            <a:gd name="adj" fmla="val 10000"/>
          </a:avLst>
        </a:prstGeom>
        <a:solidFill>
          <a:schemeClr val="accent2">
            <a:lumMod val="60000"/>
            <a:lumOff val="4000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Expenditures</a:t>
          </a:r>
        </a:p>
      </dsp:txBody>
      <dsp:txXfrm>
        <a:off x="7228611" y="1129565"/>
        <a:ext cx="1051591" cy="401829"/>
      </dsp:txXfrm>
    </dsp:sp>
    <dsp:sp modelId="{9E540BB8-7533-4419-98B8-4D7CC81C6C6E}">
      <dsp:nvSpPr>
        <dsp:cNvPr id="0" name=""/>
        <dsp:cNvSpPr/>
      </dsp:nvSpPr>
      <dsp:spPr>
        <a:xfrm>
          <a:off x="7708687" y="1543895"/>
          <a:ext cx="91440" cy="170732"/>
        </a:xfrm>
        <a:custGeom>
          <a:avLst/>
          <a:gdLst/>
          <a:ahLst/>
          <a:cxnLst/>
          <a:rect l="0" t="0" r="0" b="0"/>
          <a:pathLst>
            <a:path>
              <a:moveTo>
                <a:pt x="45720" y="0"/>
              </a:moveTo>
              <a:lnTo>
                <a:pt x="45720" y="170732"/>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F16381-26F9-4B2D-A46E-76BAFA5456A8}">
      <dsp:nvSpPr>
        <dsp:cNvPr id="0" name=""/>
        <dsp:cNvSpPr/>
      </dsp:nvSpPr>
      <dsp:spPr>
        <a:xfrm>
          <a:off x="6981082" y="1714628"/>
          <a:ext cx="1546649" cy="111702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dirty="0"/>
            <a:t>510000 Personal Services</a:t>
          </a:r>
        </a:p>
        <a:p>
          <a:pPr marL="0" lvl="0" indent="0" algn="l" defTabSz="400050">
            <a:lnSpc>
              <a:spcPct val="90000"/>
            </a:lnSpc>
            <a:spcBef>
              <a:spcPct val="0"/>
            </a:spcBef>
            <a:spcAft>
              <a:spcPct val="35000"/>
            </a:spcAft>
            <a:buNone/>
          </a:pPr>
          <a:r>
            <a:rPr lang="en-US" sz="900" kern="1200" dirty="0"/>
            <a:t>520000 Operating </a:t>
          </a:r>
        </a:p>
        <a:p>
          <a:pPr marL="0" lvl="0" indent="0" algn="l" defTabSz="400050">
            <a:lnSpc>
              <a:spcPct val="90000"/>
            </a:lnSpc>
            <a:spcBef>
              <a:spcPct val="0"/>
            </a:spcBef>
            <a:spcAft>
              <a:spcPct val="35000"/>
            </a:spcAft>
            <a:buNone/>
          </a:pPr>
          <a:r>
            <a:rPr lang="en-US" sz="900" kern="1200" dirty="0"/>
            <a:t>560000 Depreciation</a:t>
          </a:r>
        </a:p>
        <a:p>
          <a:pPr marL="0" lvl="0" indent="0" algn="l" defTabSz="400050">
            <a:lnSpc>
              <a:spcPct val="90000"/>
            </a:lnSpc>
            <a:spcBef>
              <a:spcPct val="0"/>
            </a:spcBef>
            <a:spcAft>
              <a:spcPct val="35000"/>
            </a:spcAft>
            <a:buNone/>
          </a:pPr>
          <a:r>
            <a:rPr lang="en-US" sz="900" kern="1200" dirty="0"/>
            <a:t>570000 Travel</a:t>
          </a:r>
        </a:p>
        <a:p>
          <a:pPr marL="0" lvl="0" indent="0" algn="l" defTabSz="400050">
            <a:lnSpc>
              <a:spcPct val="90000"/>
            </a:lnSpc>
            <a:spcBef>
              <a:spcPct val="0"/>
            </a:spcBef>
            <a:spcAft>
              <a:spcPct val="35000"/>
            </a:spcAft>
            <a:buNone/>
          </a:pPr>
          <a:r>
            <a:rPr lang="en-US" sz="900" kern="1200" dirty="0"/>
            <a:t>580000 Capital Outlay</a:t>
          </a:r>
        </a:p>
        <a:p>
          <a:pPr marL="0" lvl="0" indent="0" algn="l" defTabSz="400050">
            <a:lnSpc>
              <a:spcPct val="90000"/>
            </a:lnSpc>
            <a:spcBef>
              <a:spcPct val="0"/>
            </a:spcBef>
            <a:spcAft>
              <a:spcPct val="35000"/>
            </a:spcAft>
            <a:buNone/>
          </a:pPr>
          <a:r>
            <a:rPr lang="en-US" sz="900" kern="1200" dirty="0"/>
            <a:t>590000 Government Aid</a:t>
          </a:r>
        </a:p>
      </dsp:txBody>
      <dsp:txXfrm>
        <a:off x="7013799" y="1747345"/>
        <a:ext cx="1481215" cy="1051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F038C-0E78-4706-9BEF-DC3FD4F89425}">
      <dsp:nvSpPr>
        <dsp:cNvPr id="0" name=""/>
        <dsp:cNvSpPr/>
      </dsp:nvSpPr>
      <dsp:spPr>
        <a:xfrm>
          <a:off x="1322" y="81131"/>
          <a:ext cx="4640570" cy="2946761"/>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4D03CBA-C86D-4497-AF1B-703F95059528}">
      <dsp:nvSpPr>
        <dsp:cNvPr id="0" name=""/>
        <dsp:cNvSpPr/>
      </dsp:nvSpPr>
      <dsp:spPr>
        <a:xfrm>
          <a:off x="516940" y="570969"/>
          <a:ext cx="4640570" cy="294676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An exclamation mark (!) means “does not” and is used to exclude values from a query.</a:t>
          </a:r>
        </a:p>
      </dsp:txBody>
      <dsp:txXfrm>
        <a:off x="603248" y="657277"/>
        <a:ext cx="4467954" cy="2774145"/>
      </dsp:txXfrm>
    </dsp:sp>
    <dsp:sp modelId="{4A8C01BC-A9EE-4F9F-AA6C-446E2101D4EE}">
      <dsp:nvSpPr>
        <dsp:cNvPr id="0" name=""/>
        <dsp:cNvSpPr/>
      </dsp:nvSpPr>
      <dsp:spPr>
        <a:xfrm>
          <a:off x="5673129" y="81131"/>
          <a:ext cx="4640570" cy="2946761"/>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5C98F61-3005-4919-9C90-9337226B8D75}">
      <dsp:nvSpPr>
        <dsp:cNvPr id="0" name=""/>
        <dsp:cNvSpPr/>
      </dsp:nvSpPr>
      <dsp:spPr>
        <a:xfrm>
          <a:off x="6188748" y="570969"/>
          <a:ext cx="4640570" cy="294676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Example: Entering !=D in the Posted Code (PC) field will return all results not equal to D.</a:t>
          </a:r>
        </a:p>
      </dsp:txBody>
      <dsp:txXfrm>
        <a:off x="6275056" y="657277"/>
        <a:ext cx="4467954" cy="2774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11666-D36B-48BF-AF93-963DF7C4CC4B}">
      <dsp:nvSpPr>
        <dsp:cNvPr id="0" name=""/>
        <dsp:cNvSpPr/>
      </dsp:nvSpPr>
      <dsp:spPr>
        <a:xfrm>
          <a:off x="1322" y="81131"/>
          <a:ext cx="4640570" cy="2946761"/>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C555136-9902-4961-BF47-C1134C089637}">
      <dsp:nvSpPr>
        <dsp:cNvPr id="0" name=""/>
        <dsp:cNvSpPr/>
      </dsp:nvSpPr>
      <dsp:spPr>
        <a:xfrm>
          <a:off x="516940" y="570969"/>
          <a:ext cx="4640570" cy="294676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These symbols can be used for querying dates, amounts, and other statuses</a:t>
          </a:r>
        </a:p>
      </dsp:txBody>
      <dsp:txXfrm>
        <a:off x="603248" y="657277"/>
        <a:ext cx="4467954" cy="2774145"/>
      </dsp:txXfrm>
    </dsp:sp>
    <dsp:sp modelId="{A1282A9E-69DC-4EB2-BD26-C0FF2677FA68}">
      <dsp:nvSpPr>
        <dsp:cNvPr id="0" name=""/>
        <dsp:cNvSpPr/>
      </dsp:nvSpPr>
      <dsp:spPr>
        <a:xfrm>
          <a:off x="5673129" y="81131"/>
          <a:ext cx="4640570" cy="2946761"/>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F7033F9-9B4E-43EE-BEDC-EBDF494E8455}">
      <dsp:nvSpPr>
        <dsp:cNvPr id="0" name=""/>
        <dsp:cNvSpPr/>
      </dsp:nvSpPr>
      <dsp:spPr>
        <a:xfrm>
          <a:off x="6188748" y="570969"/>
          <a:ext cx="4640570" cy="294676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This symbol is commonly used in fields with dates.</a:t>
          </a:r>
        </a:p>
        <a:p>
          <a:pPr marL="0" lvl="0" indent="0" algn="ctr" defTabSz="1422400">
            <a:lnSpc>
              <a:spcPct val="90000"/>
            </a:lnSpc>
            <a:spcBef>
              <a:spcPct val="0"/>
            </a:spcBef>
            <a:spcAft>
              <a:spcPct val="35000"/>
            </a:spcAft>
            <a:buNone/>
          </a:pPr>
          <a:r>
            <a:rPr lang="en-US" sz="3200" kern="1200" dirty="0"/>
            <a:t>Example: &lt;03/26/2026 </a:t>
          </a:r>
        </a:p>
        <a:p>
          <a:pPr marL="0" lvl="0" indent="0" algn="ctr" defTabSz="1422400">
            <a:lnSpc>
              <a:spcPct val="90000"/>
            </a:lnSpc>
            <a:spcBef>
              <a:spcPct val="0"/>
            </a:spcBef>
            <a:spcAft>
              <a:spcPct val="35000"/>
            </a:spcAft>
            <a:buNone/>
          </a:pPr>
          <a:endParaRPr lang="en-US" sz="3200" kern="1200" dirty="0"/>
        </a:p>
      </dsp:txBody>
      <dsp:txXfrm>
        <a:off x="6275056" y="657277"/>
        <a:ext cx="4467954" cy="27741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188A0-5989-4833-9034-41F9962E0851}">
      <dsp:nvSpPr>
        <dsp:cNvPr id="0" name=""/>
        <dsp:cNvSpPr/>
      </dsp:nvSpPr>
      <dsp:spPr>
        <a:xfrm>
          <a:off x="0" y="572541"/>
          <a:ext cx="1752699" cy="24537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6647" tIns="330200" rIns="136647" bIns="330200" numCol="1" spcCol="1270" anchor="t" anchorCtr="0">
          <a:noAutofit/>
        </a:bodyPr>
        <a:lstStyle/>
        <a:p>
          <a:pPr marL="0" lvl="0" indent="0" algn="l" defTabSz="488950">
            <a:lnSpc>
              <a:spcPct val="90000"/>
            </a:lnSpc>
            <a:spcBef>
              <a:spcPct val="0"/>
            </a:spcBef>
            <a:spcAft>
              <a:spcPct val="35000"/>
            </a:spcAft>
            <a:buNone/>
          </a:pPr>
          <a:r>
            <a:rPr lang="en-US" sz="1100" kern="1200"/>
            <a:t>Recognize the difference between Income Statement &amp; Balance Sheet business units.</a:t>
          </a:r>
        </a:p>
      </dsp:txBody>
      <dsp:txXfrm>
        <a:off x="0" y="1504978"/>
        <a:ext cx="1752699" cy="1472267"/>
      </dsp:txXfrm>
    </dsp:sp>
    <dsp:sp modelId="{D9732677-DF54-41DF-9F4F-710AF7171C9F}">
      <dsp:nvSpPr>
        <dsp:cNvPr id="0" name=""/>
        <dsp:cNvSpPr/>
      </dsp:nvSpPr>
      <dsp:spPr>
        <a:xfrm>
          <a:off x="508282" y="817919"/>
          <a:ext cx="736133" cy="73613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392" tIns="12700" rIns="57392" bIns="12700"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16086" y="925723"/>
        <a:ext cx="520525" cy="520525"/>
      </dsp:txXfrm>
    </dsp:sp>
    <dsp:sp modelId="{C706E466-1FBC-4966-B82E-36C2CB9DBB7A}">
      <dsp:nvSpPr>
        <dsp:cNvPr id="0" name=""/>
        <dsp:cNvSpPr/>
      </dsp:nvSpPr>
      <dsp:spPr>
        <a:xfrm>
          <a:off x="0" y="3026249"/>
          <a:ext cx="175269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8A05A2-7AB2-4252-A998-2640BA104E89}">
      <dsp:nvSpPr>
        <dsp:cNvPr id="0" name=""/>
        <dsp:cNvSpPr/>
      </dsp:nvSpPr>
      <dsp:spPr>
        <a:xfrm>
          <a:off x="1927969" y="572541"/>
          <a:ext cx="1752699" cy="24537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6647" tIns="330200" rIns="136647" bIns="330200" numCol="1" spcCol="1270" anchor="t" anchorCtr="0">
          <a:noAutofit/>
        </a:bodyPr>
        <a:lstStyle/>
        <a:p>
          <a:pPr marL="0" lvl="0" indent="0" algn="l" defTabSz="488950">
            <a:lnSpc>
              <a:spcPct val="90000"/>
            </a:lnSpc>
            <a:spcBef>
              <a:spcPct val="0"/>
            </a:spcBef>
            <a:spcAft>
              <a:spcPct val="35000"/>
            </a:spcAft>
            <a:buNone/>
          </a:pPr>
          <a:r>
            <a:rPr lang="en-US" sz="1100" kern="1200" dirty="0"/>
            <a:t>What object codes are acceptable for each type of business unit.</a:t>
          </a:r>
        </a:p>
      </dsp:txBody>
      <dsp:txXfrm>
        <a:off x="1927969" y="1504978"/>
        <a:ext cx="1752699" cy="1472267"/>
      </dsp:txXfrm>
    </dsp:sp>
    <dsp:sp modelId="{3EF1499F-91D1-4C1F-B585-DE889B01836C}">
      <dsp:nvSpPr>
        <dsp:cNvPr id="0" name=""/>
        <dsp:cNvSpPr/>
      </dsp:nvSpPr>
      <dsp:spPr>
        <a:xfrm>
          <a:off x="2436252" y="817919"/>
          <a:ext cx="736133" cy="73613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392" tIns="12700" rIns="57392" bIns="12700"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2544056" y="925723"/>
        <a:ext cx="520525" cy="520525"/>
      </dsp:txXfrm>
    </dsp:sp>
    <dsp:sp modelId="{021731E3-689F-499D-B47D-587E6E53BDEF}">
      <dsp:nvSpPr>
        <dsp:cNvPr id="0" name=""/>
        <dsp:cNvSpPr/>
      </dsp:nvSpPr>
      <dsp:spPr>
        <a:xfrm>
          <a:off x="1927969" y="3026249"/>
          <a:ext cx="175269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BB43E8-6568-4659-B5CE-B09AC336A5D5}">
      <dsp:nvSpPr>
        <dsp:cNvPr id="0" name=""/>
        <dsp:cNvSpPr/>
      </dsp:nvSpPr>
      <dsp:spPr>
        <a:xfrm>
          <a:off x="3855938" y="572541"/>
          <a:ext cx="1752699" cy="24537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6647" tIns="330200" rIns="136647" bIns="330200" numCol="1" spcCol="1270" anchor="t" anchorCtr="0">
          <a:noAutofit/>
        </a:bodyPr>
        <a:lstStyle/>
        <a:p>
          <a:pPr marL="0" lvl="0" indent="0" algn="l" defTabSz="488950">
            <a:lnSpc>
              <a:spcPct val="90000"/>
            </a:lnSpc>
            <a:spcBef>
              <a:spcPct val="0"/>
            </a:spcBef>
            <a:spcAft>
              <a:spcPct val="35000"/>
            </a:spcAft>
            <a:buNone/>
          </a:pPr>
          <a:r>
            <a:rPr lang="en-US" sz="1100" kern="1200" dirty="0"/>
            <a:t>Object account refresher for (due to/due from, transfers, subrecipient payments &amp; 1099’s)</a:t>
          </a:r>
        </a:p>
      </dsp:txBody>
      <dsp:txXfrm>
        <a:off x="3855938" y="1504978"/>
        <a:ext cx="1752699" cy="1472267"/>
      </dsp:txXfrm>
    </dsp:sp>
    <dsp:sp modelId="{6684FB58-A914-4848-AAB6-DBB4D58109E1}">
      <dsp:nvSpPr>
        <dsp:cNvPr id="0" name=""/>
        <dsp:cNvSpPr/>
      </dsp:nvSpPr>
      <dsp:spPr>
        <a:xfrm>
          <a:off x="4364221" y="817919"/>
          <a:ext cx="736133" cy="73613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392" tIns="12700" rIns="57392" bIns="12700"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4472025" y="925723"/>
        <a:ext cx="520525" cy="520525"/>
      </dsp:txXfrm>
    </dsp:sp>
    <dsp:sp modelId="{32F88D19-F099-48BC-9A96-FEE34CFA3242}">
      <dsp:nvSpPr>
        <dsp:cNvPr id="0" name=""/>
        <dsp:cNvSpPr/>
      </dsp:nvSpPr>
      <dsp:spPr>
        <a:xfrm>
          <a:off x="3855938" y="3026249"/>
          <a:ext cx="175269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0B0E2-237F-4875-A865-DCFA10334E03}">
      <dsp:nvSpPr>
        <dsp:cNvPr id="0" name=""/>
        <dsp:cNvSpPr/>
      </dsp:nvSpPr>
      <dsp:spPr>
        <a:xfrm>
          <a:off x="2296132" y="1776224"/>
          <a:ext cx="450861" cy="177917"/>
        </a:xfrm>
        <a:custGeom>
          <a:avLst/>
          <a:gdLst/>
          <a:ahLst/>
          <a:cxnLst/>
          <a:rect l="0" t="0" r="0" b="0"/>
          <a:pathLst>
            <a:path>
              <a:moveTo>
                <a:pt x="450861" y="0"/>
              </a:moveTo>
              <a:lnTo>
                <a:pt x="450861" y="177917"/>
              </a:lnTo>
              <a:lnTo>
                <a:pt x="0" y="177917"/>
              </a:lnTo>
            </a:path>
          </a:pathLst>
        </a:custGeom>
        <a:noFill/>
        <a:ln w="12700" cap="flat" cmpd="sng" algn="ctr">
          <a:solidFill>
            <a:schemeClr val="accent5">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B758BC9-5B14-4BE5-9C87-CA9A7874514F}">
      <dsp:nvSpPr>
        <dsp:cNvPr id="0" name=""/>
        <dsp:cNvSpPr/>
      </dsp:nvSpPr>
      <dsp:spPr>
        <a:xfrm>
          <a:off x="3031655" y="1245742"/>
          <a:ext cx="471439" cy="349269"/>
        </a:xfrm>
        <a:custGeom>
          <a:avLst/>
          <a:gdLst/>
          <a:ahLst/>
          <a:cxnLst/>
          <a:rect l="0" t="0" r="0" b="0"/>
          <a:pathLst>
            <a:path>
              <a:moveTo>
                <a:pt x="471439" y="0"/>
              </a:moveTo>
              <a:lnTo>
                <a:pt x="471439" y="349269"/>
              </a:lnTo>
              <a:lnTo>
                <a:pt x="0" y="349269"/>
              </a:lnTo>
            </a:path>
          </a:pathLst>
        </a:custGeom>
        <a:noFill/>
        <a:ln w="12700" cap="flat" cmpd="sng" algn="ctr">
          <a:solidFill>
            <a:schemeClr val="accent5">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FFA2CC3-C840-44BA-B4AC-C71187C16259}">
      <dsp:nvSpPr>
        <dsp:cNvPr id="0" name=""/>
        <dsp:cNvSpPr/>
      </dsp:nvSpPr>
      <dsp:spPr>
        <a:xfrm>
          <a:off x="7192472" y="4427337"/>
          <a:ext cx="430685" cy="332359"/>
        </a:xfrm>
        <a:custGeom>
          <a:avLst/>
          <a:gdLst/>
          <a:ahLst/>
          <a:cxnLst/>
          <a:rect l="0" t="0" r="0" b="0"/>
          <a:pathLst>
            <a:path>
              <a:moveTo>
                <a:pt x="430685" y="0"/>
              </a:moveTo>
              <a:lnTo>
                <a:pt x="430685" y="332359"/>
              </a:lnTo>
              <a:lnTo>
                <a:pt x="0" y="332359"/>
              </a:lnTo>
            </a:path>
          </a:pathLst>
        </a:custGeom>
        <a:noFill/>
        <a:ln w="12700" cap="flat" cmpd="sng" algn="ctr">
          <a:solidFill>
            <a:schemeClr val="accent5">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E754E8-3763-4EF0-891E-85323E7D4F3A}">
      <dsp:nvSpPr>
        <dsp:cNvPr id="0" name=""/>
        <dsp:cNvSpPr/>
      </dsp:nvSpPr>
      <dsp:spPr>
        <a:xfrm>
          <a:off x="7907819" y="3951271"/>
          <a:ext cx="314475" cy="294853"/>
        </a:xfrm>
        <a:custGeom>
          <a:avLst/>
          <a:gdLst/>
          <a:ahLst/>
          <a:cxnLst/>
          <a:rect l="0" t="0" r="0" b="0"/>
          <a:pathLst>
            <a:path>
              <a:moveTo>
                <a:pt x="314475" y="0"/>
              </a:moveTo>
              <a:lnTo>
                <a:pt x="314475" y="294853"/>
              </a:lnTo>
              <a:lnTo>
                <a:pt x="0" y="294853"/>
              </a:lnTo>
            </a:path>
          </a:pathLst>
        </a:custGeom>
        <a:noFill/>
        <a:ln w="12700" cap="flat" cmpd="sng" algn="ctr">
          <a:solidFill>
            <a:schemeClr val="accent5">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BBCA770-B427-4776-BD90-AD8E7D7C6E47}">
      <dsp:nvSpPr>
        <dsp:cNvPr id="0" name=""/>
        <dsp:cNvSpPr/>
      </dsp:nvSpPr>
      <dsp:spPr>
        <a:xfrm>
          <a:off x="8920814" y="4424971"/>
          <a:ext cx="414765" cy="326779"/>
        </a:xfrm>
        <a:custGeom>
          <a:avLst/>
          <a:gdLst/>
          <a:ahLst/>
          <a:cxnLst/>
          <a:rect l="0" t="0" r="0" b="0"/>
          <a:pathLst>
            <a:path>
              <a:moveTo>
                <a:pt x="0" y="0"/>
              </a:moveTo>
              <a:lnTo>
                <a:pt x="0" y="326779"/>
              </a:lnTo>
              <a:lnTo>
                <a:pt x="414765" y="326779"/>
              </a:lnTo>
            </a:path>
          </a:pathLst>
        </a:custGeom>
        <a:noFill/>
        <a:ln w="12700" cap="flat" cmpd="sng" algn="ctr">
          <a:solidFill>
            <a:schemeClr val="accent5">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4C7C84-B641-4804-B71B-7DE0212BDCE7}">
      <dsp:nvSpPr>
        <dsp:cNvPr id="0" name=""/>
        <dsp:cNvSpPr/>
      </dsp:nvSpPr>
      <dsp:spPr>
        <a:xfrm>
          <a:off x="8222295" y="3951271"/>
          <a:ext cx="413858" cy="292487"/>
        </a:xfrm>
        <a:custGeom>
          <a:avLst/>
          <a:gdLst/>
          <a:ahLst/>
          <a:cxnLst/>
          <a:rect l="0" t="0" r="0" b="0"/>
          <a:pathLst>
            <a:path>
              <a:moveTo>
                <a:pt x="0" y="0"/>
              </a:moveTo>
              <a:lnTo>
                <a:pt x="0" y="292487"/>
              </a:lnTo>
              <a:lnTo>
                <a:pt x="413858" y="292487"/>
              </a:lnTo>
            </a:path>
          </a:pathLst>
        </a:custGeom>
        <a:noFill/>
        <a:ln w="12700" cap="flat" cmpd="sng" algn="ctr">
          <a:solidFill>
            <a:schemeClr val="accent5">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76C978D-35ED-4D0B-930E-3F175CE4CF14}">
      <dsp:nvSpPr>
        <dsp:cNvPr id="0" name=""/>
        <dsp:cNvSpPr/>
      </dsp:nvSpPr>
      <dsp:spPr>
        <a:xfrm>
          <a:off x="6596548" y="3122502"/>
          <a:ext cx="482453" cy="205897"/>
        </a:xfrm>
        <a:custGeom>
          <a:avLst/>
          <a:gdLst/>
          <a:ahLst/>
          <a:cxnLst/>
          <a:rect l="0" t="0" r="0" b="0"/>
          <a:pathLst>
            <a:path>
              <a:moveTo>
                <a:pt x="0" y="0"/>
              </a:moveTo>
              <a:lnTo>
                <a:pt x="0" y="205897"/>
              </a:lnTo>
              <a:lnTo>
                <a:pt x="482453" y="205897"/>
              </a:lnTo>
            </a:path>
          </a:pathLst>
        </a:custGeom>
        <a:noFill/>
        <a:ln w="12700" cap="flat" cmpd="sng" algn="ctr">
          <a:solidFill>
            <a:schemeClr val="accent5">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FC992FF-5D39-4F83-B7BE-C424570D4803}">
      <dsp:nvSpPr>
        <dsp:cNvPr id="0" name=""/>
        <dsp:cNvSpPr/>
      </dsp:nvSpPr>
      <dsp:spPr>
        <a:xfrm>
          <a:off x="5840082" y="2589358"/>
          <a:ext cx="471804" cy="351931"/>
        </a:xfrm>
        <a:custGeom>
          <a:avLst/>
          <a:gdLst/>
          <a:ahLst/>
          <a:cxnLst/>
          <a:rect l="0" t="0" r="0" b="0"/>
          <a:pathLst>
            <a:path>
              <a:moveTo>
                <a:pt x="0" y="0"/>
              </a:moveTo>
              <a:lnTo>
                <a:pt x="0" y="351931"/>
              </a:lnTo>
              <a:lnTo>
                <a:pt x="471804" y="351931"/>
              </a:lnTo>
            </a:path>
          </a:pathLst>
        </a:custGeom>
        <a:noFill/>
        <a:ln w="12700" cap="flat" cmpd="sng" algn="ctr">
          <a:solidFill>
            <a:schemeClr val="accent5">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92A9D6B-5A46-46C6-8F8C-2CAF3E7EEE90}">
      <dsp:nvSpPr>
        <dsp:cNvPr id="0" name=""/>
        <dsp:cNvSpPr/>
      </dsp:nvSpPr>
      <dsp:spPr>
        <a:xfrm>
          <a:off x="4675954" y="3122500"/>
          <a:ext cx="404635" cy="205744"/>
        </a:xfrm>
        <a:custGeom>
          <a:avLst/>
          <a:gdLst/>
          <a:ahLst/>
          <a:cxnLst/>
          <a:rect l="0" t="0" r="0" b="0"/>
          <a:pathLst>
            <a:path>
              <a:moveTo>
                <a:pt x="404635" y="0"/>
              </a:moveTo>
              <a:lnTo>
                <a:pt x="404635" y="205744"/>
              </a:lnTo>
              <a:lnTo>
                <a:pt x="0" y="205744"/>
              </a:lnTo>
            </a:path>
          </a:pathLst>
        </a:custGeom>
        <a:noFill/>
        <a:ln w="12700" cap="flat" cmpd="sng" algn="ctr">
          <a:solidFill>
            <a:schemeClr val="accent5">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EECECC0-9112-42B8-8FA9-8008BAFCD6CD}">
      <dsp:nvSpPr>
        <dsp:cNvPr id="0" name=""/>
        <dsp:cNvSpPr/>
      </dsp:nvSpPr>
      <dsp:spPr>
        <a:xfrm>
          <a:off x="5365250" y="2589358"/>
          <a:ext cx="474831" cy="351929"/>
        </a:xfrm>
        <a:custGeom>
          <a:avLst/>
          <a:gdLst/>
          <a:ahLst/>
          <a:cxnLst/>
          <a:rect l="0" t="0" r="0" b="0"/>
          <a:pathLst>
            <a:path>
              <a:moveTo>
                <a:pt x="474831" y="0"/>
              </a:moveTo>
              <a:lnTo>
                <a:pt x="474831" y="351929"/>
              </a:lnTo>
              <a:lnTo>
                <a:pt x="0" y="351929"/>
              </a:lnTo>
            </a:path>
          </a:pathLst>
        </a:custGeom>
        <a:noFill/>
        <a:ln w="12700" cap="flat" cmpd="sng" algn="ctr">
          <a:solidFill>
            <a:schemeClr val="accent5">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8430B99-75E9-4896-9D35-A686DA9A28EF}">
      <dsp:nvSpPr>
        <dsp:cNvPr id="0" name=""/>
        <dsp:cNvSpPr/>
      </dsp:nvSpPr>
      <dsp:spPr>
        <a:xfrm>
          <a:off x="4265490" y="1780452"/>
          <a:ext cx="431299" cy="186034"/>
        </a:xfrm>
        <a:custGeom>
          <a:avLst/>
          <a:gdLst/>
          <a:ahLst/>
          <a:cxnLst/>
          <a:rect l="0" t="0" r="0" b="0"/>
          <a:pathLst>
            <a:path>
              <a:moveTo>
                <a:pt x="0" y="0"/>
              </a:moveTo>
              <a:lnTo>
                <a:pt x="0" y="186034"/>
              </a:lnTo>
              <a:lnTo>
                <a:pt x="431299" y="186034"/>
              </a:lnTo>
            </a:path>
          </a:pathLst>
        </a:custGeom>
        <a:noFill/>
        <a:ln w="12700" cap="flat" cmpd="sng" algn="ctr">
          <a:solidFill>
            <a:schemeClr val="accent5">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093B5B9-ECEF-4862-A558-1C60653278CD}">
      <dsp:nvSpPr>
        <dsp:cNvPr id="0" name=""/>
        <dsp:cNvSpPr/>
      </dsp:nvSpPr>
      <dsp:spPr>
        <a:xfrm>
          <a:off x="3503094" y="1245742"/>
          <a:ext cx="477735" cy="353498"/>
        </a:xfrm>
        <a:custGeom>
          <a:avLst/>
          <a:gdLst/>
          <a:ahLst/>
          <a:cxnLst/>
          <a:rect l="0" t="0" r="0" b="0"/>
          <a:pathLst>
            <a:path>
              <a:moveTo>
                <a:pt x="0" y="0"/>
              </a:moveTo>
              <a:lnTo>
                <a:pt x="0" y="353498"/>
              </a:lnTo>
              <a:lnTo>
                <a:pt x="477735" y="353498"/>
              </a:lnTo>
            </a:path>
          </a:pathLst>
        </a:custGeom>
        <a:noFill/>
        <a:ln w="12700" cap="flat" cmpd="sng" algn="ctr">
          <a:solidFill>
            <a:schemeClr val="accent5">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A9D1E7A-DE5F-46BB-ADAA-27D98661CD7E}">
      <dsp:nvSpPr>
        <dsp:cNvPr id="0" name=""/>
        <dsp:cNvSpPr/>
      </dsp:nvSpPr>
      <dsp:spPr>
        <a:xfrm>
          <a:off x="2359801" y="0"/>
          <a:ext cx="2286585" cy="1245742"/>
        </a:xfrm>
        <a:prstGeom prst="roundRect">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Are costs posted to the asset?</a:t>
          </a:r>
        </a:p>
      </dsp:txBody>
      <dsp:txXfrm>
        <a:off x="2420613" y="60812"/>
        <a:ext cx="2164961" cy="1124118"/>
      </dsp:txXfrm>
    </dsp:sp>
    <dsp:sp modelId="{A9B28EF4-E886-4BD7-847D-F8BBE2DDB54D}">
      <dsp:nvSpPr>
        <dsp:cNvPr id="0" name=""/>
        <dsp:cNvSpPr/>
      </dsp:nvSpPr>
      <dsp:spPr>
        <a:xfrm>
          <a:off x="3980829" y="1418028"/>
          <a:ext cx="569321" cy="362424"/>
        </a:xfrm>
        <a:prstGeom prst="flowChartDecision">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YES</a:t>
          </a:r>
        </a:p>
      </dsp:txBody>
      <dsp:txXfrm>
        <a:off x="4123159" y="1508634"/>
        <a:ext cx="284661" cy="181212"/>
      </dsp:txXfrm>
    </dsp:sp>
    <dsp:sp modelId="{045AA50C-4321-4DEB-924D-0DA37A25B4E9}">
      <dsp:nvSpPr>
        <dsp:cNvPr id="0" name=""/>
        <dsp:cNvSpPr/>
      </dsp:nvSpPr>
      <dsp:spPr>
        <a:xfrm>
          <a:off x="4696789" y="1343616"/>
          <a:ext cx="2286585" cy="1245742"/>
        </a:xfrm>
        <a:prstGeom prst="roundRect">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Is the item code correct?</a:t>
          </a:r>
        </a:p>
      </dsp:txBody>
      <dsp:txXfrm>
        <a:off x="4757601" y="1404428"/>
        <a:ext cx="2164961" cy="1124118"/>
      </dsp:txXfrm>
    </dsp:sp>
    <dsp:sp modelId="{126C3250-2CFF-4162-A207-7DF10A9E1BA5}">
      <dsp:nvSpPr>
        <dsp:cNvPr id="0" name=""/>
        <dsp:cNvSpPr/>
      </dsp:nvSpPr>
      <dsp:spPr>
        <a:xfrm>
          <a:off x="4795928" y="2760076"/>
          <a:ext cx="569321" cy="362424"/>
        </a:xfrm>
        <a:prstGeom prst="flowChartDecision">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NO</a:t>
          </a:r>
        </a:p>
      </dsp:txBody>
      <dsp:txXfrm>
        <a:off x="4938258" y="2850682"/>
        <a:ext cx="284661" cy="181212"/>
      </dsp:txXfrm>
    </dsp:sp>
    <dsp:sp modelId="{C62DE96D-3017-49D0-846E-738141F8664A}">
      <dsp:nvSpPr>
        <dsp:cNvPr id="0" name=""/>
        <dsp:cNvSpPr/>
      </dsp:nvSpPr>
      <dsp:spPr>
        <a:xfrm>
          <a:off x="2389368" y="2705373"/>
          <a:ext cx="2286585" cy="1245742"/>
        </a:xfrm>
        <a:prstGeom prst="roundRect">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Revise the asset’s item code by drilling into the asset record.</a:t>
          </a:r>
        </a:p>
      </dsp:txBody>
      <dsp:txXfrm>
        <a:off x="2450180" y="2766185"/>
        <a:ext cx="2164961" cy="1124118"/>
      </dsp:txXfrm>
    </dsp:sp>
    <dsp:sp modelId="{6CACEFE3-A2B4-49AD-89B6-7858E8F793E3}">
      <dsp:nvSpPr>
        <dsp:cNvPr id="0" name=""/>
        <dsp:cNvSpPr/>
      </dsp:nvSpPr>
      <dsp:spPr>
        <a:xfrm>
          <a:off x="6311887" y="2760078"/>
          <a:ext cx="569321" cy="362424"/>
        </a:xfrm>
        <a:prstGeom prst="flowChartDecision">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YES</a:t>
          </a:r>
        </a:p>
      </dsp:txBody>
      <dsp:txXfrm>
        <a:off x="6454217" y="2850684"/>
        <a:ext cx="284661" cy="181212"/>
      </dsp:txXfrm>
    </dsp:sp>
    <dsp:sp modelId="{DA1FA419-3519-4757-B7C7-BD421EF39EC9}">
      <dsp:nvSpPr>
        <dsp:cNvPr id="0" name=""/>
        <dsp:cNvSpPr/>
      </dsp:nvSpPr>
      <dsp:spPr>
        <a:xfrm>
          <a:off x="7079002" y="2705529"/>
          <a:ext cx="2286585" cy="1245742"/>
        </a:xfrm>
        <a:prstGeom prst="roundRect">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Are the object codes correct?</a:t>
          </a:r>
        </a:p>
      </dsp:txBody>
      <dsp:txXfrm>
        <a:off x="7139814" y="2766341"/>
        <a:ext cx="2164961" cy="1124118"/>
      </dsp:txXfrm>
    </dsp:sp>
    <dsp:sp modelId="{F8D8C5D1-639E-4BA5-9E94-9657D9CBE994}">
      <dsp:nvSpPr>
        <dsp:cNvPr id="0" name=""/>
        <dsp:cNvSpPr/>
      </dsp:nvSpPr>
      <dsp:spPr>
        <a:xfrm>
          <a:off x="8636153" y="4062547"/>
          <a:ext cx="569321" cy="362424"/>
        </a:xfrm>
        <a:prstGeom prst="flowChartDecision">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YES</a:t>
          </a:r>
        </a:p>
      </dsp:txBody>
      <dsp:txXfrm>
        <a:off x="8778483" y="4153153"/>
        <a:ext cx="284661" cy="181212"/>
      </dsp:txXfrm>
    </dsp:sp>
    <dsp:sp modelId="{C294386B-14A2-45D0-BF5D-9FEB9B6CF7F0}">
      <dsp:nvSpPr>
        <dsp:cNvPr id="0" name=""/>
        <dsp:cNvSpPr/>
      </dsp:nvSpPr>
      <dsp:spPr>
        <a:xfrm>
          <a:off x="9335580" y="4128880"/>
          <a:ext cx="2286585" cy="1245742"/>
        </a:xfrm>
        <a:prstGeom prst="roundRect">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No asset transfer is required.</a:t>
          </a:r>
        </a:p>
      </dsp:txBody>
      <dsp:txXfrm>
        <a:off x="9396392" y="4189692"/>
        <a:ext cx="2164961" cy="1124118"/>
      </dsp:txXfrm>
    </dsp:sp>
    <dsp:sp modelId="{80522B77-EB6C-400B-B331-7767C984C99D}">
      <dsp:nvSpPr>
        <dsp:cNvPr id="0" name=""/>
        <dsp:cNvSpPr/>
      </dsp:nvSpPr>
      <dsp:spPr>
        <a:xfrm>
          <a:off x="7338497" y="4064912"/>
          <a:ext cx="569321" cy="362424"/>
        </a:xfrm>
        <a:prstGeom prst="flowChartDecision">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NO</a:t>
          </a:r>
        </a:p>
      </dsp:txBody>
      <dsp:txXfrm>
        <a:off x="7480827" y="4155518"/>
        <a:ext cx="284661" cy="181212"/>
      </dsp:txXfrm>
    </dsp:sp>
    <dsp:sp modelId="{BC7F4E95-8908-4803-BD69-8328C36986B9}">
      <dsp:nvSpPr>
        <dsp:cNvPr id="0" name=""/>
        <dsp:cNvSpPr/>
      </dsp:nvSpPr>
      <dsp:spPr>
        <a:xfrm>
          <a:off x="4905887" y="4136825"/>
          <a:ext cx="2286585" cy="1245742"/>
        </a:xfrm>
        <a:prstGeom prst="roundRect">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Process an asset transfer to correct the object codes.</a:t>
          </a:r>
        </a:p>
      </dsp:txBody>
      <dsp:txXfrm>
        <a:off x="4966699" y="4197637"/>
        <a:ext cx="2164961" cy="1124118"/>
      </dsp:txXfrm>
    </dsp:sp>
    <dsp:sp modelId="{5841BBDD-F6A0-4DEF-B935-E5C8C5B55EC7}">
      <dsp:nvSpPr>
        <dsp:cNvPr id="0" name=""/>
        <dsp:cNvSpPr/>
      </dsp:nvSpPr>
      <dsp:spPr>
        <a:xfrm>
          <a:off x="2462333" y="1413799"/>
          <a:ext cx="569321" cy="362424"/>
        </a:xfrm>
        <a:prstGeom prst="flowChartDecision">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NO</a:t>
          </a:r>
        </a:p>
      </dsp:txBody>
      <dsp:txXfrm>
        <a:off x="2604663" y="1504405"/>
        <a:ext cx="284661" cy="181212"/>
      </dsp:txXfrm>
    </dsp:sp>
    <dsp:sp modelId="{54516A60-A34C-49A6-ACC3-79302EAFD792}">
      <dsp:nvSpPr>
        <dsp:cNvPr id="0" name=""/>
        <dsp:cNvSpPr/>
      </dsp:nvSpPr>
      <dsp:spPr>
        <a:xfrm>
          <a:off x="9546" y="1331269"/>
          <a:ext cx="2286585" cy="1245742"/>
        </a:xfrm>
        <a:prstGeom prst="roundRect">
          <a:avLst/>
        </a:prstGeom>
        <a:solidFill>
          <a:schemeClr val="accent5">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Delete the asset record and re-enter it with correct object codes.</a:t>
          </a:r>
        </a:p>
      </dsp:txBody>
      <dsp:txXfrm>
        <a:off x="70358" y="1392081"/>
        <a:ext cx="2164961" cy="11241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14:15:47.9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3,'140'-1,"53"0,215 25,-319-11,-41-4,0-3,0-1,87-4,-20-19,-81 15,55-13,-59 9,-1 2,53-3,-55 9,-1 0,0 2,0 1,50 15,-64-15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14:15:50.0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33,'181'-16,"-50"3,378 9,-1 31,-151-7,53-16,-341-4,-46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14:15:56.6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1,'0'1,"0"-1,1 1,-1 0,0 0,1-1,-1 1,1 0,-1-1,1 1,-1 0,1-1,-1 1,1-1,0 1,-1-1,1 1,0-1,-1 0,1 1,0-1,0 0,-1 1,1-1,0 0,0 0,0 0,-1 0,3 0,27 3,-24-3,464 4,-265-6,171 1,974 23,-1190-9,-139-10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14:15:58.0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1,'1849'25,"-1735"-21,418 6,-524-11,0 0,0 0,0-1,0 0,-1 0,1-1,9-5,-9 5,-1-1,1 1,1 1,-1 0,0 0,10-1,55 2,-57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1T14:13:39.498"/>
    </inkml:context>
    <inkml:brush xml:id="br0">
      <inkml:brushProperty name="width" value="0.035" units="cm"/>
      <inkml:brushProperty name="height" value="0.035" units="cm"/>
      <inkml:brushProperty name="color" value="#E71224"/>
    </inkml:brush>
  </inkml:definitions>
  <inkml:trace contextRef="#ctx0" brushRef="#br0">0 0 24528,'0'916'0,"1607"-916"0,-1607-916 0,-1607 916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1T14:14:58.798"/>
    </inkml:context>
    <inkml:brush xml:id="br0">
      <inkml:brushProperty name="width" value="0.035" units="cm"/>
      <inkml:brushProperty name="height" value="0.035" units="cm"/>
      <inkml:brushProperty name="color" value="#E71224"/>
    </inkml:brush>
  </inkml:definitions>
  <inkml:trace contextRef="#ctx0" brushRef="#br0">0 0 24497,'0'832'0,"1214"-832"0,-1214-832 0,-1214 832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1T14:15:09.637"/>
    </inkml:context>
    <inkml:brush xml:id="br0">
      <inkml:brushProperty name="width" value="0.035" units="cm"/>
      <inkml:brushProperty name="height" value="0.035" units="cm"/>
      <inkml:brushProperty name="color" value="#E71224"/>
    </inkml:brush>
  </inkml:definitions>
  <inkml:trace contextRef="#ctx0" brushRef="#br0">0 0 24516,'0'1216'0,"2709"-1216"0,-2709-1216 0,-2709 1216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983A7-BAD0-4131-816C-4036090B83A2}"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947DF-4E4F-4792-80F7-252F4344978E}" type="slidenum">
              <a:rPr lang="en-US" smtClean="0"/>
              <a:t>‹#›</a:t>
            </a:fld>
            <a:endParaRPr lang="en-US"/>
          </a:p>
        </p:txBody>
      </p:sp>
    </p:spTree>
    <p:extLst>
      <p:ext uri="{BB962C8B-B14F-4D97-AF65-F5344CB8AC3E}">
        <p14:creationId xmlns:p14="http://schemas.microsoft.com/office/powerpoint/2010/main" val="1342513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947DF-4E4F-4792-80F7-252F4344978E}" type="slidenum">
              <a:rPr lang="en-US" smtClean="0"/>
              <a:t>4</a:t>
            </a:fld>
            <a:endParaRPr lang="en-US"/>
          </a:p>
        </p:txBody>
      </p:sp>
    </p:spTree>
    <p:extLst>
      <p:ext uri="{BB962C8B-B14F-4D97-AF65-F5344CB8AC3E}">
        <p14:creationId xmlns:p14="http://schemas.microsoft.com/office/powerpoint/2010/main" val="3213738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2A278-B915-69CF-1740-8B3285E71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69EDD-DB7E-3ADD-4830-00083EAC6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CFF63-29C6-123A-6ED6-EB58715F30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22C94A-AAB5-3C59-CCC1-2D65DCF7F87D}"/>
              </a:ext>
            </a:extLst>
          </p:cNvPr>
          <p:cNvSpPr>
            <a:spLocks noGrp="1"/>
          </p:cNvSpPr>
          <p:nvPr>
            <p:ph type="sldNum" sz="quarter" idx="5"/>
          </p:nvPr>
        </p:nvSpPr>
        <p:spPr/>
        <p:txBody>
          <a:bodyPr/>
          <a:lstStyle/>
          <a:p>
            <a:fld id="{7F0947DF-4E4F-4792-80F7-252F4344978E}" type="slidenum">
              <a:rPr lang="en-US" smtClean="0"/>
              <a:t>55</a:t>
            </a:fld>
            <a:endParaRPr lang="en-US"/>
          </a:p>
        </p:txBody>
      </p:sp>
    </p:spTree>
    <p:extLst>
      <p:ext uri="{BB962C8B-B14F-4D97-AF65-F5344CB8AC3E}">
        <p14:creationId xmlns:p14="http://schemas.microsoft.com/office/powerpoint/2010/main" val="425161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D5F30-7C35-E73B-0E7B-DC18951F3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22F3B-BE2A-191F-D83C-DB6CD55FAE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7406A-9657-7215-4127-06DA5D5D44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8DFDBF-1323-E3FF-EF91-C377B2F7821E}"/>
              </a:ext>
            </a:extLst>
          </p:cNvPr>
          <p:cNvSpPr>
            <a:spLocks noGrp="1"/>
          </p:cNvSpPr>
          <p:nvPr>
            <p:ph type="sldNum" sz="quarter" idx="5"/>
          </p:nvPr>
        </p:nvSpPr>
        <p:spPr/>
        <p:txBody>
          <a:bodyPr/>
          <a:lstStyle/>
          <a:p>
            <a:fld id="{7F0947DF-4E4F-4792-80F7-252F4344978E}" type="slidenum">
              <a:rPr lang="en-US" smtClean="0"/>
              <a:t>56</a:t>
            </a:fld>
            <a:endParaRPr lang="en-US"/>
          </a:p>
        </p:txBody>
      </p:sp>
    </p:spTree>
    <p:extLst>
      <p:ext uri="{BB962C8B-B14F-4D97-AF65-F5344CB8AC3E}">
        <p14:creationId xmlns:p14="http://schemas.microsoft.com/office/powerpoint/2010/main" val="2420962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947DF-4E4F-4792-80F7-252F4344978E}" type="slidenum">
              <a:rPr lang="en-US" smtClean="0"/>
              <a:t>87</a:t>
            </a:fld>
            <a:endParaRPr lang="en-US"/>
          </a:p>
        </p:txBody>
      </p:sp>
    </p:spTree>
    <p:extLst>
      <p:ext uri="{BB962C8B-B14F-4D97-AF65-F5344CB8AC3E}">
        <p14:creationId xmlns:p14="http://schemas.microsoft.com/office/powerpoint/2010/main" val="548548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Purchase orders need to be approved prior to Receiving.</a:t>
            </a:r>
          </a:p>
          <a:p>
            <a:r>
              <a:rPr lang="en-US" dirty="0"/>
              <a:t>Receipts need to Post prior to entering Vouchers.</a:t>
            </a:r>
          </a:p>
        </p:txBody>
      </p:sp>
      <p:sp>
        <p:nvSpPr>
          <p:cNvPr id="4" name="Slide Number Placeholder 3"/>
          <p:cNvSpPr>
            <a:spLocks noGrp="1"/>
          </p:cNvSpPr>
          <p:nvPr>
            <p:ph type="sldNum" sz="quarter" idx="5"/>
          </p:nvPr>
        </p:nvSpPr>
        <p:spPr/>
        <p:txBody>
          <a:bodyPr/>
          <a:lstStyle/>
          <a:p>
            <a:fld id="{7F0947DF-4E4F-4792-80F7-252F4344978E}" type="slidenum">
              <a:rPr lang="en-US" smtClean="0"/>
              <a:t>88</a:t>
            </a:fld>
            <a:endParaRPr lang="en-US"/>
          </a:p>
        </p:txBody>
      </p:sp>
    </p:spTree>
    <p:extLst>
      <p:ext uri="{BB962C8B-B14F-4D97-AF65-F5344CB8AC3E}">
        <p14:creationId xmlns:p14="http://schemas.microsoft.com/office/powerpoint/2010/main" val="2181235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mistake is made during the receipt or voucher process, please refer to the Reverse Receipt training guide</a:t>
            </a:r>
          </a:p>
        </p:txBody>
      </p:sp>
      <p:sp>
        <p:nvSpPr>
          <p:cNvPr id="4" name="Slide Number Placeholder 3"/>
          <p:cNvSpPr>
            <a:spLocks noGrp="1"/>
          </p:cNvSpPr>
          <p:nvPr>
            <p:ph type="sldNum" sz="quarter" idx="5"/>
          </p:nvPr>
        </p:nvSpPr>
        <p:spPr/>
        <p:txBody>
          <a:bodyPr/>
          <a:lstStyle/>
          <a:p>
            <a:fld id="{7F0947DF-4E4F-4792-80F7-252F4344978E}" type="slidenum">
              <a:rPr lang="en-US" smtClean="0"/>
              <a:t>95</a:t>
            </a:fld>
            <a:endParaRPr lang="en-US"/>
          </a:p>
        </p:txBody>
      </p:sp>
    </p:spTree>
    <p:extLst>
      <p:ext uri="{BB962C8B-B14F-4D97-AF65-F5344CB8AC3E}">
        <p14:creationId xmlns:p14="http://schemas.microsoft.com/office/powerpoint/2010/main" val="1074313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77B74-6D12-8C22-4FB8-EC9B8F47F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FA833-B92A-0333-00B9-0CF06D9BB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EE0C0-6321-2374-2737-1F6ECBB6230D}"/>
              </a:ext>
            </a:extLst>
          </p:cNvPr>
          <p:cNvSpPr>
            <a:spLocks noGrp="1"/>
          </p:cNvSpPr>
          <p:nvPr>
            <p:ph type="body" idx="1"/>
          </p:nvPr>
        </p:nvSpPr>
        <p:spPr/>
        <p:txBody>
          <a:bodyPr/>
          <a:lstStyle/>
          <a:p>
            <a:r>
              <a:rPr lang="en-US" dirty="0"/>
              <a:t>Sample voucher screenshot – Void / Paid / Unpaid</a:t>
            </a:r>
          </a:p>
        </p:txBody>
      </p:sp>
      <p:sp>
        <p:nvSpPr>
          <p:cNvPr id="4" name="Slide Number Placeholder 3">
            <a:extLst>
              <a:ext uri="{FF2B5EF4-FFF2-40B4-BE49-F238E27FC236}">
                <a16:creationId xmlns:a16="http://schemas.microsoft.com/office/drawing/2014/main" id="{4E0EEE75-7F60-27BC-11A1-5CC33C5D824E}"/>
              </a:ext>
            </a:extLst>
          </p:cNvPr>
          <p:cNvSpPr>
            <a:spLocks noGrp="1"/>
          </p:cNvSpPr>
          <p:nvPr>
            <p:ph type="sldNum" sz="quarter" idx="5"/>
          </p:nvPr>
        </p:nvSpPr>
        <p:spPr/>
        <p:txBody>
          <a:bodyPr/>
          <a:lstStyle/>
          <a:p>
            <a:fld id="{7F0947DF-4E4F-4792-80F7-252F4344978E}" type="slidenum">
              <a:rPr lang="en-US" smtClean="0"/>
              <a:t>100</a:t>
            </a:fld>
            <a:endParaRPr lang="en-US"/>
          </a:p>
        </p:txBody>
      </p:sp>
    </p:spTree>
    <p:extLst>
      <p:ext uri="{BB962C8B-B14F-4D97-AF65-F5344CB8AC3E}">
        <p14:creationId xmlns:p14="http://schemas.microsoft.com/office/powerpoint/2010/main" val="3796169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67694-8221-B0C8-F819-80B1BAD2D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91E14-FEBA-B920-5637-88A98471E8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12D1D-AD90-AB3B-D4BE-19974D6B96A5}"/>
              </a:ext>
            </a:extLst>
          </p:cNvPr>
          <p:cNvSpPr>
            <a:spLocks noGrp="1"/>
          </p:cNvSpPr>
          <p:nvPr>
            <p:ph type="body" idx="1"/>
          </p:nvPr>
        </p:nvSpPr>
        <p:spPr/>
        <p:txBody>
          <a:bodyPr/>
          <a:lstStyle/>
          <a:p>
            <a:r>
              <a:rPr lang="en-US" dirty="0"/>
              <a:t>Sample voucher screenshot – Void / Paid / Unpaid</a:t>
            </a:r>
          </a:p>
        </p:txBody>
      </p:sp>
      <p:sp>
        <p:nvSpPr>
          <p:cNvPr id="4" name="Slide Number Placeholder 3">
            <a:extLst>
              <a:ext uri="{FF2B5EF4-FFF2-40B4-BE49-F238E27FC236}">
                <a16:creationId xmlns:a16="http://schemas.microsoft.com/office/drawing/2014/main" id="{68BF433A-6B2F-D4AB-E1D5-D2EFE1A8929C}"/>
              </a:ext>
            </a:extLst>
          </p:cNvPr>
          <p:cNvSpPr>
            <a:spLocks noGrp="1"/>
          </p:cNvSpPr>
          <p:nvPr>
            <p:ph type="sldNum" sz="quarter" idx="5"/>
          </p:nvPr>
        </p:nvSpPr>
        <p:spPr/>
        <p:txBody>
          <a:bodyPr/>
          <a:lstStyle/>
          <a:p>
            <a:fld id="{7F0947DF-4E4F-4792-80F7-252F4344978E}" type="slidenum">
              <a:rPr lang="en-US" smtClean="0"/>
              <a:t>101</a:t>
            </a:fld>
            <a:endParaRPr lang="en-US"/>
          </a:p>
        </p:txBody>
      </p:sp>
    </p:spTree>
    <p:extLst>
      <p:ext uri="{BB962C8B-B14F-4D97-AF65-F5344CB8AC3E}">
        <p14:creationId xmlns:p14="http://schemas.microsoft.com/office/powerpoint/2010/main" val="4145986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51953-0B86-7DB2-0E95-D25093461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B73DC-CD35-6556-FEEA-3667F6E28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D79978-53F7-4659-E7D6-8CF4BD2F5CDE}"/>
              </a:ext>
            </a:extLst>
          </p:cNvPr>
          <p:cNvSpPr>
            <a:spLocks noGrp="1"/>
          </p:cNvSpPr>
          <p:nvPr>
            <p:ph type="body" idx="1"/>
          </p:nvPr>
        </p:nvSpPr>
        <p:spPr/>
        <p:txBody>
          <a:bodyPr/>
          <a:lstStyle/>
          <a:p>
            <a:r>
              <a:rPr lang="en-US" dirty="0"/>
              <a:t>Sample voucher screenshot – Void / Paid / Unpaid</a:t>
            </a:r>
          </a:p>
        </p:txBody>
      </p:sp>
      <p:sp>
        <p:nvSpPr>
          <p:cNvPr id="4" name="Slide Number Placeholder 3">
            <a:extLst>
              <a:ext uri="{FF2B5EF4-FFF2-40B4-BE49-F238E27FC236}">
                <a16:creationId xmlns:a16="http://schemas.microsoft.com/office/drawing/2014/main" id="{40277FCB-A4D7-3ACE-C77A-E9F719F39A5B}"/>
              </a:ext>
            </a:extLst>
          </p:cNvPr>
          <p:cNvSpPr>
            <a:spLocks noGrp="1"/>
          </p:cNvSpPr>
          <p:nvPr>
            <p:ph type="sldNum" sz="quarter" idx="5"/>
          </p:nvPr>
        </p:nvSpPr>
        <p:spPr/>
        <p:txBody>
          <a:bodyPr/>
          <a:lstStyle/>
          <a:p>
            <a:fld id="{7F0947DF-4E4F-4792-80F7-252F4344978E}" type="slidenum">
              <a:rPr lang="en-US" smtClean="0"/>
              <a:t>102</a:t>
            </a:fld>
            <a:endParaRPr lang="en-US"/>
          </a:p>
        </p:txBody>
      </p:sp>
    </p:spTree>
    <p:extLst>
      <p:ext uri="{BB962C8B-B14F-4D97-AF65-F5344CB8AC3E}">
        <p14:creationId xmlns:p14="http://schemas.microsoft.com/office/powerpoint/2010/main" val="397279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947DF-4E4F-4792-80F7-252F4344978E}" type="slidenum">
              <a:rPr lang="en-US" smtClean="0"/>
              <a:t>10</a:t>
            </a:fld>
            <a:endParaRPr lang="en-US"/>
          </a:p>
        </p:txBody>
      </p:sp>
    </p:spTree>
    <p:extLst>
      <p:ext uri="{BB962C8B-B14F-4D97-AF65-F5344CB8AC3E}">
        <p14:creationId xmlns:p14="http://schemas.microsoft.com/office/powerpoint/2010/main" val="1432095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947DF-4E4F-4792-80F7-252F4344978E}" type="slidenum">
              <a:rPr lang="en-US" smtClean="0"/>
              <a:t>12</a:t>
            </a:fld>
            <a:endParaRPr lang="en-US"/>
          </a:p>
        </p:txBody>
      </p:sp>
    </p:spTree>
    <p:extLst>
      <p:ext uri="{BB962C8B-B14F-4D97-AF65-F5344CB8AC3E}">
        <p14:creationId xmlns:p14="http://schemas.microsoft.com/office/powerpoint/2010/main" val="1881882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947DF-4E4F-4792-80F7-252F4344978E}" type="slidenum">
              <a:rPr lang="en-US" smtClean="0"/>
              <a:t>15</a:t>
            </a:fld>
            <a:endParaRPr lang="en-US"/>
          </a:p>
        </p:txBody>
      </p:sp>
    </p:spTree>
    <p:extLst>
      <p:ext uri="{BB962C8B-B14F-4D97-AF65-F5344CB8AC3E}">
        <p14:creationId xmlns:p14="http://schemas.microsoft.com/office/powerpoint/2010/main" val="892016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261EB3-8A28-4684-84CA-31ABD3E2E036}" type="slidenum">
              <a:rPr lang="en-US" smtClean="0"/>
              <a:t>17</a:t>
            </a:fld>
            <a:endParaRPr lang="en-US"/>
          </a:p>
        </p:txBody>
      </p:sp>
    </p:spTree>
    <p:extLst>
      <p:ext uri="{BB962C8B-B14F-4D97-AF65-F5344CB8AC3E}">
        <p14:creationId xmlns:p14="http://schemas.microsoft.com/office/powerpoint/2010/main" val="3554745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947DF-4E4F-4792-80F7-252F4344978E}" type="slidenum">
              <a:rPr lang="en-US" smtClean="0"/>
              <a:t>42</a:t>
            </a:fld>
            <a:endParaRPr lang="en-US"/>
          </a:p>
        </p:txBody>
      </p:sp>
    </p:spTree>
    <p:extLst>
      <p:ext uri="{BB962C8B-B14F-4D97-AF65-F5344CB8AC3E}">
        <p14:creationId xmlns:p14="http://schemas.microsoft.com/office/powerpoint/2010/main" val="321373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03801-8979-C421-B17C-8974251F4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4EBD0-F957-FFD3-C984-CAC938659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25594D-FB1B-3C61-20D9-72CB51CC7B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31C18C-52E3-493F-2E60-A2B31AB13EFD}"/>
              </a:ext>
            </a:extLst>
          </p:cNvPr>
          <p:cNvSpPr>
            <a:spLocks noGrp="1"/>
          </p:cNvSpPr>
          <p:nvPr>
            <p:ph type="sldNum" sz="quarter" idx="5"/>
          </p:nvPr>
        </p:nvSpPr>
        <p:spPr/>
        <p:txBody>
          <a:bodyPr/>
          <a:lstStyle/>
          <a:p>
            <a:fld id="{7F0947DF-4E4F-4792-80F7-252F4344978E}" type="slidenum">
              <a:rPr lang="en-US" smtClean="0"/>
              <a:t>43</a:t>
            </a:fld>
            <a:endParaRPr lang="en-US"/>
          </a:p>
        </p:txBody>
      </p:sp>
    </p:spTree>
    <p:extLst>
      <p:ext uri="{BB962C8B-B14F-4D97-AF65-F5344CB8AC3E}">
        <p14:creationId xmlns:p14="http://schemas.microsoft.com/office/powerpoint/2010/main" val="342226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34C16-91F4-2487-6AB5-6542C5FD0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0DE84-D815-68D0-3CF9-227D68E95A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D96E6-BBA9-7DD9-F4D1-C304A52031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26B6BC-D3FF-5649-5C06-525167C66FC9}"/>
              </a:ext>
            </a:extLst>
          </p:cNvPr>
          <p:cNvSpPr>
            <a:spLocks noGrp="1"/>
          </p:cNvSpPr>
          <p:nvPr>
            <p:ph type="sldNum" sz="quarter" idx="5"/>
          </p:nvPr>
        </p:nvSpPr>
        <p:spPr/>
        <p:txBody>
          <a:bodyPr/>
          <a:lstStyle/>
          <a:p>
            <a:fld id="{7F0947DF-4E4F-4792-80F7-252F4344978E}" type="slidenum">
              <a:rPr lang="en-US" smtClean="0"/>
              <a:t>44</a:t>
            </a:fld>
            <a:endParaRPr lang="en-US"/>
          </a:p>
        </p:txBody>
      </p:sp>
    </p:spTree>
    <p:extLst>
      <p:ext uri="{BB962C8B-B14F-4D97-AF65-F5344CB8AC3E}">
        <p14:creationId xmlns:p14="http://schemas.microsoft.com/office/powerpoint/2010/main" val="831814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3437D-BCE1-0220-808E-5931C9FE1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4DC04-85C9-DE5F-9AA4-1177DD017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77582-9429-E174-5128-4C365639DC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60DFC1-4BF0-C00C-BCB3-C7097875AE93}"/>
              </a:ext>
            </a:extLst>
          </p:cNvPr>
          <p:cNvSpPr>
            <a:spLocks noGrp="1"/>
          </p:cNvSpPr>
          <p:nvPr>
            <p:ph type="sldNum" sz="quarter" idx="5"/>
          </p:nvPr>
        </p:nvSpPr>
        <p:spPr/>
        <p:txBody>
          <a:bodyPr/>
          <a:lstStyle/>
          <a:p>
            <a:fld id="{7F0947DF-4E4F-4792-80F7-252F4344978E}" type="slidenum">
              <a:rPr lang="en-US" smtClean="0"/>
              <a:t>45</a:t>
            </a:fld>
            <a:endParaRPr lang="en-US"/>
          </a:p>
        </p:txBody>
      </p:sp>
    </p:spTree>
    <p:extLst>
      <p:ext uri="{BB962C8B-B14F-4D97-AF65-F5344CB8AC3E}">
        <p14:creationId xmlns:p14="http://schemas.microsoft.com/office/powerpoint/2010/main" val="37550524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0BA741-BE74-4759-962A-EF669432EC3C}"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2975403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0BA741-BE74-4759-962A-EF669432EC3C}"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1057231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0BA741-BE74-4759-962A-EF669432EC3C}"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4002552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0BA741-BE74-4759-962A-EF669432EC3C}"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C73F1A4C-98BA-4654-9C13-F50BF9DD5FCE}"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824386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0BA741-BE74-4759-962A-EF669432EC3C}"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270861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0BA741-BE74-4759-962A-EF669432EC3C}" type="datetimeFigureOut">
              <a:rPr lang="en-US" smtClean="0"/>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1429807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0BA741-BE74-4759-962A-EF669432EC3C}" type="datetimeFigureOut">
              <a:rPr lang="en-US" smtClean="0"/>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2615203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BA741-BE74-4759-962A-EF669432EC3C}"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1526124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80BA741-BE74-4759-962A-EF669432EC3C}" type="datetimeFigureOut">
              <a:rPr lang="en-US" smtClean="0"/>
              <a:t>4/7/2026</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C73F1A4C-98BA-4654-9C13-F50BF9DD5FCE}" type="slidenum">
              <a:rPr lang="en-US" smtClean="0"/>
              <a:t>‹#›</a:t>
            </a:fld>
            <a:endParaRPr lang="en-US"/>
          </a:p>
        </p:txBody>
      </p:sp>
    </p:spTree>
    <p:extLst>
      <p:ext uri="{BB962C8B-B14F-4D97-AF65-F5344CB8AC3E}">
        <p14:creationId xmlns:p14="http://schemas.microsoft.com/office/powerpoint/2010/main" val="638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BA741-BE74-4759-962A-EF669432EC3C}"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1024001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0BA741-BE74-4759-962A-EF669432EC3C}"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110911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0BA741-BE74-4759-962A-EF669432EC3C}"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2815169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0BA741-BE74-4759-962A-EF669432EC3C}" type="datetimeFigureOut">
              <a:rPr lang="en-US" smtClean="0"/>
              <a:t>4/7/2026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975996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0BA741-BE74-4759-962A-EF669432EC3C}" type="datetimeFigureOut">
              <a:rPr lang="en-US" smtClean="0"/>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47130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0BA741-BE74-4759-962A-EF669432EC3C}" type="datetimeFigureOut">
              <a:rPr lang="en-US" smtClean="0"/>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158418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0BA741-BE74-4759-962A-EF669432EC3C}"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95231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0BA741-BE74-4759-962A-EF669432EC3C}"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F1A4C-98BA-4654-9C13-F50BF9DD5FCE}" type="slidenum">
              <a:rPr lang="en-US" smtClean="0"/>
              <a:t>‹#›</a:t>
            </a:fld>
            <a:endParaRPr lang="en-US"/>
          </a:p>
        </p:txBody>
      </p:sp>
    </p:spTree>
    <p:extLst>
      <p:ext uri="{BB962C8B-B14F-4D97-AF65-F5344CB8AC3E}">
        <p14:creationId xmlns:p14="http://schemas.microsoft.com/office/powerpoint/2010/main" val="3370684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0BA741-BE74-4759-962A-EF669432EC3C}" type="datetimeFigureOut">
              <a:rPr lang="en-US" smtClean="0"/>
              <a:t>4/7/2026</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73F1A4C-98BA-4654-9C13-F50BF9DD5FCE}" type="slidenum">
              <a:rPr lang="en-US" smtClean="0"/>
              <a:t>‹#›</a:t>
            </a:fld>
            <a:endParaRPr lang="en-US"/>
          </a:p>
        </p:txBody>
      </p:sp>
    </p:spTree>
    <p:extLst>
      <p:ext uri="{BB962C8B-B14F-4D97-AF65-F5344CB8AC3E}">
        <p14:creationId xmlns:p14="http://schemas.microsoft.com/office/powerpoint/2010/main" val="4270330615"/>
      </p:ext>
    </p:extLst>
  </p:cSld>
  <p:clrMap bg1="dk1" tx1="lt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hyperlink" Target="mailto:Shaun.McDonald@nebraska.gov" TargetMode="External"/><Relationship Id="rId3" Type="http://schemas.openxmlformats.org/officeDocument/2006/relationships/hyperlink" Target="mailto:Philip.Olsen@nebraska.gov" TargetMode="External"/><Relationship Id="rId7" Type="http://schemas.openxmlformats.org/officeDocument/2006/relationships/hyperlink" Target="mailto:Patrick.Trinh@nebraska.gov" TargetMode="External"/><Relationship Id="rId2" Type="http://schemas.openxmlformats.org/officeDocument/2006/relationships/hyperlink" Target="mailto:AS.StateAccounting@nebraska.gov" TargetMode="External"/><Relationship Id="rId1" Type="http://schemas.openxmlformats.org/officeDocument/2006/relationships/slideLayout" Target="../slideLayouts/slideLayout2.xml"/><Relationship Id="rId6" Type="http://schemas.openxmlformats.org/officeDocument/2006/relationships/hyperlink" Target="mailto:Chad.Pinger@nebraska.gov" TargetMode="External"/><Relationship Id="rId5" Type="http://schemas.openxmlformats.org/officeDocument/2006/relationships/hyperlink" Target="mailto:Kevin.Le@nebraska.gov" TargetMode="External"/><Relationship Id="rId10" Type="http://schemas.openxmlformats.org/officeDocument/2006/relationships/hyperlink" Target="mailto:Van.Truong@nebraska.gov" TargetMode="External"/><Relationship Id="rId4" Type="http://schemas.openxmlformats.org/officeDocument/2006/relationships/hyperlink" Target="mailto:Krista.Davis@nebraska.gov" TargetMode="External"/><Relationship Id="rId9" Type="http://schemas.openxmlformats.org/officeDocument/2006/relationships/hyperlink" Target="mailto:Shabnam.Sultani@nebraska.go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as.stateaccounting@nebraska.gov"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png"/><Relationship Id="rId7" Type="http://schemas.openxmlformats.org/officeDocument/2006/relationships/diagramLayout" Target="../diagrams/layout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Data" Target="../diagrams/data4.xml"/><Relationship Id="rId5" Type="http://schemas.openxmlformats.org/officeDocument/2006/relationships/image" Target="../media/image42.png"/><Relationship Id="rId10" Type="http://schemas.microsoft.com/office/2007/relationships/diagramDrawing" Target="../diagrams/drawing4.xml"/><Relationship Id="rId4" Type="http://schemas.openxmlformats.org/officeDocument/2006/relationships/image" Target="../media/image3.png"/><Relationship Id="rId9" Type="http://schemas.openxmlformats.org/officeDocument/2006/relationships/diagramColors" Target="../diagrams/colors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56.png"/><Relationship Id="rId7" Type="http://schemas.openxmlformats.org/officeDocument/2006/relationships/image" Target="../media/image51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customXml" Target="../ink/ink6.xml"/><Relationship Id="rId5" Type="http://schemas.openxmlformats.org/officeDocument/2006/relationships/image" Target="../media/image500.png"/><Relationship Id="rId4" Type="http://schemas.openxmlformats.org/officeDocument/2006/relationships/customXml" Target="../ink/ink5.xml"/><Relationship Id="rId9" Type="http://schemas.openxmlformats.org/officeDocument/2006/relationships/image" Target="../media/image520.png"/></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Information"/><Relationship Id="rId7" Type="http://schemas.openxmlformats.org/officeDocument/2006/relationships/hyperlink" Target="#Disposition"/><Relationship Id="rId2" Type="http://schemas.openxmlformats.org/officeDocument/2006/relationships/hyperlink" Target="#Identification"/><Relationship Id="rId1" Type="http://schemas.openxmlformats.org/officeDocument/2006/relationships/slideLayout" Target="../slideLayouts/slideLayout2.xml"/><Relationship Id="rId6" Type="http://schemas.openxmlformats.org/officeDocument/2006/relationships/hyperlink" Target="#Preparation"/><Relationship Id="rId5" Type="http://schemas.openxmlformats.org/officeDocument/2006/relationships/hyperlink" Target="#Determination"/><Relationship Id="rId4" Type="http://schemas.openxmlformats.org/officeDocument/2006/relationships/hyperlink" Target="#Communication"/></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hyperlink" Target="#Identification"/><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hyperlink" Target="#Information"/><Relationship Id="rId1" Type="http://schemas.openxmlformats.org/officeDocument/2006/relationships/slideLayout" Target="../slideLayouts/slideLayout7.xml"/><Relationship Id="rId4" Type="http://schemas.openxmlformats.org/officeDocument/2006/relationships/image" Target="../media/image62.tmp"/></Relationships>
</file>

<file path=ppt/slides/_rels/slide62.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mailto:as.materielsurplusproperty@nebraska.gov" TargetMode="External"/><Relationship Id="rId2" Type="http://schemas.openxmlformats.org/officeDocument/2006/relationships/hyperlink" Target="#Communication"/><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hyperlink" Target="#Determination"/><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Preparation"/><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www.govdeals.com/nesurplus" TargetMode="External"/><Relationship Id="rId2" Type="http://schemas.openxmlformats.org/officeDocument/2006/relationships/hyperlink" Target="#Disposition"/><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hyperlink" Target="https://das.nebraska.gov/materiel/docs/Vehicles/ASSET%20MANAGEMENT%20MANUAL%202022.pdf"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customXml" Target="../ink/ink3.xml"/><Relationship Id="rId2" Type="http://schemas.openxmlformats.org/officeDocument/2006/relationships/customXml" Target="../ink/ink1.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customXml" Target="../ink/ink2.xm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customXml" Target="../ink/ink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Completion"/><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myworkday.com/son/email-universal/inst/17815$1181/rel-task/2997$10951.htmld" TargetMode="External"/><Relationship Id="rId2" Type="http://schemas.openxmlformats.org/officeDocument/2006/relationships/hyperlink" Target="https://das.nebraska.gov/forms/index.html#asset"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mailto:as.materielfixedassets@nebraska.gov" TargetMode="External"/><Relationship Id="rId2" Type="http://schemas.openxmlformats.org/officeDocument/2006/relationships/hyperlink" Target="mailto:As.materielsurplusproperty@nebraska.gov"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8.png"/><Relationship Id="rId5" Type="http://schemas.microsoft.com/office/2007/relationships/hdphoto" Target="../media/hdphoto1.wdp"/><Relationship Id="rId4" Type="http://schemas.openxmlformats.org/officeDocument/2006/relationships/image" Target="../media/image67.png"/><Relationship Id="rId9" Type="http://schemas.microsoft.com/office/2007/relationships/hdphoto" Target="../media/hdphoto3.wdp"/></Relationships>
</file>

<file path=ppt/slides/_rels/slide77.xml.rels><?xml version="1.0" encoding="UTF-8" standalone="yes"?>
<Relationships xmlns="http://schemas.openxmlformats.org/package/2006/relationships"><Relationship Id="rId3" Type="http://schemas.openxmlformats.org/officeDocument/2006/relationships/hyperlink" Target="https://das.nebraska.gov/accounting/manual.html#28" TargetMode="External"/><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hyperlink" Target="https://das.nebraska.gov/materiel/docs/NE_DAS_Materiel_Asset_Management-Asset_Management_Manual.pdf" TargetMode="External"/><Relationship Id="rId4" Type="http://schemas.openxmlformats.org/officeDocument/2006/relationships/hyperlink" Target="https://das.nebraska.gov/materiel/docs/NE_DAS_Materiel_Asset_Mgmt_Annual_Inventory_ltr_2025.pdf"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hyperlink" Target="https://das.nebraska.gov/materiel/purchasing.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hyperlink" Target="https://das.nebraska.gov/nis/training_manuals-9.1/Accounts%20Payable/Lesson%204%20Accounts%20Payable%20Reports/Accouts%20Payable%20Reports/GL%20Post%20Budget%20Failure%20Report/COM_WI_810_BU_Budget_Failure_manual.pdf" TargetMode="Externa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das.nebraska.gov/accounting/e1-training-guides.html" TargetMode="External"/><Relationship Id="rId7"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hyperlink" Target="https://view.officeapps.live.com/op/view.aspx?src=https%3A%2F%2Fdas.nebraska.gov%2Faccounting%2Fdocs%2FNE_DAS_Accounting_Payroll_and_Financial_Center-Training_Guides_Procurement_Receiving.docx&amp;wdOrigin=BROWSELINK" TargetMode="External"/><Relationship Id="rId4" Type="http://schemas.openxmlformats.org/officeDocument/2006/relationships/hyperlink" Target="https://link.nebraska.gov/"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link.nebraska.gov/" TargetMode="External"/><Relationship Id="rId2" Type="http://schemas.openxmlformats.org/officeDocument/2006/relationships/hyperlink" Target="https://das.nebraska.gov/accounting/pay-fin.html" TargetMode="Externa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hyperlink" Target="https://das.nebraska.gov/nis/training_manuals-9.1/Accounts%20Payable/Lesson%203%20Other%20Voucher%20Processing/Voucher%20Processing/Entering%20Vouchers%20using%20Three-Way%20Match/Publishing%20Content/Training%20Guide/Accounts%20Payable_TRAIN.docx"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46" name="Picture 145">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8" name="Picture 147">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0" name="Picture 149">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52" name="Rectangle 151">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4" name="Rectangle 153">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56" name="Rectangle 155">
            <a:extLst>
              <a:ext uri="{FF2B5EF4-FFF2-40B4-BE49-F238E27FC236}">
                <a16:creationId xmlns:a16="http://schemas.microsoft.com/office/drawing/2014/main" id="{C610D2AE-07EF-436A-9755-AA8DF4B93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157">
            <a:extLst>
              <a:ext uri="{FF2B5EF4-FFF2-40B4-BE49-F238E27FC236}">
                <a16:creationId xmlns:a16="http://schemas.microsoft.com/office/drawing/2014/main" id="{6CACDD17-9043-46DF-882D-420365B79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0" name="Rectangle 159">
            <a:extLst>
              <a:ext uri="{FF2B5EF4-FFF2-40B4-BE49-F238E27FC236}">
                <a16:creationId xmlns:a16="http://schemas.microsoft.com/office/drawing/2014/main" id="{CF2D8AD5-434A-4C0E-9F5B-C1AFD645F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B250FD3-B858-304E-8352-DCDEB4628218}"/>
              </a:ext>
            </a:extLst>
          </p:cNvPr>
          <p:cNvSpPr>
            <a:spLocks noGrp="1"/>
          </p:cNvSpPr>
          <p:nvPr>
            <p:ph type="ctrTitle"/>
          </p:nvPr>
        </p:nvSpPr>
        <p:spPr>
          <a:xfrm>
            <a:off x="521209" y="753228"/>
            <a:ext cx="4295236" cy="1080938"/>
          </a:xfrm>
        </p:spPr>
        <p:txBody>
          <a:bodyPr vert="horz" lIns="91440" tIns="45720" rIns="91440" bIns="45720" rtlCol="0" anchor="ctr">
            <a:normAutofit/>
          </a:bodyPr>
          <a:lstStyle/>
          <a:p>
            <a:pPr algn="l"/>
            <a:r>
              <a:rPr lang="en-US" sz="2400" i="1" dirty="0">
                <a:effectLst>
                  <a:outerShdw blurRad="38100" dist="38100" dir="2700000" algn="tl">
                    <a:srgbClr val="000000">
                      <a:alpha val="43137"/>
                    </a:srgbClr>
                  </a:outerShdw>
                </a:effectLst>
              </a:rPr>
              <a:t>STATE ACCOUNTING</a:t>
            </a:r>
            <a:br>
              <a:rPr lang="en-US" sz="2400" i="1" dirty="0">
                <a:effectLst>
                  <a:outerShdw blurRad="38100" dist="38100" dir="2700000" algn="tl">
                    <a:srgbClr val="000000">
                      <a:alpha val="43137"/>
                    </a:srgbClr>
                  </a:outerShdw>
                </a:effectLst>
              </a:rPr>
            </a:br>
            <a:r>
              <a:rPr lang="en-US" sz="2400" i="1" dirty="0">
                <a:effectLst>
                  <a:outerShdw blurRad="38100" dist="38100" dir="2700000" algn="tl">
                    <a:srgbClr val="000000">
                      <a:alpha val="43137"/>
                    </a:srgbClr>
                  </a:outerShdw>
                </a:effectLst>
              </a:rPr>
              <a:t>BUSINESS USER GROUP (BUG)</a:t>
            </a:r>
            <a:endParaRPr lang="en-US" sz="2400" dirty="0"/>
          </a:p>
        </p:txBody>
      </p:sp>
      <p:pic>
        <p:nvPicPr>
          <p:cNvPr id="162" name="Picture 161">
            <a:extLst>
              <a:ext uri="{FF2B5EF4-FFF2-40B4-BE49-F238E27FC236}">
                <a16:creationId xmlns:a16="http://schemas.microsoft.com/office/drawing/2014/main" id="{E92B246D-47CC-40F8-8DE7-B65D409E9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Subtitle 2">
            <a:extLst>
              <a:ext uri="{FF2B5EF4-FFF2-40B4-BE49-F238E27FC236}">
                <a16:creationId xmlns:a16="http://schemas.microsoft.com/office/drawing/2014/main" id="{C2306D23-A197-85CF-4642-75A8DFA435C4}"/>
              </a:ext>
            </a:extLst>
          </p:cNvPr>
          <p:cNvSpPr>
            <a:spLocks noGrp="1"/>
          </p:cNvSpPr>
          <p:nvPr>
            <p:ph type="subTitle" idx="1"/>
          </p:nvPr>
        </p:nvSpPr>
        <p:spPr>
          <a:xfrm>
            <a:off x="680321" y="2386583"/>
            <a:ext cx="4136123" cy="3549605"/>
          </a:xfrm>
        </p:spPr>
        <p:txBody>
          <a:bodyPr vert="horz" lIns="91440" tIns="45720" rIns="91440" bIns="45720" rtlCol="0">
            <a:normAutofit/>
          </a:bodyPr>
          <a:lstStyle/>
          <a:p>
            <a:pPr algn="ctr"/>
            <a:r>
              <a:rPr lang="en-US" dirty="0"/>
              <a:t>Tuesday, April 7, 2026</a:t>
            </a:r>
          </a:p>
          <a:p>
            <a:pPr algn="ctr"/>
            <a:endParaRPr lang="en-US" dirty="0"/>
          </a:p>
          <a:p>
            <a:pPr algn="ctr"/>
            <a:r>
              <a:rPr lang="en-US" dirty="0"/>
              <a:t>9:00 AM – 11:30 AM</a:t>
            </a:r>
          </a:p>
          <a:p>
            <a:pPr algn="ctr"/>
            <a:endParaRPr lang="en-US" dirty="0"/>
          </a:p>
          <a:p>
            <a:pPr algn="ctr"/>
            <a:r>
              <a:rPr lang="en-US" dirty="0"/>
              <a:t>1526 K Street basement, Training Room/Development Center</a:t>
            </a:r>
          </a:p>
          <a:p>
            <a:pPr indent="-228600" algn="ctr">
              <a:buFont typeface="Arial" panose="020B0604020202020204" pitchFamily="34" charset="0"/>
              <a:buChar char="•"/>
            </a:pPr>
            <a:endParaRPr lang="en-US" sz="1800" dirty="0"/>
          </a:p>
        </p:txBody>
      </p:sp>
      <p:grpSp>
        <p:nvGrpSpPr>
          <p:cNvPr id="4" name="Group 3">
            <a:extLst>
              <a:ext uri="{FF2B5EF4-FFF2-40B4-BE49-F238E27FC236}">
                <a16:creationId xmlns:a16="http://schemas.microsoft.com/office/drawing/2014/main" id="{D7097DD2-B5AE-AE79-792E-DB9C30F4FE28}"/>
              </a:ext>
            </a:extLst>
          </p:cNvPr>
          <p:cNvGrpSpPr/>
          <p:nvPr/>
        </p:nvGrpSpPr>
        <p:grpSpPr>
          <a:xfrm>
            <a:off x="5276090" y="2041311"/>
            <a:ext cx="6303101" cy="2744911"/>
            <a:chOff x="0" y="253954"/>
            <a:chExt cx="2421509" cy="960075"/>
          </a:xfrm>
        </p:grpSpPr>
        <p:sp>
          <p:nvSpPr>
            <p:cNvPr id="5" name="Shape 2954">
              <a:extLst>
                <a:ext uri="{FF2B5EF4-FFF2-40B4-BE49-F238E27FC236}">
                  <a16:creationId xmlns:a16="http://schemas.microsoft.com/office/drawing/2014/main" id="{84132683-6356-9D82-B108-A70738E28193}"/>
                </a:ext>
              </a:extLst>
            </p:cNvPr>
            <p:cNvSpPr/>
            <p:nvPr/>
          </p:nvSpPr>
          <p:spPr>
            <a:xfrm>
              <a:off x="44012" y="1134228"/>
              <a:ext cx="35750" cy="78461"/>
            </a:xfrm>
            <a:custGeom>
              <a:avLst/>
              <a:gdLst/>
              <a:ahLst/>
              <a:cxnLst/>
              <a:rect l="0" t="0" r="0" b="0"/>
              <a:pathLst>
                <a:path w="35750" h="78461">
                  <a:moveTo>
                    <a:pt x="0" y="0"/>
                  </a:moveTo>
                  <a:lnTo>
                    <a:pt x="30594" y="0"/>
                  </a:lnTo>
                  <a:lnTo>
                    <a:pt x="35750" y="911"/>
                  </a:lnTo>
                  <a:lnTo>
                    <a:pt x="35750" y="17575"/>
                  </a:lnTo>
                  <a:lnTo>
                    <a:pt x="30594" y="15583"/>
                  </a:lnTo>
                  <a:lnTo>
                    <a:pt x="17259" y="15583"/>
                  </a:lnTo>
                  <a:lnTo>
                    <a:pt x="17259" y="62878"/>
                  </a:lnTo>
                  <a:lnTo>
                    <a:pt x="30594" y="62878"/>
                  </a:lnTo>
                  <a:lnTo>
                    <a:pt x="35750" y="60920"/>
                  </a:lnTo>
                  <a:lnTo>
                    <a:pt x="35750" y="77538"/>
                  </a:lnTo>
                  <a:lnTo>
                    <a:pt x="30594" y="78461"/>
                  </a:lnTo>
                  <a:lnTo>
                    <a:pt x="0" y="78461"/>
                  </a:lnTo>
                  <a:lnTo>
                    <a:pt x="0" y="0"/>
                  </a:lnTo>
                  <a:close/>
                </a:path>
              </a:pathLst>
            </a:custGeom>
            <a:solidFill>
              <a:srgbClr val="005368"/>
            </a:solidFill>
            <a:ln w="0" cap="flat">
              <a:noFill/>
              <a:miter lim="127000"/>
            </a:ln>
            <a:effectLst/>
          </p:spPr>
          <p:txBody>
            <a:bodyPr anchor="ctr"/>
            <a:lstStyle/>
            <a:p>
              <a:pPr algn="ctr"/>
              <a:endParaRPr lang="en-US"/>
            </a:p>
          </p:txBody>
        </p:sp>
        <p:sp>
          <p:nvSpPr>
            <p:cNvPr id="6" name="Shape 2955">
              <a:extLst>
                <a:ext uri="{FF2B5EF4-FFF2-40B4-BE49-F238E27FC236}">
                  <a16:creationId xmlns:a16="http://schemas.microsoft.com/office/drawing/2014/main" id="{1440D068-2FA5-443F-0746-D7B8F8248146}"/>
                </a:ext>
              </a:extLst>
            </p:cNvPr>
            <p:cNvSpPr/>
            <p:nvPr/>
          </p:nvSpPr>
          <p:spPr>
            <a:xfrm>
              <a:off x="79762" y="1135139"/>
              <a:ext cx="36538" cy="76627"/>
            </a:xfrm>
            <a:custGeom>
              <a:avLst/>
              <a:gdLst/>
              <a:ahLst/>
              <a:cxnLst/>
              <a:rect l="0" t="0" r="0" b="0"/>
              <a:pathLst>
                <a:path w="36538" h="76627">
                  <a:moveTo>
                    <a:pt x="0" y="0"/>
                  </a:moveTo>
                  <a:lnTo>
                    <a:pt x="11758" y="2079"/>
                  </a:lnTo>
                  <a:cubicBezTo>
                    <a:pt x="26951" y="7875"/>
                    <a:pt x="36538" y="21536"/>
                    <a:pt x="36538" y="38090"/>
                  </a:cubicBezTo>
                  <a:lnTo>
                    <a:pt x="36538" y="38331"/>
                  </a:lnTo>
                  <a:cubicBezTo>
                    <a:pt x="36538" y="54876"/>
                    <a:pt x="26951" y="68664"/>
                    <a:pt x="11758" y="74524"/>
                  </a:cubicBezTo>
                  <a:lnTo>
                    <a:pt x="0" y="76627"/>
                  </a:lnTo>
                  <a:lnTo>
                    <a:pt x="0" y="60009"/>
                  </a:lnTo>
                  <a:lnTo>
                    <a:pt x="11963" y="55467"/>
                  </a:lnTo>
                  <a:cubicBezTo>
                    <a:pt x="16110" y="51349"/>
                    <a:pt x="18491" y="45494"/>
                    <a:pt x="18491" y="38547"/>
                  </a:cubicBezTo>
                  <a:lnTo>
                    <a:pt x="18491" y="38331"/>
                  </a:lnTo>
                  <a:cubicBezTo>
                    <a:pt x="18491" y="31378"/>
                    <a:pt x="16110" y="25463"/>
                    <a:pt x="11963" y="21286"/>
                  </a:cubicBezTo>
                  <a:lnTo>
                    <a:pt x="0" y="16664"/>
                  </a:lnTo>
                  <a:lnTo>
                    <a:pt x="0" y="0"/>
                  </a:lnTo>
                  <a:close/>
                </a:path>
              </a:pathLst>
            </a:custGeom>
            <a:solidFill>
              <a:srgbClr val="005368"/>
            </a:solidFill>
            <a:ln w="0" cap="flat">
              <a:noFill/>
              <a:miter lim="127000"/>
            </a:ln>
            <a:effectLst/>
          </p:spPr>
          <p:txBody>
            <a:bodyPr anchor="ctr"/>
            <a:lstStyle/>
            <a:p>
              <a:pPr algn="ctr"/>
              <a:endParaRPr lang="en-US"/>
            </a:p>
          </p:txBody>
        </p:sp>
        <p:sp>
          <p:nvSpPr>
            <p:cNvPr id="7" name="Shape 2956">
              <a:extLst>
                <a:ext uri="{FF2B5EF4-FFF2-40B4-BE49-F238E27FC236}">
                  <a16:creationId xmlns:a16="http://schemas.microsoft.com/office/drawing/2014/main" id="{6271E1C9-EFF9-2223-BE4B-82CCC6E79CDB}"/>
                </a:ext>
              </a:extLst>
            </p:cNvPr>
            <p:cNvSpPr/>
            <p:nvPr/>
          </p:nvSpPr>
          <p:spPr>
            <a:xfrm>
              <a:off x="134172" y="1134234"/>
              <a:ext cx="59728" cy="78448"/>
            </a:xfrm>
            <a:custGeom>
              <a:avLst/>
              <a:gdLst/>
              <a:ahLst/>
              <a:cxnLst/>
              <a:rect l="0" t="0" r="0" b="0"/>
              <a:pathLst>
                <a:path w="59728" h="78448">
                  <a:moveTo>
                    <a:pt x="0" y="0"/>
                  </a:moveTo>
                  <a:lnTo>
                    <a:pt x="59169" y="0"/>
                  </a:lnTo>
                  <a:lnTo>
                    <a:pt x="59169" y="15354"/>
                  </a:lnTo>
                  <a:lnTo>
                    <a:pt x="17145" y="15354"/>
                  </a:lnTo>
                  <a:lnTo>
                    <a:pt x="17145" y="31267"/>
                  </a:lnTo>
                  <a:lnTo>
                    <a:pt x="54127" y="31267"/>
                  </a:lnTo>
                  <a:lnTo>
                    <a:pt x="54127" y="46622"/>
                  </a:lnTo>
                  <a:lnTo>
                    <a:pt x="17145" y="46622"/>
                  </a:lnTo>
                  <a:lnTo>
                    <a:pt x="17145" y="63094"/>
                  </a:lnTo>
                  <a:lnTo>
                    <a:pt x="59728" y="63094"/>
                  </a:lnTo>
                  <a:lnTo>
                    <a:pt x="59728" y="78448"/>
                  </a:lnTo>
                  <a:lnTo>
                    <a:pt x="0" y="78448"/>
                  </a:lnTo>
                  <a:lnTo>
                    <a:pt x="0" y="0"/>
                  </a:lnTo>
                  <a:close/>
                </a:path>
              </a:pathLst>
            </a:custGeom>
            <a:solidFill>
              <a:srgbClr val="005368"/>
            </a:solidFill>
            <a:ln w="0" cap="flat">
              <a:noFill/>
              <a:miter lim="127000"/>
            </a:ln>
            <a:effectLst/>
          </p:spPr>
          <p:txBody>
            <a:bodyPr anchor="ctr"/>
            <a:lstStyle/>
            <a:p>
              <a:pPr algn="ctr"/>
              <a:endParaRPr lang="en-US"/>
            </a:p>
          </p:txBody>
        </p:sp>
        <p:sp>
          <p:nvSpPr>
            <p:cNvPr id="9" name="Shape 2957">
              <a:extLst>
                <a:ext uri="{FF2B5EF4-FFF2-40B4-BE49-F238E27FC236}">
                  <a16:creationId xmlns:a16="http://schemas.microsoft.com/office/drawing/2014/main" id="{DD999C0A-8C58-822F-FAF1-B369E18F503F}"/>
                </a:ext>
              </a:extLst>
            </p:cNvPr>
            <p:cNvSpPr/>
            <p:nvPr/>
          </p:nvSpPr>
          <p:spPr>
            <a:xfrm>
              <a:off x="211797" y="1134229"/>
              <a:ext cx="30924" cy="78461"/>
            </a:xfrm>
            <a:custGeom>
              <a:avLst/>
              <a:gdLst/>
              <a:ahLst/>
              <a:cxnLst/>
              <a:rect l="0" t="0" r="0" b="0"/>
              <a:pathLst>
                <a:path w="30924" h="78461">
                  <a:moveTo>
                    <a:pt x="0" y="0"/>
                  </a:moveTo>
                  <a:lnTo>
                    <a:pt x="30924" y="0"/>
                  </a:lnTo>
                  <a:lnTo>
                    <a:pt x="30924" y="15681"/>
                  </a:lnTo>
                  <a:lnTo>
                    <a:pt x="30594" y="15583"/>
                  </a:lnTo>
                  <a:lnTo>
                    <a:pt x="17247" y="15583"/>
                  </a:lnTo>
                  <a:lnTo>
                    <a:pt x="17247" y="39573"/>
                  </a:lnTo>
                  <a:lnTo>
                    <a:pt x="30924" y="39573"/>
                  </a:lnTo>
                  <a:lnTo>
                    <a:pt x="30924" y="54741"/>
                  </a:lnTo>
                  <a:lnTo>
                    <a:pt x="30366" y="54915"/>
                  </a:lnTo>
                  <a:lnTo>
                    <a:pt x="17247" y="54915"/>
                  </a:lnTo>
                  <a:lnTo>
                    <a:pt x="17247" y="78461"/>
                  </a:lnTo>
                  <a:lnTo>
                    <a:pt x="0" y="78461"/>
                  </a:lnTo>
                  <a:lnTo>
                    <a:pt x="0" y="0"/>
                  </a:lnTo>
                  <a:close/>
                </a:path>
              </a:pathLst>
            </a:custGeom>
            <a:solidFill>
              <a:srgbClr val="005368"/>
            </a:solidFill>
            <a:ln w="0" cap="flat">
              <a:noFill/>
              <a:miter lim="127000"/>
            </a:ln>
            <a:effectLst/>
          </p:spPr>
          <p:txBody>
            <a:bodyPr anchor="ctr"/>
            <a:lstStyle/>
            <a:p>
              <a:pPr algn="ctr"/>
              <a:endParaRPr lang="en-US"/>
            </a:p>
          </p:txBody>
        </p:sp>
        <p:sp>
          <p:nvSpPr>
            <p:cNvPr id="11" name="Shape 2958">
              <a:extLst>
                <a:ext uri="{FF2B5EF4-FFF2-40B4-BE49-F238E27FC236}">
                  <a16:creationId xmlns:a16="http://schemas.microsoft.com/office/drawing/2014/main" id="{D9E38C21-5180-FD8F-8CF2-52E9FFA1F1F6}"/>
                </a:ext>
              </a:extLst>
            </p:cNvPr>
            <p:cNvSpPr/>
            <p:nvPr/>
          </p:nvSpPr>
          <p:spPr>
            <a:xfrm>
              <a:off x="242721" y="1134229"/>
              <a:ext cx="31153" cy="54741"/>
            </a:xfrm>
            <a:custGeom>
              <a:avLst/>
              <a:gdLst/>
              <a:ahLst/>
              <a:cxnLst/>
              <a:rect l="0" t="0" r="0" b="0"/>
              <a:pathLst>
                <a:path w="31153" h="54741">
                  <a:moveTo>
                    <a:pt x="0" y="0"/>
                  </a:moveTo>
                  <a:lnTo>
                    <a:pt x="1118" y="0"/>
                  </a:lnTo>
                  <a:cubicBezTo>
                    <a:pt x="19837" y="0"/>
                    <a:pt x="31153" y="11100"/>
                    <a:pt x="31153" y="27140"/>
                  </a:cubicBezTo>
                  <a:lnTo>
                    <a:pt x="31153" y="27343"/>
                  </a:lnTo>
                  <a:cubicBezTo>
                    <a:pt x="31153" y="36424"/>
                    <a:pt x="27623" y="43317"/>
                    <a:pt x="21893" y="47939"/>
                  </a:cubicBezTo>
                  <a:lnTo>
                    <a:pt x="0" y="54741"/>
                  </a:lnTo>
                  <a:lnTo>
                    <a:pt x="0" y="39573"/>
                  </a:lnTo>
                  <a:cubicBezTo>
                    <a:pt x="8623" y="39573"/>
                    <a:pt x="13678" y="34417"/>
                    <a:pt x="13678" y="27686"/>
                  </a:cubicBezTo>
                  <a:lnTo>
                    <a:pt x="13678" y="27470"/>
                  </a:lnTo>
                  <a:cubicBezTo>
                    <a:pt x="13678" y="23603"/>
                    <a:pt x="12332" y="20631"/>
                    <a:pt x="9908" y="18626"/>
                  </a:cubicBezTo>
                  <a:lnTo>
                    <a:pt x="0" y="15681"/>
                  </a:lnTo>
                  <a:lnTo>
                    <a:pt x="0" y="0"/>
                  </a:lnTo>
                  <a:close/>
                </a:path>
              </a:pathLst>
            </a:custGeom>
            <a:solidFill>
              <a:srgbClr val="005368"/>
            </a:solidFill>
            <a:ln w="0" cap="flat">
              <a:noFill/>
              <a:miter lim="127000"/>
            </a:ln>
            <a:effectLst/>
          </p:spPr>
          <p:txBody>
            <a:bodyPr anchor="ctr"/>
            <a:lstStyle/>
            <a:p>
              <a:pPr algn="ctr"/>
              <a:endParaRPr lang="en-US"/>
            </a:p>
          </p:txBody>
        </p:sp>
        <p:sp>
          <p:nvSpPr>
            <p:cNvPr id="13" name="Shape 2959">
              <a:extLst>
                <a:ext uri="{FF2B5EF4-FFF2-40B4-BE49-F238E27FC236}">
                  <a16:creationId xmlns:a16="http://schemas.microsoft.com/office/drawing/2014/main" id="{DCCBF713-2859-05B3-4772-826036E10ED2}"/>
                </a:ext>
              </a:extLst>
            </p:cNvPr>
            <p:cNvSpPr/>
            <p:nvPr/>
          </p:nvSpPr>
          <p:spPr>
            <a:xfrm>
              <a:off x="283586" y="1134234"/>
              <a:ext cx="64986" cy="78448"/>
            </a:xfrm>
            <a:custGeom>
              <a:avLst/>
              <a:gdLst/>
              <a:ahLst/>
              <a:cxnLst/>
              <a:rect l="0" t="0" r="0" b="0"/>
              <a:pathLst>
                <a:path w="64986" h="78448">
                  <a:moveTo>
                    <a:pt x="0" y="0"/>
                  </a:moveTo>
                  <a:lnTo>
                    <a:pt x="64986" y="0"/>
                  </a:lnTo>
                  <a:lnTo>
                    <a:pt x="64986" y="15913"/>
                  </a:lnTo>
                  <a:lnTo>
                    <a:pt x="41123" y="15913"/>
                  </a:lnTo>
                  <a:lnTo>
                    <a:pt x="41123" y="78448"/>
                  </a:lnTo>
                  <a:lnTo>
                    <a:pt x="23863" y="78448"/>
                  </a:lnTo>
                  <a:lnTo>
                    <a:pt x="23863" y="15913"/>
                  </a:lnTo>
                  <a:lnTo>
                    <a:pt x="0" y="15913"/>
                  </a:lnTo>
                  <a:lnTo>
                    <a:pt x="0" y="0"/>
                  </a:lnTo>
                  <a:close/>
                </a:path>
              </a:pathLst>
            </a:custGeom>
            <a:solidFill>
              <a:srgbClr val="005368"/>
            </a:solidFill>
            <a:ln w="0" cap="flat">
              <a:noFill/>
              <a:miter lim="127000"/>
            </a:ln>
            <a:effectLst/>
          </p:spPr>
          <p:txBody>
            <a:bodyPr anchor="ctr"/>
            <a:lstStyle/>
            <a:p>
              <a:pPr algn="ctr"/>
              <a:endParaRPr lang="en-US"/>
            </a:p>
          </p:txBody>
        </p:sp>
        <p:sp>
          <p:nvSpPr>
            <p:cNvPr id="15" name="Shape 13058">
              <a:extLst>
                <a:ext uri="{FF2B5EF4-FFF2-40B4-BE49-F238E27FC236}">
                  <a16:creationId xmlns:a16="http://schemas.microsoft.com/office/drawing/2014/main" id="{796A1EBE-EB79-21BB-CF82-F5B99A11B706}"/>
                </a:ext>
              </a:extLst>
            </p:cNvPr>
            <p:cNvSpPr/>
            <p:nvPr/>
          </p:nvSpPr>
          <p:spPr>
            <a:xfrm>
              <a:off x="350667" y="1194751"/>
              <a:ext cx="18161" cy="17932"/>
            </a:xfrm>
            <a:custGeom>
              <a:avLst/>
              <a:gdLst/>
              <a:ahLst/>
              <a:cxnLst/>
              <a:rect l="0" t="0" r="0" b="0"/>
              <a:pathLst>
                <a:path w="18161" h="17932">
                  <a:moveTo>
                    <a:pt x="0" y="0"/>
                  </a:moveTo>
                  <a:lnTo>
                    <a:pt x="18161" y="0"/>
                  </a:lnTo>
                  <a:lnTo>
                    <a:pt x="18161" y="17932"/>
                  </a:lnTo>
                  <a:lnTo>
                    <a:pt x="0" y="17932"/>
                  </a:lnTo>
                  <a:lnTo>
                    <a:pt x="0" y="0"/>
                  </a:lnTo>
                </a:path>
              </a:pathLst>
            </a:custGeom>
            <a:solidFill>
              <a:srgbClr val="005368"/>
            </a:solidFill>
            <a:ln w="0" cap="flat">
              <a:noFill/>
              <a:miter lim="127000"/>
            </a:ln>
            <a:effectLst/>
          </p:spPr>
          <p:txBody>
            <a:bodyPr anchor="ctr"/>
            <a:lstStyle/>
            <a:p>
              <a:pPr algn="ctr"/>
              <a:endParaRPr lang="en-US"/>
            </a:p>
          </p:txBody>
        </p:sp>
        <p:sp>
          <p:nvSpPr>
            <p:cNvPr id="17" name="Shape 2961">
              <a:extLst>
                <a:ext uri="{FF2B5EF4-FFF2-40B4-BE49-F238E27FC236}">
                  <a16:creationId xmlns:a16="http://schemas.microsoft.com/office/drawing/2014/main" id="{38EB4150-795B-5B72-EF5D-162ACB4634DC}"/>
                </a:ext>
              </a:extLst>
            </p:cNvPr>
            <p:cNvSpPr/>
            <p:nvPr/>
          </p:nvSpPr>
          <p:spPr>
            <a:xfrm>
              <a:off x="420441" y="1132911"/>
              <a:ext cx="41694" cy="81118"/>
            </a:xfrm>
            <a:custGeom>
              <a:avLst/>
              <a:gdLst/>
              <a:ahLst/>
              <a:cxnLst/>
              <a:rect l="0" t="0" r="0" b="0"/>
              <a:pathLst>
                <a:path w="41694" h="81118">
                  <a:moveTo>
                    <a:pt x="41694" y="0"/>
                  </a:moveTo>
                  <a:lnTo>
                    <a:pt x="41694" y="15940"/>
                  </a:lnTo>
                  <a:lnTo>
                    <a:pt x="41580" y="15891"/>
                  </a:lnTo>
                  <a:cubicBezTo>
                    <a:pt x="27686" y="15891"/>
                    <a:pt x="18047" y="26877"/>
                    <a:pt x="18047" y="40326"/>
                  </a:cubicBezTo>
                  <a:lnTo>
                    <a:pt x="18047" y="40555"/>
                  </a:lnTo>
                  <a:cubicBezTo>
                    <a:pt x="18047" y="47273"/>
                    <a:pt x="20514" y="53436"/>
                    <a:pt x="24717" y="57919"/>
                  </a:cubicBezTo>
                  <a:lnTo>
                    <a:pt x="41694" y="65157"/>
                  </a:lnTo>
                  <a:lnTo>
                    <a:pt x="41694" y="81097"/>
                  </a:lnTo>
                  <a:lnTo>
                    <a:pt x="41580" y="81118"/>
                  </a:lnTo>
                  <a:cubicBezTo>
                    <a:pt x="17374" y="81118"/>
                    <a:pt x="0" y="63072"/>
                    <a:pt x="0" y="40770"/>
                  </a:cubicBezTo>
                  <a:lnTo>
                    <a:pt x="0" y="40555"/>
                  </a:lnTo>
                  <a:cubicBezTo>
                    <a:pt x="0" y="23819"/>
                    <a:pt x="9901" y="9363"/>
                    <a:pt x="25064" y="3180"/>
                  </a:cubicBezTo>
                  <a:lnTo>
                    <a:pt x="41694" y="0"/>
                  </a:lnTo>
                  <a:close/>
                </a:path>
              </a:pathLst>
            </a:custGeom>
            <a:solidFill>
              <a:srgbClr val="005368"/>
            </a:solidFill>
            <a:ln w="0" cap="flat">
              <a:noFill/>
              <a:miter lim="127000"/>
            </a:ln>
            <a:effectLst/>
          </p:spPr>
          <p:txBody>
            <a:bodyPr anchor="ctr"/>
            <a:lstStyle/>
            <a:p>
              <a:pPr algn="ctr"/>
              <a:endParaRPr lang="en-US"/>
            </a:p>
          </p:txBody>
        </p:sp>
        <p:sp>
          <p:nvSpPr>
            <p:cNvPr id="19" name="Shape 2962">
              <a:extLst>
                <a:ext uri="{FF2B5EF4-FFF2-40B4-BE49-F238E27FC236}">
                  <a16:creationId xmlns:a16="http://schemas.microsoft.com/office/drawing/2014/main" id="{84B92022-5943-EB10-B10D-257EBE9075E7}"/>
                </a:ext>
              </a:extLst>
            </p:cNvPr>
            <p:cNvSpPr/>
            <p:nvPr/>
          </p:nvSpPr>
          <p:spPr>
            <a:xfrm>
              <a:off x="462135" y="1132889"/>
              <a:ext cx="41681" cy="81118"/>
            </a:xfrm>
            <a:custGeom>
              <a:avLst/>
              <a:gdLst/>
              <a:ahLst/>
              <a:cxnLst/>
              <a:rect l="0" t="0" r="0" b="0"/>
              <a:pathLst>
                <a:path w="41681" h="81118">
                  <a:moveTo>
                    <a:pt x="114" y="0"/>
                  </a:moveTo>
                  <a:cubicBezTo>
                    <a:pt x="24321" y="0"/>
                    <a:pt x="41681" y="18047"/>
                    <a:pt x="41681" y="40348"/>
                  </a:cubicBezTo>
                  <a:lnTo>
                    <a:pt x="41681" y="40576"/>
                  </a:lnTo>
                  <a:cubicBezTo>
                    <a:pt x="41681" y="57302"/>
                    <a:pt x="31787" y="71757"/>
                    <a:pt x="16628" y="77938"/>
                  </a:cubicBezTo>
                  <a:lnTo>
                    <a:pt x="0" y="81118"/>
                  </a:lnTo>
                  <a:lnTo>
                    <a:pt x="0" y="65178"/>
                  </a:lnTo>
                  <a:lnTo>
                    <a:pt x="114" y="65227"/>
                  </a:lnTo>
                  <a:cubicBezTo>
                    <a:pt x="14008" y="65227"/>
                    <a:pt x="23647" y="54242"/>
                    <a:pt x="23647" y="40792"/>
                  </a:cubicBezTo>
                  <a:lnTo>
                    <a:pt x="23647" y="40576"/>
                  </a:lnTo>
                  <a:cubicBezTo>
                    <a:pt x="23647" y="33846"/>
                    <a:pt x="21180" y="27680"/>
                    <a:pt x="16977" y="23197"/>
                  </a:cubicBezTo>
                  <a:lnTo>
                    <a:pt x="0" y="15962"/>
                  </a:lnTo>
                  <a:lnTo>
                    <a:pt x="0" y="22"/>
                  </a:lnTo>
                  <a:lnTo>
                    <a:pt x="114" y="0"/>
                  </a:lnTo>
                  <a:close/>
                </a:path>
              </a:pathLst>
            </a:custGeom>
            <a:solidFill>
              <a:srgbClr val="005368"/>
            </a:solidFill>
            <a:ln w="0" cap="flat">
              <a:noFill/>
              <a:miter lim="127000"/>
            </a:ln>
            <a:effectLst/>
          </p:spPr>
          <p:txBody>
            <a:bodyPr anchor="ctr"/>
            <a:lstStyle/>
            <a:p>
              <a:pPr algn="ctr"/>
              <a:endParaRPr lang="en-US"/>
            </a:p>
          </p:txBody>
        </p:sp>
        <p:sp>
          <p:nvSpPr>
            <p:cNvPr id="21" name="Shape 2963">
              <a:extLst>
                <a:ext uri="{FF2B5EF4-FFF2-40B4-BE49-F238E27FC236}">
                  <a16:creationId xmlns:a16="http://schemas.microsoft.com/office/drawing/2014/main" id="{59CB3A33-C5C5-9C69-AFCC-D36E35762DBB}"/>
                </a:ext>
              </a:extLst>
            </p:cNvPr>
            <p:cNvSpPr/>
            <p:nvPr/>
          </p:nvSpPr>
          <p:spPr>
            <a:xfrm>
              <a:off x="521706" y="1134233"/>
              <a:ext cx="59728" cy="78448"/>
            </a:xfrm>
            <a:custGeom>
              <a:avLst/>
              <a:gdLst/>
              <a:ahLst/>
              <a:cxnLst/>
              <a:rect l="0" t="0" r="0" b="0"/>
              <a:pathLst>
                <a:path w="59728" h="78448">
                  <a:moveTo>
                    <a:pt x="0" y="0"/>
                  </a:moveTo>
                  <a:lnTo>
                    <a:pt x="59728" y="0"/>
                  </a:lnTo>
                  <a:lnTo>
                    <a:pt x="59728" y="15685"/>
                  </a:lnTo>
                  <a:lnTo>
                    <a:pt x="17259" y="15685"/>
                  </a:lnTo>
                  <a:lnTo>
                    <a:pt x="17259" y="32398"/>
                  </a:lnTo>
                  <a:lnTo>
                    <a:pt x="54686" y="32398"/>
                  </a:lnTo>
                  <a:lnTo>
                    <a:pt x="54686" y="48082"/>
                  </a:lnTo>
                  <a:lnTo>
                    <a:pt x="17259" y="48082"/>
                  </a:lnTo>
                  <a:lnTo>
                    <a:pt x="17259" y="78448"/>
                  </a:lnTo>
                  <a:lnTo>
                    <a:pt x="0" y="78448"/>
                  </a:lnTo>
                  <a:lnTo>
                    <a:pt x="0" y="0"/>
                  </a:lnTo>
                  <a:close/>
                </a:path>
              </a:pathLst>
            </a:custGeom>
            <a:solidFill>
              <a:srgbClr val="005368"/>
            </a:solidFill>
            <a:ln w="0" cap="flat">
              <a:noFill/>
              <a:miter lim="127000"/>
            </a:ln>
            <a:effectLst/>
          </p:spPr>
          <p:txBody>
            <a:bodyPr anchor="ctr"/>
            <a:lstStyle/>
            <a:p>
              <a:pPr algn="ctr"/>
              <a:endParaRPr lang="en-US"/>
            </a:p>
          </p:txBody>
        </p:sp>
        <p:sp>
          <p:nvSpPr>
            <p:cNvPr id="23" name="Shape 2964">
              <a:extLst>
                <a:ext uri="{FF2B5EF4-FFF2-40B4-BE49-F238E27FC236}">
                  <a16:creationId xmlns:a16="http://schemas.microsoft.com/office/drawing/2014/main" id="{46A29C0A-6F2A-BE26-2262-5FB002A8222E}"/>
                </a:ext>
              </a:extLst>
            </p:cNvPr>
            <p:cNvSpPr/>
            <p:nvPr/>
          </p:nvSpPr>
          <p:spPr>
            <a:xfrm>
              <a:off x="627197" y="1133678"/>
              <a:ext cx="41358" cy="79007"/>
            </a:xfrm>
            <a:custGeom>
              <a:avLst/>
              <a:gdLst/>
              <a:ahLst/>
              <a:cxnLst/>
              <a:rect l="0" t="0" r="0" b="0"/>
              <a:pathLst>
                <a:path w="41358" h="79007">
                  <a:moveTo>
                    <a:pt x="33617" y="0"/>
                  </a:moveTo>
                  <a:lnTo>
                    <a:pt x="41358" y="0"/>
                  </a:lnTo>
                  <a:lnTo>
                    <a:pt x="41358" y="20742"/>
                  </a:lnTo>
                  <a:lnTo>
                    <a:pt x="41351" y="20726"/>
                  </a:lnTo>
                  <a:lnTo>
                    <a:pt x="30937" y="46165"/>
                  </a:lnTo>
                  <a:lnTo>
                    <a:pt x="41358" y="46165"/>
                  </a:lnTo>
                  <a:lnTo>
                    <a:pt x="41358" y="61417"/>
                  </a:lnTo>
                  <a:lnTo>
                    <a:pt x="24765" y="61417"/>
                  </a:lnTo>
                  <a:lnTo>
                    <a:pt x="17602" y="79007"/>
                  </a:lnTo>
                  <a:lnTo>
                    <a:pt x="0" y="79007"/>
                  </a:lnTo>
                  <a:lnTo>
                    <a:pt x="33617" y="0"/>
                  </a:lnTo>
                  <a:close/>
                </a:path>
              </a:pathLst>
            </a:custGeom>
            <a:solidFill>
              <a:srgbClr val="005368"/>
            </a:solidFill>
            <a:ln w="0" cap="flat">
              <a:noFill/>
              <a:miter lim="127000"/>
            </a:ln>
            <a:effectLst/>
          </p:spPr>
          <p:txBody>
            <a:bodyPr anchor="ctr"/>
            <a:lstStyle/>
            <a:p>
              <a:pPr algn="ctr"/>
              <a:endParaRPr lang="en-US"/>
            </a:p>
          </p:txBody>
        </p:sp>
        <p:sp>
          <p:nvSpPr>
            <p:cNvPr id="25" name="Shape 2965">
              <a:extLst>
                <a:ext uri="{FF2B5EF4-FFF2-40B4-BE49-F238E27FC236}">
                  <a16:creationId xmlns:a16="http://schemas.microsoft.com/office/drawing/2014/main" id="{6A202F50-1257-E7A9-FD60-A108811BB8FE}"/>
                </a:ext>
              </a:extLst>
            </p:cNvPr>
            <p:cNvSpPr/>
            <p:nvPr/>
          </p:nvSpPr>
          <p:spPr>
            <a:xfrm>
              <a:off x="668555" y="1133678"/>
              <a:ext cx="41802" cy="79007"/>
            </a:xfrm>
            <a:custGeom>
              <a:avLst/>
              <a:gdLst/>
              <a:ahLst/>
              <a:cxnLst/>
              <a:rect l="0" t="0" r="0" b="0"/>
              <a:pathLst>
                <a:path w="41802" h="79007">
                  <a:moveTo>
                    <a:pt x="0" y="0"/>
                  </a:moveTo>
                  <a:lnTo>
                    <a:pt x="8172" y="0"/>
                  </a:lnTo>
                  <a:lnTo>
                    <a:pt x="41802" y="79007"/>
                  </a:lnTo>
                  <a:lnTo>
                    <a:pt x="23755" y="79007"/>
                  </a:lnTo>
                  <a:lnTo>
                    <a:pt x="16580" y="61417"/>
                  </a:lnTo>
                  <a:lnTo>
                    <a:pt x="0" y="61417"/>
                  </a:lnTo>
                  <a:lnTo>
                    <a:pt x="0" y="46165"/>
                  </a:lnTo>
                  <a:lnTo>
                    <a:pt x="10420" y="46165"/>
                  </a:lnTo>
                  <a:lnTo>
                    <a:pt x="0" y="20742"/>
                  </a:lnTo>
                  <a:lnTo>
                    <a:pt x="0" y="0"/>
                  </a:lnTo>
                  <a:close/>
                </a:path>
              </a:pathLst>
            </a:custGeom>
            <a:solidFill>
              <a:srgbClr val="005368"/>
            </a:solidFill>
            <a:ln w="0" cap="flat">
              <a:noFill/>
              <a:miter lim="127000"/>
            </a:ln>
            <a:effectLst/>
          </p:spPr>
          <p:txBody>
            <a:bodyPr anchor="ctr"/>
            <a:lstStyle/>
            <a:p>
              <a:pPr algn="ctr"/>
              <a:endParaRPr lang="en-US"/>
            </a:p>
          </p:txBody>
        </p:sp>
        <p:sp>
          <p:nvSpPr>
            <p:cNvPr id="27" name="Shape 2966">
              <a:extLst>
                <a:ext uri="{FF2B5EF4-FFF2-40B4-BE49-F238E27FC236}">
                  <a16:creationId xmlns:a16="http://schemas.microsoft.com/office/drawing/2014/main" id="{F4352ADB-6FA9-4E71-DA55-83B110146987}"/>
                </a:ext>
              </a:extLst>
            </p:cNvPr>
            <p:cNvSpPr/>
            <p:nvPr/>
          </p:nvSpPr>
          <p:spPr>
            <a:xfrm>
              <a:off x="724983" y="1134226"/>
              <a:ext cx="35751" cy="78461"/>
            </a:xfrm>
            <a:custGeom>
              <a:avLst/>
              <a:gdLst/>
              <a:ahLst/>
              <a:cxnLst/>
              <a:rect l="0" t="0" r="0" b="0"/>
              <a:pathLst>
                <a:path w="35751" h="78461">
                  <a:moveTo>
                    <a:pt x="0" y="0"/>
                  </a:moveTo>
                  <a:lnTo>
                    <a:pt x="30594" y="0"/>
                  </a:lnTo>
                  <a:lnTo>
                    <a:pt x="35751" y="911"/>
                  </a:lnTo>
                  <a:lnTo>
                    <a:pt x="35751" y="17575"/>
                  </a:lnTo>
                  <a:lnTo>
                    <a:pt x="30594" y="15583"/>
                  </a:lnTo>
                  <a:lnTo>
                    <a:pt x="17259" y="15583"/>
                  </a:lnTo>
                  <a:lnTo>
                    <a:pt x="17259" y="62878"/>
                  </a:lnTo>
                  <a:lnTo>
                    <a:pt x="30594" y="62878"/>
                  </a:lnTo>
                  <a:lnTo>
                    <a:pt x="35751" y="60920"/>
                  </a:lnTo>
                  <a:lnTo>
                    <a:pt x="35751" y="77538"/>
                  </a:lnTo>
                  <a:lnTo>
                    <a:pt x="30594" y="78461"/>
                  </a:lnTo>
                  <a:lnTo>
                    <a:pt x="0" y="78461"/>
                  </a:lnTo>
                  <a:lnTo>
                    <a:pt x="0" y="0"/>
                  </a:lnTo>
                  <a:close/>
                </a:path>
              </a:pathLst>
            </a:custGeom>
            <a:solidFill>
              <a:srgbClr val="005368"/>
            </a:solidFill>
            <a:ln w="0" cap="flat">
              <a:noFill/>
              <a:miter lim="127000"/>
            </a:ln>
            <a:effectLst/>
          </p:spPr>
          <p:txBody>
            <a:bodyPr anchor="ctr"/>
            <a:lstStyle/>
            <a:p>
              <a:pPr algn="ctr"/>
              <a:endParaRPr lang="en-US"/>
            </a:p>
          </p:txBody>
        </p:sp>
        <p:sp>
          <p:nvSpPr>
            <p:cNvPr id="28" name="Shape 2967">
              <a:extLst>
                <a:ext uri="{FF2B5EF4-FFF2-40B4-BE49-F238E27FC236}">
                  <a16:creationId xmlns:a16="http://schemas.microsoft.com/office/drawing/2014/main" id="{C198ADFC-CECB-3643-96D4-9351677D5B7D}"/>
                </a:ext>
              </a:extLst>
            </p:cNvPr>
            <p:cNvSpPr/>
            <p:nvPr/>
          </p:nvSpPr>
          <p:spPr>
            <a:xfrm>
              <a:off x="760734" y="1135138"/>
              <a:ext cx="36538" cy="76627"/>
            </a:xfrm>
            <a:custGeom>
              <a:avLst/>
              <a:gdLst/>
              <a:ahLst/>
              <a:cxnLst/>
              <a:rect l="0" t="0" r="0" b="0"/>
              <a:pathLst>
                <a:path w="36538" h="76627">
                  <a:moveTo>
                    <a:pt x="0" y="0"/>
                  </a:moveTo>
                  <a:lnTo>
                    <a:pt x="11758" y="2079"/>
                  </a:lnTo>
                  <a:cubicBezTo>
                    <a:pt x="26951" y="7875"/>
                    <a:pt x="36538" y="21536"/>
                    <a:pt x="36538" y="38090"/>
                  </a:cubicBezTo>
                  <a:lnTo>
                    <a:pt x="36538" y="38331"/>
                  </a:lnTo>
                  <a:cubicBezTo>
                    <a:pt x="36538" y="54876"/>
                    <a:pt x="26951" y="68664"/>
                    <a:pt x="11758" y="74524"/>
                  </a:cubicBezTo>
                  <a:lnTo>
                    <a:pt x="0" y="76627"/>
                  </a:lnTo>
                  <a:lnTo>
                    <a:pt x="0" y="60009"/>
                  </a:lnTo>
                  <a:lnTo>
                    <a:pt x="11963" y="55467"/>
                  </a:lnTo>
                  <a:cubicBezTo>
                    <a:pt x="16110" y="51349"/>
                    <a:pt x="18491" y="45494"/>
                    <a:pt x="18491" y="38547"/>
                  </a:cubicBezTo>
                  <a:lnTo>
                    <a:pt x="18491" y="38331"/>
                  </a:lnTo>
                  <a:cubicBezTo>
                    <a:pt x="18491" y="31378"/>
                    <a:pt x="16110" y="25463"/>
                    <a:pt x="11963" y="21286"/>
                  </a:cubicBezTo>
                  <a:lnTo>
                    <a:pt x="0" y="16664"/>
                  </a:lnTo>
                  <a:lnTo>
                    <a:pt x="0" y="0"/>
                  </a:lnTo>
                  <a:close/>
                </a:path>
              </a:pathLst>
            </a:custGeom>
            <a:solidFill>
              <a:srgbClr val="005368"/>
            </a:solidFill>
            <a:ln w="0" cap="flat">
              <a:noFill/>
              <a:miter lim="127000"/>
            </a:ln>
            <a:effectLst/>
          </p:spPr>
          <p:txBody>
            <a:bodyPr anchor="ctr"/>
            <a:lstStyle/>
            <a:p>
              <a:pPr algn="ctr"/>
              <a:endParaRPr lang="en-US"/>
            </a:p>
          </p:txBody>
        </p:sp>
        <p:sp>
          <p:nvSpPr>
            <p:cNvPr id="29" name="Shape 2968">
              <a:extLst>
                <a:ext uri="{FF2B5EF4-FFF2-40B4-BE49-F238E27FC236}">
                  <a16:creationId xmlns:a16="http://schemas.microsoft.com/office/drawing/2014/main" id="{FB189639-DDA2-8FA7-0CCC-A2B64FFFA3CC}"/>
                </a:ext>
              </a:extLst>
            </p:cNvPr>
            <p:cNvSpPr/>
            <p:nvPr/>
          </p:nvSpPr>
          <p:spPr>
            <a:xfrm>
              <a:off x="815151" y="1134233"/>
              <a:ext cx="78448" cy="78448"/>
            </a:xfrm>
            <a:custGeom>
              <a:avLst/>
              <a:gdLst/>
              <a:ahLst/>
              <a:cxnLst/>
              <a:rect l="0" t="0" r="0" b="0"/>
              <a:pathLst>
                <a:path w="78448" h="78448">
                  <a:moveTo>
                    <a:pt x="0" y="0"/>
                  </a:moveTo>
                  <a:lnTo>
                    <a:pt x="18605" y="0"/>
                  </a:lnTo>
                  <a:lnTo>
                    <a:pt x="39218" y="33172"/>
                  </a:lnTo>
                  <a:lnTo>
                    <a:pt x="59830" y="0"/>
                  </a:lnTo>
                  <a:lnTo>
                    <a:pt x="78448" y="0"/>
                  </a:lnTo>
                  <a:lnTo>
                    <a:pt x="78448" y="78448"/>
                  </a:lnTo>
                  <a:lnTo>
                    <a:pt x="61303" y="78448"/>
                  </a:lnTo>
                  <a:lnTo>
                    <a:pt x="61303" y="27229"/>
                  </a:lnTo>
                  <a:lnTo>
                    <a:pt x="39218" y="60744"/>
                  </a:lnTo>
                  <a:lnTo>
                    <a:pt x="38773" y="60744"/>
                  </a:lnTo>
                  <a:lnTo>
                    <a:pt x="16916" y="27572"/>
                  </a:lnTo>
                  <a:lnTo>
                    <a:pt x="16916" y="78448"/>
                  </a:lnTo>
                  <a:lnTo>
                    <a:pt x="0" y="78448"/>
                  </a:lnTo>
                  <a:lnTo>
                    <a:pt x="0" y="0"/>
                  </a:lnTo>
                  <a:close/>
                </a:path>
              </a:pathLst>
            </a:custGeom>
            <a:solidFill>
              <a:srgbClr val="005368"/>
            </a:solidFill>
            <a:ln w="0" cap="flat">
              <a:noFill/>
              <a:miter lim="127000"/>
            </a:ln>
            <a:effectLst/>
          </p:spPr>
          <p:txBody>
            <a:bodyPr anchor="ctr"/>
            <a:lstStyle/>
            <a:p>
              <a:pPr algn="ctr"/>
              <a:endParaRPr lang="en-US"/>
            </a:p>
          </p:txBody>
        </p:sp>
        <p:sp>
          <p:nvSpPr>
            <p:cNvPr id="30" name="Shape 13059">
              <a:extLst>
                <a:ext uri="{FF2B5EF4-FFF2-40B4-BE49-F238E27FC236}">
                  <a16:creationId xmlns:a16="http://schemas.microsoft.com/office/drawing/2014/main" id="{90F87DF9-9560-6AA6-A550-02EF135EBD3A}"/>
                </a:ext>
              </a:extLst>
            </p:cNvPr>
            <p:cNvSpPr/>
            <p:nvPr/>
          </p:nvSpPr>
          <p:spPr>
            <a:xfrm>
              <a:off x="915716" y="1134237"/>
              <a:ext cx="17259" cy="78448"/>
            </a:xfrm>
            <a:custGeom>
              <a:avLst/>
              <a:gdLst/>
              <a:ahLst/>
              <a:cxnLst/>
              <a:rect l="0" t="0" r="0" b="0"/>
              <a:pathLst>
                <a:path w="17259" h="78448">
                  <a:moveTo>
                    <a:pt x="0" y="0"/>
                  </a:moveTo>
                  <a:lnTo>
                    <a:pt x="17259" y="0"/>
                  </a:lnTo>
                  <a:lnTo>
                    <a:pt x="17259" y="78448"/>
                  </a:lnTo>
                  <a:lnTo>
                    <a:pt x="0" y="78448"/>
                  </a:lnTo>
                  <a:lnTo>
                    <a:pt x="0" y="0"/>
                  </a:lnTo>
                </a:path>
              </a:pathLst>
            </a:custGeom>
            <a:solidFill>
              <a:srgbClr val="005368"/>
            </a:solidFill>
            <a:ln w="0" cap="flat">
              <a:noFill/>
              <a:miter lim="127000"/>
            </a:ln>
            <a:effectLst/>
          </p:spPr>
          <p:txBody>
            <a:bodyPr anchor="ctr"/>
            <a:lstStyle/>
            <a:p>
              <a:pPr algn="ctr"/>
              <a:endParaRPr lang="en-US"/>
            </a:p>
          </p:txBody>
        </p:sp>
        <p:sp>
          <p:nvSpPr>
            <p:cNvPr id="31" name="Shape 2970">
              <a:extLst>
                <a:ext uri="{FF2B5EF4-FFF2-40B4-BE49-F238E27FC236}">
                  <a16:creationId xmlns:a16="http://schemas.microsoft.com/office/drawing/2014/main" id="{138665B2-AD4C-F778-783E-ECD1509BECDF}"/>
                </a:ext>
              </a:extLst>
            </p:cNvPr>
            <p:cNvSpPr/>
            <p:nvPr/>
          </p:nvSpPr>
          <p:spPr>
            <a:xfrm>
              <a:off x="955145" y="1134233"/>
              <a:ext cx="69710" cy="78448"/>
            </a:xfrm>
            <a:custGeom>
              <a:avLst/>
              <a:gdLst/>
              <a:ahLst/>
              <a:cxnLst/>
              <a:rect l="0" t="0" r="0" b="0"/>
              <a:pathLst>
                <a:path w="69710" h="78448">
                  <a:moveTo>
                    <a:pt x="0" y="0"/>
                  </a:moveTo>
                  <a:lnTo>
                    <a:pt x="15913" y="0"/>
                  </a:lnTo>
                  <a:lnTo>
                    <a:pt x="52667" y="48311"/>
                  </a:lnTo>
                  <a:lnTo>
                    <a:pt x="52667" y="0"/>
                  </a:lnTo>
                  <a:lnTo>
                    <a:pt x="69710" y="0"/>
                  </a:lnTo>
                  <a:lnTo>
                    <a:pt x="69710" y="78448"/>
                  </a:lnTo>
                  <a:lnTo>
                    <a:pt x="55029" y="78448"/>
                  </a:lnTo>
                  <a:lnTo>
                    <a:pt x="17031" y="28575"/>
                  </a:lnTo>
                  <a:lnTo>
                    <a:pt x="17031" y="78448"/>
                  </a:lnTo>
                  <a:lnTo>
                    <a:pt x="0" y="78448"/>
                  </a:lnTo>
                  <a:lnTo>
                    <a:pt x="0" y="0"/>
                  </a:lnTo>
                  <a:close/>
                </a:path>
              </a:pathLst>
            </a:custGeom>
            <a:solidFill>
              <a:srgbClr val="005368"/>
            </a:solidFill>
            <a:ln w="0" cap="flat">
              <a:noFill/>
              <a:miter lim="127000"/>
            </a:ln>
            <a:effectLst/>
          </p:spPr>
          <p:txBody>
            <a:bodyPr anchor="ctr"/>
            <a:lstStyle/>
            <a:p>
              <a:pPr algn="ctr"/>
              <a:endParaRPr lang="en-US"/>
            </a:p>
          </p:txBody>
        </p:sp>
        <p:sp>
          <p:nvSpPr>
            <p:cNvPr id="32" name="Shape 13060">
              <a:extLst>
                <a:ext uri="{FF2B5EF4-FFF2-40B4-BE49-F238E27FC236}">
                  <a16:creationId xmlns:a16="http://schemas.microsoft.com/office/drawing/2014/main" id="{D665113B-CE38-364A-A732-79231FD41A5C}"/>
                </a:ext>
              </a:extLst>
            </p:cNvPr>
            <p:cNvSpPr/>
            <p:nvPr/>
          </p:nvSpPr>
          <p:spPr>
            <a:xfrm>
              <a:off x="1046983" y="1134237"/>
              <a:ext cx="17259" cy="78448"/>
            </a:xfrm>
            <a:custGeom>
              <a:avLst/>
              <a:gdLst/>
              <a:ahLst/>
              <a:cxnLst/>
              <a:rect l="0" t="0" r="0" b="0"/>
              <a:pathLst>
                <a:path w="17259" h="78448">
                  <a:moveTo>
                    <a:pt x="0" y="0"/>
                  </a:moveTo>
                  <a:lnTo>
                    <a:pt x="17259" y="0"/>
                  </a:lnTo>
                  <a:lnTo>
                    <a:pt x="17259" y="78448"/>
                  </a:lnTo>
                  <a:lnTo>
                    <a:pt x="0" y="78448"/>
                  </a:lnTo>
                  <a:lnTo>
                    <a:pt x="0" y="0"/>
                  </a:lnTo>
                </a:path>
              </a:pathLst>
            </a:custGeom>
            <a:solidFill>
              <a:srgbClr val="005368"/>
            </a:solidFill>
            <a:ln w="0" cap="flat">
              <a:noFill/>
              <a:miter lim="127000"/>
            </a:ln>
            <a:effectLst/>
          </p:spPr>
          <p:txBody>
            <a:bodyPr anchor="ctr"/>
            <a:lstStyle/>
            <a:p>
              <a:pPr algn="ctr"/>
              <a:endParaRPr lang="en-US"/>
            </a:p>
          </p:txBody>
        </p:sp>
        <p:sp>
          <p:nvSpPr>
            <p:cNvPr id="33" name="Shape 2972">
              <a:extLst>
                <a:ext uri="{FF2B5EF4-FFF2-40B4-BE49-F238E27FC236}">
                  <a16:creationId xmlns:a16="http://schemas.microsoft.com/office/drawing/2014/main" id="{3FCC3206-057B-F605-49E5-D01D31D6890C}"/>
                </a:ext>
              </a:extLst>
            </p:cNvPr>
            <p:cNvSpPr/>
            <p:nvPr/>
          </p:nvSpPr>
          <p:spPr>
            <a:xfrm>
              <a:off x="1081029" y="1133116"/>
              <a:ext cx="62090" cy="80683"/>
            </a:xfrm>
            <a:custGeom>
              <a:avLst/>
              <a:gdLst/>
              <a:ahLst/>
              <a:cxnLst/>
              <a:rect l="0" t="0" r="0" b="0"/>
              <a:pathLst>
                <a:path w="62090" h="80683">
                  <a:moveTo>
                    <a:pt x="30607" y="0"/>
                  </a:moveTo>
                  <a:cubicBezTo>
                    <a:pt x="42024" y="0"/>
                    <a:pt x="51778" y="3594"/>
                    <a:pt x="59741" y="9982"/>
                  </a:cubicBezTo>
                  <a:lnTo>
                    <a:pt x="50775" y="22974"/>
                  </a:lnTo>
                  <a:cubicBezTo>
                    <a:pt x="43828" y="18161"/>
                    <a:pt x="36982" y="15253"/>
                    <a:pt x="30378" y="15253"/>
                  </a:cubicBezTo>
                  <a:cubicBezTo>
                    <a:pt x="23762" y="15253"/>
                    <a:pt x="20295" y="18275"/>
                    <a:pt x="20295" y="22073"/>
                  </a:cubicBezTo>
                  <a:lnTo>
                    <a:pt x="20295" y="22301"/>
                  </a:lnTo>
                  <a:cubicBezTo>
                    <a:pt x="20295" y="27457"/>
                    <a:pt x="23647" y="29134"/>
                    <a:pt x="37211" y="32614"/>
                  </a:cubicBezTo>
                  <a:cubicBezTo>
                    <a:pt x="53124" y="36754"/>
                    <a:pt x="62090" y="42469"/>
                    <a:pt x="62090" y="56147"/>
                  </a:cubicBezTo>
                  <a:lnTo>
                    <a:pt x="62090" y="56363"/>
                  </a:lnTo>
                  <a:cubicBezTo>
                    <a:pt x="62090" y="71946"/>
                    <a:pt x="50216" y="80683"/>
                    <a:pt x="33287" y="80683"/>
                  </a:cubicBezTo>
                  <a:cubicBezTo>
                    <a:pt x="21412" y="80683"/>
                    <a:pt x="9411" y="76543"/>
                    <a:pt x="0" y="68135"/>
                  </a:cubicBezTo>
                  <a:lnTo>
                    <a:pt x="10211" y="55918"/>
                  </a:lnTo>
                  <a:cubicBezTo>
                    <a:pt x="17259" y="61747"/>
                    <a:pt x="24651" y="65443"/>
                    <a:pt x="33630" y="65443"/>
                  </a:cubicBezTo>
                  <a:cubicBezTo>
                    <a:pt x="40678" y="65443"/>
                    <a:pt x="44945" y="62649"/>
                    <a:pt x="44945" y="58052"/>
                  </a:cubicBezTo>
                  <a:lnTo>
                    <a:pt x="44945" y="57823"/>
                  </a:lnTo>
                  <a:cubicBezTo>
                    <a:pt x="44945" y="53454"/>
                    <a:pt x="42253" y="51219"/>
                    <a:pt x="29146" y="47854"/>
                  </a:cubicBezTo>
                  <a:cubicBezTo>
                    <a:pt x="13335" y="43815"/>
                    <a:pt x="3150" y="39446"/>
                    <a:pt x="3150" y="23876"/>
                  </a:cubicBezTo>
                  <a:lnTo>
                    <a:pt x="3150" y="23647"/>
                  </a:lnTo>
                  <a:cubicBezTo>
                    <a:pt x="3150" y="9411"/>
                    <a:pt x="14580" y="0"/>
                    <a:pt x="30607" y="0"/>
                  </a:cubicBezTo>
                  <a:close/>
                </a:path>
              </a:pathLst>
            </a:custGeom>
            <a:solidFill>
              <a:srgbClr val="005368"/>
            </a:solidFill>
            <a:ln w="0" cap="flat">
              <a:noFill/>
              <a:miter lim="127000"/>
            </a:ln>
            <a:effectLst/>
          </p:spPr>
          <p:txBody>
            <a:bodyPr anchor="ctr"/>
            <a:lstStyle/>
            <a:p>
              <a:pPr algn="ctr"/>
              <a:endParaRPr lang="en-US"/>
            </a:p>
          </p:txBody>
        </p:sp>
        <p:sp>
          <p:nvSpPr>
            <p:cNvPr id="34" name="Shape 2973">
              <a:extLst>
                <a:ext uri="{FF2B5EF4-FFF2-40B4-BE49-F238E27FC236}">
                  <a16:creationId xmlns:a16="http://schemas.microsoft.com/office/drawing/2014/main" id="{D7EFEDD3-F369-2DD4-94F3-2C05D0078420}"/>
                </a:ext>
              </a:extLst>
            </p:cNvPr>
            <p:cNvSpPr/>
            <p:nvPr/>
          </p:nvSpPr>
          <p:spPr>
            <a:xfrm>
              <a:off x="1153387" y="1134234"/>
              <a:ext cx="64999" cy="78448"/>
            </a:xfrm>
            <a:custGeom>
              <a:avLst/>
              <a:gdLst/>
              <a:ahLst/>
              <a:cxnLst/>
              <a:rect l="0" t="0" r="0" b="0"/>
              <a:pathLst>
                <a:path w="64999" h="78448">
                  <a:moveTo>
                    <a:pt x="0" y="0"/>
                  </a:moveTo>
                  <a:lnTo>
                    <a:pt x="64999" y="0"/>
                  </a:lnTo>
                  <a:lnTo>
                    <a:pt x="64999" y="15913"/>
                  </a:lnTo>
                  <a:lnTo>
                    <a:pt x="41135" y="15913"/>
                  </a:lnTo>
                  <a:lnTo>
                    <a:pt x="41135" y="78448"/>
                  </a:lnTo>
                  <a:lnTo>
                    <a:pt x="23876" y="78448"/>
                  </a:lnTo>
                  <a:lnTo>
                    <a:pt x="23876" y="15913"/>
                  </a:lnTo>
                  <a:lnTo>
                    <a:pt x="0" y="15913"/>
                  </a:lnTo>
                  <a:lnTo>
                    <a:pt x="0" y="0"/>
                  </a:lnTo>
                  <a:close/>
                </a:path>
              </a:pathLst>
            </a:custGeom>
            <a:solidFill>
              <a:srgbClr val="005368"/>
            </a:solidFill>
            <a:ln w="0" cap="flat">
              <a:noFill/>
              <a:miter lim="127000"/>
            </a:ln>
            <a:effectLst/>
          </p:spPr>
          <p:txBody>
            <a:bodyPr anchor="ctr"/>
            <a:lstStyle/>
            <a:p>
              <a:pPr algn="ctr"/>
              <a:endParaRPr lang="en-US"/>
            </a:p>
          </p:txBody>
        </p:sp>
        <p:sp>
          <p:nvSpPr>
            <p:cNvPr id="35" name="Shape 2974">
              <a:extLst>
                <a:ext uri="{FF2B5EF4-FFF2-40B4-BE49-F238E27FC236}">
                  <a16:creationId xmlns:a16="http://schemas.microsoft.com/office/drawing/2014/main" id="{30E29685-5215-B691-968B-7C661D9B4134}"/>
                </a:ext>
              </a:extLst>
            </p:cNvPr>
            <p:cNvSpPr/>
            <p:nvPr/>
          </p:nvSpPr>
          <p:spPr>
            <a:xfrm>
              <a:off x="1234147" y="1134238"/>
              <a:ext cx="32607" cy="78448"/>
            </a:xfrm>
            <a:custGeom>
              <a:avLst/>
              <a:gdLst/>
              <a:ahLst/>
              <a:cxnLst/>
              <a:rect l="0" t="0" r="0" b="0"/>
              <a:pathLst>
                <a:path w="32607" h="78448">
                  <a:moveTo>
                    <a:pt x="0" y="0"/>
                  </a:moveTo>
                  <a:lnTo>
                    <a:pt x="32607" y="0"/>
                  </a:lnTo>
                  <a:lnTo>
                    <a:pt x="32607" y="15570"/>
                  </a:lnTo>
                  <a:lnTo>
                    <a:pt x="17259" y="15570"/>
                  </a:lnTo>
                  <a:lnTo>
                    <a:pt x="17259" y="38100"/>
                  </a:lnTo>
                  <a:lnTo>
                    <a:pt x="32607" y="38100"/>
                  </a:lnTo>
                  <a:lnTo>
                    <a:pt x="32607" y="56024"/>
                  </a:lnTo>
                  <a:lnTo>
                    <a:pt x="30810" y="53340"/>
                  </a:lnTo>
                  <a:lnTo>
                    <a:pt x="17259" y="53340"/>
                  </a:lnTo>
                  <a:lnTo>
                    <a:pt x="17259" y="78448"/>
                  </a:lnTo>
                  <a:lnTo>
                    <a:pt x="0" y="78448"/>
                  </a:lnTo>
                  <a:lnTo>
                    <a:pt x="0" y="0"/>
                  </a:lnTo>
                  <a:close/>
                </a:path>
              </a:pathLst>
            </a:custGeom>
            <a:solidFill>
              <a:srgbClr val="005368"/>
            </a:solidFill>
            <a:ln w="0" cap="flat">
              <a:noFill/>
              <a:miter lim="127000"/>
            </a:ln>
            <a:effectLst/>
          </p:spPr>
          <p:txBody>
            <a:bodyPr anchor="ctr"/>
            <a:lstStyle/>
            <a:p>
              <a:pPr algn="ctr"/>
              <a:endParaRPr lang="en-US"/>
            </a:p>
          </p:txBody>
        </p:sp>
        <p:sp>
          <p:nvSpPr>
            <p:cNvPr id="36" name="Shape 2975">
              <a:extLst>
                <a:ext uri="{FF2B5EF4-FFF2-40B4-BE49-F238E27FC236}">
                  <a16:creationId xmlns:a16="http://schemas.microsoft.com/office/drawing/2014/main" id="{66234936-38A2-5AC5-4BDA-145D19A18E2C}"/>
                </a:ext>
              </a:extLst>
            </p:cNvPr>
            <p:cNvSpPr/>
            <p:nvPr/>
          </p:nvSpPr>
          <p:spPr>
            <a:xfrm>
              <a:off x="1266754" y="1134238"/>
              <a:ext cx="35198" cy="78448"/>
            </a:xfrm>
            <a:custGeom>
              <a:avLst/>
              <a:gdLst/>
              <a:ahLst/>
              <a:cxnLst/>
              <a:rect l="0" t="0" r="0" b="0"/>
              <a:pathLst>
                <a:path w="35198" h="78448">
                  <a:moveTo>
                    <a:pt x="0" y="0"/>
                  </a:moveTo>
                  <a:lnTo>
                    <a:pt x="3245" y="0"/>
                  </a:lnTo>
                  <a:cubicBezTo>
                    <a:pt x="13227" y="0"/>
                    <a:pt x="20949" y="2807"/>
                    <a:pt x="26118" y="7950"/>
                  </a:cubicBezTo>
                  <a:cubicBezTo>
                    <a:pt x="30474" y="12319"/>
                    <a:pt x="32836" y="18491"/>
                    <a:pt x="32836" y="25895"/>
                  </a:cubicBezTo>
                  <a:lnTo>
                    <a:pt x="32836" y="26111"/>
                  </a:lnTo>
                  <a:cubicBezTo>
                    <a:pt x="32836" y="38773"/>
                    <a:pt x="26003" y="46736"/>
                    <a:pt x="16021" y="50432"/>
                  </a:cubicBezTo>
                  <a:lnTo>
                    <a:pt x="35198" y="78448"/>
                  </a:lnTo>
                  <a:lnTo>
                    <a:pt x="15018" y="78448"/>
                  </a:lnTo>
                  <a:lnTo>
                    <a:pt x="0" y="56024"/>
                  </a:lnTo>
                  <a:lnTo>
                    <a:pt x="0" y="38100"/>
                  </a:lnTo>
                  <a:lnTo>
                    <a:pt x="2127" y="38100"/>
                  </a:lnTo>
                  <a:cubicBezTo>
                    <a:pt x="10535" y="38100"/>
                    <a:pt x="15348" y="33617"/>
                    <a:pt x="15348" y="27000"/>
                  </a:cubicBezTo>
                  <a:lnTo>
                    <a:pt x="15348" y="26784"/>
                  </a:lnTo>
                  <a:cubicBezTo>
                    <a:pt x="15348" y="19393"/>
                    <a:pt x="10204" y="15570"/>
                    <a:pt x="1797" y="15570"/>
                  </a:cubicBezTo>
                  <a:lnTo>
                    <a:pt x="0" y="15570"/>
                  </a:lnTo>
                  <a:lnTo>
                    <a:pt x="0" y="0"/>
                  </a:lnTo>
                  <a:close/>
                </a:path>
              </a:pathLst>
            </a:custGeom>
            <a:solidFill>
              <a:srgbClr val="005368"/>
            </a:solidFill>
            <a:ln w="0" cap="flat">
              <a:noFill/>
              <a:miter lim="127000"/>
            </a:ln>
            <a:effectLst/>
          </p:spPr>
          <p:txBody>
            <a:bodyPr anchor="ctr"/>
            <a:lstStyle/>
            <a:p>
              <a:pPr algn="ctr"/>
              <a:endParaRPr lang="en-US"/>
            </a:p>
          </p:txBody>
        </p:sp>
        <p:sp>
          <p:nvSpPr>
            <p:cNvPr id="37" name="Shape 2976">
              <a:extLst>
                <a:ext uri="{FF2B5EF4-FFF2-40B4-BE49-F238E27FC236}">
                  <a16:creationId xmlns:a16="http://schemas.microsoft.com/office/drawing/2014/main" id="{4442A426-7C9F-DF6C-1674-7E3831BFB118}"/>
                </a:ext>
              </a:extLst>
            </p:cNvPr>
            <p:cNvSpPr/>
            <p:nvPr/>
          </p:nvSpPr>
          <p:spPr>
            <a:xfrm>
              <a:off x="1310983" y="1133678"/>
              <a:ext cx="41345" cy="79007"/>
            </a:xfrm>
            <a:custGeom>
              <a:avLst/>
              <a:gdLst/>
              <a:ahLst/>
              <a:cxnLst/>
              <a:rect l="0" t="0" r="0" b="0"/>
              <a:pathLst>
                <a:path w="41345" h="79007">
                  <a:moveTo>
                    <a:pt x="33617" y="0"/>
                  </a:moveTo>
                  <a:lnTo>
                    <a:pt x="41345" y="0"/>
                  </a:lnTo>
                  <a:lnTo>
                    <a:pt x="41345" y="20742"/>
                  </a:lnTo>
                  <a:lnTo>
                    <a:pt x="41339" y="20726"/>
                  </a:lnTo>
                  <a:lnTo>
                    <a:pt x="30924" y="46165"/>
                  </a:lnTo>
                  <a:lnTo>
                    <a:pt x="41345" y="46165"/>
                  </a:lnTo>
                  <a:lnTo>
                    <a:pt x="41345" y="61417"/>
                  </a:lnTo>
                  <a:lnTo>
                    <a:pt x="24752" y="61417"/>
                  </a:lnTo>
                  <a:lnTo>
                    <a:pt x="17590" y="79007"/>
                  </a:lnTo>
                  <a:lnTo>
                    <a:pt x="0" y="79007"/>
                  </a:lnTo>
                  <a:lnTo>
                    <a:pt x="33617" y="0"/>
                  </a:lnTo>
                  <a:close/>
                </a:path>
              </a:pathLst>
            </a:custGeom>
            <a:solidFill>
              <a:srgbClr val="005368"/>
            </a:solidFill>
            <a:ln w="0" cap="flat">
              <a:noFill/>
              <a:miter lim="127000"/>
            </a:ln>
            <a:effectLst/>
          </p:spPr>
          <p:txBody>
            <a:bodyPr anchor="ctr"/>
            <a:lstStyle/>
            <a:p>
              <a:pPr algn="ctr"/>
              <a:endParaRPr lang="en-US"/>
            </a:p>
          </p:txBody>
        </p:sp>
        <p:sp>
          <p:nvSpPr>
            <p:cNvPr id="38" name="Shape 2977">
              <a:extLst>
                <a:ext uri="{FF2B5EF4-FFF2-40B4-BE49-F238E27FC236}">
                  <a16:creationId xmlns:a16="http://schemas.microsoft.com/office/drawing/2014/main" id="{26209D6D-A353-56FC-A0B0-A902ABF18303}"/>
                </a:ext>
              </a:extLst>
            </p:cNvPr>
            <p:cNvSpPr/>
            <p:nvPr/>
          </p:nvSpPr>
          <p:spPr>
            <a:xfrm>
              <a:off x="1352328" y="1133678"/>
              <a:ext cx="41802" cy="79007"/>
            </a:xfrm>
            <a:custGeom>
              <a:avLst/>
              <a:gdLst/>
              <a:ahLst/>
              <a:cxnLst/>
              <a:rect l="0" t="0" r="0" b="0"/>
              <a:pathLst>
                <a:path w="41802" h="79007">
                  <a:moveTo>
                    <a:pt x="0" y="0"/>
                  </a:moveTo>
                  <a:lnTo>
                    <a:pt x="8185" y="0"/>
                  </a:lnTo>
                  <a:lnTo>
                    <a:pt x="41802" y="79007"/>
                  </a:lnTo>
                  <a:lnTo>
                    <a:pt x="23755" y="79007"/>
                  </a:lnTo>
                  <a:lnTo>
                    <a:pt x="16592" y="61417"/>
                  </a:lnTo>
                  <a:lnTo>
                    <a:pt x="0" y="61417"/>
                  </a:lnTo>
                  <a:lnTo>
                    <a:pt x="0" y="46165"/>
                  </a:lnTo>
                  <a:lnTo>
                    <a:pt x="10420" y="46165"/>
                  </a:lnTo>
                  <a:lnTo>
                    <a:pt x="0" y="20742"/>
                  </a:lnTo>
                  <a:lnTo>
                    <a:pt x="0" y="0"/>
                  </a:lnTo>
                  <a:close/>
                </a:path>
              </a:pathLst>
            </a:custGeom>
            <a:solidFill>
              <a:srgbClr val="005368"/>
            </a:solidFill>
            <a:ln w="0" cap="flat">
              <a:noFill/>
              <a:miter lim="127000"/>
            </a:ln>
            <a:effectLst/>
          </p:spPr>
          <p:txBody>
            <a:bodyPr anchor="ctr"/>
            <a:lstStyle/>
            <a:p>
              <a:pPr algn="ctr"/>
              <a:endParaRPr lang="en-US"/>
            </a:p>
          </p:txBody>
        </p:sp>
        <p:sp>
          <p:nvSpPr>
            <p:cNvPr id="39" name="Shape 2978">
              <a:extLst>
                <a:ext uri="{FF2B5EF4-FFF2-40B4-BE49-F238E27FC236}">
                  <a16:creationId xmlns:a16="http://schemas.microsoft.com/office/drawing/2014/main" id="{6B54B011-B7A7-725A-E543-5627D8E483A6}"/>
                </a:ext>
              </a:extLst>
            </p:cNvPr>
            <p:cNvSpPr/>
            <p:nvPr/>
          </p:nvSpPr>
          <p:spPr>
            <a:xfrm>
              <a:off x="1393073" y="1134233"/>
              <a:ext cx="64999" cy="78448"/>
            </a:xfrm>
            <a:custGeom>
              <a:avLst/>
              <a:gdLst/>
              <a:ahLst/>
              <a:cxnLst/>
              <a:rect l="0" t="0" r="0" b="0"/>
              <a:pathLst>
                <a:path w="64999" h="78448">
                  <a:moveTo>
                    <a:pt x="0" y="0"/>
                  </a:moveTo>
                  <a:lnTo>
                    <a:pt x="64999" y="0"/>
                  </a:lnTo>
                  <a:lnTo>
                    <a:pt x="64999" y="15913"/>
                  </a:lnTo>
                  <a:lnTo>
                    <a:pt x="41135" y="15913"/>
                  </a:lnTo>
                  <a:lnTo>
                    <a:pt x="41135" y="78448"/>
                  </a:lnTo>
                  <a:lnTo>
                    <a:pt x="23876" y="78448"/>
                  </a:lnTo>
                  <a:lnTo>
                    <a:pt x="23876" y="15913"/>
                  </a:lnTo>
                  <a:lnTo>
                    <a:pt x="0" y="15913"/>
                  </a:lnTo>
                  <a:lnTo>
                    <a:pt x="0" y="0"/>
                  </a:lnTo>
                  <a:close/>
                </a:path>
              </a:pathLst>
            </a:custGeom>
            <a:solidFill>
              <a:srgbClr val="005368"/>
            </a:solidFill>
            <a:ln w="0" cap="flat">
              <a:noFill/>
              <a:miter lim="127000"/>
            </a:ln>
            <a:effectLst/>
          </p:spPr>
          <p:txBody>
            <a:bodyPr anchor="ctr"/>
            <a:lstStyle/>
            <a:p>
              <a:pPr algn="ctr"/>
              <a:endParaRPr lang="en-US"/>
            </a:p>
          </p:txBody>
        </p:sp>
        <p:sp>
          <p:nvSpPr>
            <p:cNvPr id="40" name="Shape 13061">
              <a:extLst>
                <a:ext uri="{FF2B5EF4-FFF2-40B4-BE49-F238E27FC236}">
                  <a16:creationId xmlns:a16="http://schemas.microsoft.com/office/drawing/2014/main" id="{502ABCD6-EBC5-F229-2B63-80E7DFBD4D6B}"/>
                </a:ext>
              </a:extLst>
            </p:cNvPr>
            <p:cNvSpPr/>
            <p:nvPr/>
          </p:nvSpPr>
          <p:spPr>
            <a:xfrm>
              <a:off x="1474617" y="1134237"/>
              <a:ext cx="17259" cy="78448"/>
            </a:xfrm>
            <a:custGeom>
              <a:avLst/>
              <a:gdLst/>
              <a:ahLst/>
              <a:cxnLst/>
              <a:rect l="0" t="0" r="0" b="0"/>
              <a:pathLst>
                <a:path w="17259" h="78448">
                  <a:moveTo>
                    <a:pt x="0" y="0"/>
                  </a:moveTo>
                  <a:lnTo>
                    <a:pt x="17259" y="0"/>
                  </a:lnTo>
                  <a:lnTo>
                    <a:pt x="17259" y="78448"/>
                  </a:lnTo>
                  <a:lnTo>
                    <a:pt x="0" y="78448"/>
                  </a:lnTo>
                  <a:lnTo>
                    <a:pt x="0" y="0"/>
                  </a:lnTo>
                </a:path>
              </a:pathLst>
            </a:custGeom>
            <a:solidFill>
              <a:srgbClr val="005368"/>
            </a:solidFill>
            <a:ln w="0" cap="flat">
              <a:noFill/>
              <a:miter lim="127000"/>
            </a:ln>
            <a:effectLst/>
          </p:spPr>
          <p:txBody>
            <a:bodyPr anchor="ctr"/>
            <a:lstStyle/>
            <a:p>
              <a:pPr algn="ctr"/>
              <a:endParaRPr lang="en-US"/>
            </a:p>
          </p:txBody>
        </p:sp>
        <p:sp>
          <p:nvSpPr>
            <p:cNvPr id="41" name="Shape 2980">
              <a:extLst>
                <a:ext uri="{FF2B5EF4-FFF2-40B4-BE49-F238E27FC236}">
                  <a16:creationId xmlns:a16="http://schemas.microsoft.com/office/drawing/2014/main" id="{CEFDF1FA-6C18-5A5C-6909-A5B6EC697F75}"/>
                </a:ext>
              </a:extLst>
            </p:cNvPr>
            <p:cNvSpPr/>
            <p:nvPr/>
          </p:nvSpPr>
          <p:spPr>
            <a:xfrm>
              <a:off x="1507320" y="1134233"/>
              <a:ext cx="78677" cy="79007"/>
            </a:xfrm>
            <a:custGeom>
              <a:avLst/>
              <a:gdLst/>
              <a:ahLst/>
              <a:cxnLst/>
              <a:rect l="0" t="0" r="0" b="0"/>
              <a:pathLst>
                <a:path w="78677" h="79007">
                  <a:moveTo>
                    <a:pt x="0" y="0"/>
                  </a:moveTo>
                  <a:lnTo>
                    <a:pt x="19050" y="0"/>
                  </a:lnTo>
                  <a:lnTo>
                    <a:pt x="39561" y="55245"/>
                  </a:lnTo>
                  <a:lnTo>
                    <a:pt x="60071" y="0"/>
                  </a:lnTo>
                  <a:lnTo>
                    <a:pt x="78677" y="0"/>
                  </a:lnTo>
                  <a:lnTo>
                    <a:pt x="46952" y="79007"/>
                  </a:lnTo>
                  <a:lnTo>
                    <a:pt x="31712" y="79007"/>
                  </a:lnTo>
                  <a:lnTo>
                    <a:pt x="0" y="0"/>
                  </a:lnTo>
                  <a:close/>
                </a:path>
              </a:pathLst>
            </a:custGeom>
            <a:solidFill>
              <a:srgbClr val="005368"/>
            </a:solidFill>
            <a:ln w="0" cap="flat">
              <a:noFill/>
              <a:miter lim="127000"/>
            </a:ln>
            <a:effectLst/>
          </p:spPr>
          <p:txBody>
            <a:bodyPr anchor="ctr"/>
            <a:lstStyle/>
            <a:p>
              <a:pPr algn="ctr"/>
              <a:endParaRPr lang="en-US"/>
            </a:p>
          </p:txBody>
        </p:sp>
        <p:sp>
          <p:nvSpPr>
            <p:cNvPr id="42" name="Shape 2981">
              <a:extLst>
                <a:ext uri="{FF2B5EF4-FFF2-40B4-BE49-F238E27FC236}">
                  <a16:creationId xmlns:a16="http://schemas.microsoft.com/office/drawing/2014/main" id="{60E07624-F9C8-7643-5958-EAC133A1B1D5}"/>
                </a:ext>
              </a:extLst>
            </p:cNvPr>
            <p:cNvSpPr/>
            <p:nvPr/>
          </p:nvSpPr>
          <p:spPr>
            <a:xfrm>
              <a:off x="1600618" y="1134233"/>
              <a:ext cx="59715" cy="78448"/>
            </a:xfrm>
            <a:custGeom>
              <a:avLst/>
              <a:gdLst/>
              <a:ahLst/>
              <a:cxnLst/>
              <a:rect l="0" t="0" r="0" b="0"/>
              <a:pathLst>
                <a:path w="59715" h="78448">
                  <a:moveTo>
                    <a:pt x="0" y="0"/>
                  </a:moveTo>
                  <a:lnTo>
                    <a:pt x="59157" y="0"/>
                  </a:lnTo>
                  <a:lnTo>
                    <a:pt x="59157" y="15354"/>
                  </a:lnTo>
                  <a:lnTo>
                    <a:pt x="17132" y="15354"/>
                  </a:lnTo>
                  <a:lnTo>
                    <a:pt x="17132" y="31267"/>
                  </a:lnTo>
                  <a:lnTo>
                    <a:pt x="54127" y="31267"/>
                  </a:lnTo>
                  <a:lnTo>
                    <a:pt x="54127" y="46622"/>
                  </a:lnTo>
                  <a:lnTo>
                    <a:pt x="17132" y="46622"/>
                  </a:lnTo>
                  <a:lnTo>
                    <a:pt x="17132" y="63094"/>
                  </a:lnTo>
                  <a:lnTo>
                    <a:pt x="59715" y="63094"/>
                  </a:lnTo>
                  <a:lnTo>
                    <a:pt x="59715" y="78448"/>
                  </a:lnTo>
                  <a:lnTo>
                    <a:pt x="0" y="78448"/>
                  </a:lnTo>
                  <a:lnTo>
                    <a:pt x="0" y="0"/>
                  </a:lnTo>
                  <a:close/>
                </a:path>
              </a:pathLst>
            </a:custGeom>
            <a:solidFill>
              <a:srgbClr val="005368"/>
            </a:solidFill>
            <a:ln w="0" cap="flat">
              <a:noFill/>
              <a:miter lim="127000"/>
            </a:ln>
            <a:effectLst/>
          </p:spPr>
          <p:txBody>
            <a:bodyPr anchor="ctr"/>
            <a:lstStyle/>
            <a:p>
              <a:pPr algn="ctr"/>
              <a:endParaRPr lang="en-US"/>
            </a:p>
          </p:txBody>
        </p:sp>
        <p:sp>
          <p:nvSpPr>
            <p:cNvPr id="43" name="Shape 2982">
              <a:extLst>
                <a:ext uri="{FF2B5EF4-FFF2-40B4-BE49-F238E27FC236}">
                  <a16:creationId xmlns:a16="http://schemas.microsoft.com/office/drawing/2014/main" id="{E9052254-5E81-8C26-52FF-EF7D51E18518}"/>
                </a:ext>
              </a:extLst>
            </p:cNvPr>
            <p:cNvSpPr/>
            <p:nvPr/>
          </p:nvSpPr>
          <p:spPr>
            <a:xfrm>
              <a:off x="1709029" y="1133114"/>
              <a:ext cx="62090" cy="80683"/>
            </a:xfrm>
            <a:custGeom>
              <a:avLst/>
              <a:gdLst/>
              <a:ahLst/>
              <a:cxnLst/>
              <a:rect l="0" t="0" r="0" b="0"/>
              <a:pathLst>
                <a:path w="62090" h="80683">
                  <a:moveTo>
                    <a:pt x="30607" y="0"/>
                  </a:moveTo>
                  <a:cubicBezTo>
                    <a:pt x="42024" y="0"/>
                    <a:pt x="51778" y="3594"/>
                    <a:pt x="59741" y="9982"/>
                  </a:cubicBezTo>
                  <a:lnTo>
                    <a:pt x="50775" y="22974"/>
                  </a:lnTo>
                  <a:cubicBezTo>
                    <a:pt x="43828" y="18161"/>
                    <a:pt x="36982" y="15253"/>
                    <a:pt x="30378" y="15253"/>
                  </a:cubicBezTo>
                  <a:cubicBezTo>
                    <a:pt x="23762" y="15253"/>
                    <a:pt x="20295" y="18275"/>
                    <a:pt x="20295" y="22073"/>
                  </a:cubicBezTo>
                  <a:lnTo>
                    <a:pt x="20295" y="22301"/>
                  </a:lnTo>
                  <a:cubicBezTo>
                    <a:pt x="20295" y="27457"/>
                    <a:pt x="23647" y="29134"/>
                    <a:pt x="37211" y="32614"/>
                  </a:cubicBezTo>
                  <a:cubicBezTo>
                    <a:pt x="53124" y="36754"/>
                    <a:pt x="62090" y="42469"/>
                    <a:pt x="62090" y="56147"/>
                  </a:cubicBezTo>
                  <a:lnTo>
                    <a:pt x="62090" y="56363"/>
                  </a:lnTo>
                  <a:cubicBezTo>
                    <a:pt x="62090" y="71946"/>
                    <a:pt x="50203" y="80683"/>
                    <a:pt x="33287" y="80683"/>
                  </a:cubicBezTo>
                  <a:cubicBezTo>
                    <a:pt x="21412" y="80683"/>
                    <a:pt x="9411" y="76543"/>
                    <a:pt x="0" y="68135"/>
                  </a:cubicBezTo>
                  <a:lnTo>
                    <a:pt x="10211" y="55918"/>
                  </a:lnTo>
                  <a:cubicBezTo>
                    <a:pt x="17259" y="61747"/>
                    <a:pt x="24651" y="65443"/>
                    <a:pt x="33630" y="65443"/>
                  </a:cubicBezTo>
                  <a:cubicBezTo>
                    <a:pt x="40678" y="65443"/>
                    <a:pt x="44945" y="62649"/>
                    <a:pt x="44945" y="58052"/>
                  </a:cubicBezTo>
                  <a:lnTo>
                    <a:pt x="44945" y="57823"/>
                  </a:lnTo>
                  <a:cubicBezTo>
                    <a:pt x="44945" y="53454"/>
                    <a:pt x="42253" y="51219"/>
                    <a:pt x="29146" y="47854"/>
                  </a:cubicBezTo>
                  <a:cubicBezTo>
                    <a:pt x="13335" y="43815"/>
                    <a:pt x="3150" y="39446"/>
                    <a:pt x="3150" y="23876"/>
                  </a:cubicBezTo>
                  <a:lnTo>
                    <a:pt x="3150" y="23647"/>
                  </a:lnTo>
                  <a:cubicBezTo>
                    <a:pt x="3150" y="9411"/>
                    <a:pt x="14580" y="0"/>
                    <a:pt x="30607" y="0"/>
                  </a:cubicBezTo>
                  <a:close/>
                </a:path>
              </a:pathLst>
            </a:custGeom>
            <a:solidFill>
              <a:srgbClr val="005368"/>
            </a:solidFill>
            <a:ln w="0" cap="flat">
              <a:noFill/>
              <a:miter lim="127000"/>
            </a:ln>
            <a:effectLst/>
          </p:spPr>
          <p:txBody>
            <a:bodyPr anchor="ctr"/>
            <a:lstStyle/>
            <a:p>
              <a:pPr algn="ctr"/>
              <a:endParaRPr lang="en-US"/>
            </a:p>
          </p:txBody>
        </p:sp>
        <p:sp>
          <p:nvSpPr>
            <p:cNvPr id="44" name="Shape 2983">
              <a:extLst>
                <a:ext uri="{FF2B5EF4-FFF2-40B4-BE49-F238E27FC236}">
                  <a16:creationId xmlns:a16="http://schemas.microsoft.com/office/drawing/2014/main" id="{6AAB1838-7B11-5DFE-FAB3-1E006525B6BA}"/>
                </a:ext>
              </a:extLst>
            </p:cNvPr>
            <p:cNvSpPr/>
            <p:nvPr/>
          </p:nvSpPr>
          <p:spPr>
            <a:xfrm>
              <a:off x="1788663" y="1134233"/>
              <a:ext cx="59728" cy="78448"/>
            </a:xfrm>
            <a:custGeom>
              <a:avLst/>
              <a:gdLst/>
              <a:ahLst/>
              <a:cxnLst/>
              <a:rect l="0" t="0" r="0" b="0"/>
              <a:pathLst>
                <a:path w="59728" h="78448">
                  <a:moveTo>
                    <a:pt x="0" y="0"/>
                  </a:moveTo>
                  <a:lnTo>
                    <a:pt x="59169" y="0"/>
                  </a:lnTo>
                  <a:lnTo>
                    <a:pt x="59169" y="15354"/>
                  </a:lnTo>
                  <a:lnTo>
                    <a:pt x="17145" y="15354"/>
                  </a:lnTo>
                  <a:lnTo>
                    <a:pt x="17145" y="31267"/>
                  </a:lnTo>
                  <a:lnTo>
                    <a:pt x="54127" y="31267"/>
                  </a:lnTo>
                  <a:lnTo>
                    <a:pt x="54127" y="46622"/>
                  </a:lnTo>
                  <a:lnTo>
                    <a:pt x="17145" y="46622"/>
                  </a:lnTo>
                  <a:lnTo>
                    <a:pt x="17145" y="63094"/>
                  </a:lnTo>
                  <a:lnTo>
                    <a:pt x="59728" y="63094"/>
                  </a:lnTo>
                  <a:lnTo>
                    <a:pt x="59728" y="78448"/>
                  </a:lnTo>
                  <a:lnTo>
                    <a:pt x="0" y="78448"/>
                  </a:lnTo>
                  <a:lnTo>
                    <a:pt x="0" y="0"/>
                  </a:lnTo>
                  <a:close/>
                </a:path>
              </a:pathLst>
            </a:custGeom>
            <a:solidFill>
              <a:srgbClr val="005368"/>
            </a:solidFill>
            <a:ln w="0" cap="flat">
              <a:noFill/>
              <a:miter lim="127000"/>
            </a:ln>
            <a:effectLst/>
          </p:spPr>
          <p:txBody>
            <a:bodyPr anchor="ctr"/>
            <a:lstStyle/>
            <a:p>
              <a:pPr algn="ctr"/>
              <a:endParaRPr lang="en-US"/>
            </a:p>
          </p:txBody>
        </p:sp>
        <p:sp>
          <p:nvSpPr>
            <p:cNvPr id="45" name="Shape 2984">
              <a:extLst>
                <a:ext uri="{FF2B5EF4-FFF2-40B4-BE49-F238E27FC236}">
                  <a16:creationId xmlns:a16="http://schemas.microsoft.com/office/drawing/2014/main" id="{523E7F7F-EBA7-FAE0-DBC3-D5C89E72049E}"/>
                </a:ext>
              </a:extLst>
            </p:cNvPr>
            <p:cNvSpPr/>
            <p:nvPr/>
          </p:nvSpPr>
          <p:spPr>
            <a:xfrm>
              <a:off x="1866283" y="1134238"/>
              <a:ext cx="32614" cy="78448"/>
            </a:xfrm>
            <a:custGeom>
              <a:avLst/>
              <a:gdLst/>
              <a:ahLst/>
              <a:cxnLst/>
              <a:rect l="0" t="0" r="0" b="0"/>
              <a:pathLst>
                <a:path w="32614" h="78448">
                  <a:moveTo>
                    <a:pt x="0" y="0"/>
                  </a:moveTo>
                  <a:lnTo>
                    <a:pt x="32614" y="0"/>
                  </a:lnTo>
                  <a:lnTo>
                    <a:pt x="32614" y="15570"/>
                  </a:lnTo>
                  <a:lnTo>
                    <a:pt x="17259" y="15570"/>
                  </a:lnTo>
                  <a:lnTo>
                    <a:pt x="17259" y="38100"/>
                  </a:lnTo>
                  <a:lnTo>
                    <a:pt x="32614" y="38100"/>
                  </a:lnTo>
                  <a:lnTo>
                    <a:pt x="32614" y="56033"/>
                  </a:lnTo>
                  <a:lnTo>
                    <a:pt x="30810" y="53340"/>
                  </a:lnTo>
                  <a:lnTo>
                    <a:pt x="17259" y="53340"/>
                  </a:lnTo>
                  <a:lnTo>
                    <a:pt x="17259" y="78448"/>
                  </a:lnTo>
                  <a:lnTo>
                    <a:pt x="0" y="78448"/>
                  </a:lnTo>
                  <a:lnTo>
                    <a:pt x="0" y="0"/>
                  </a:lnTo>
                  <a:close/>
                </a:path>
              </a:pathLst>
            </a:custGeom>
            <a:solidFill>
              <a:srgbClr val="005368"/>
            </a:solidFill>
            <a:ln w="0" cap="flat">
              <a:noFill/>
              <a:miter lim="127000"/>
            </a:ln>
            <a:effectLst/>
          </p:spPr>
          <p:txBody>
            <a:bodyPr anchor="ctr"/>
            <a:lstStyle/>
            <a:p>
              <a:pPr algn="ctr"/>
              <a:endParaRPr lang="en-US"/>
            </a:p>
          </p:txBody>
        </p:sp>
        <p:sp>
          <p:nvSpPr>
            <p:cNvPr id="46" name="Shape 2985">
              <a:extLst>
                <a:ext uri="{FF2B5EF4-FFF2-40B4-BE49-F238E27FC236}">
                  <a16:creationId xmlns:a16="http://schemas.microsoft.com/office/drawing/2014/main" id="{5AF264CC-0BB5-D0E7-C6FB-BFDD0A087852}"/>
                </a:ext>
              </a:extLst>
            </p:cNvPr>
            <p:cNvSpPr/>
            <p:nvPr/>
          </p:nvSpPr>
          <p:spPr>
            <a:xfrm>
              <a:off x="1898896" y="1134238"/>
              <a:ext cx="35192" cy="78448"/>
            </a:xfrm>
            <a:custGeom>
              <a:avLst/>
              <a:gdLst/>
              <a:ahLst/>
              <a:cxnLst/>
              <a:rect l="0" t="0" r="0" b="0"/>
              <a:pathLst>
                <a:path w="35192" h="78448">
                  <a:moveTo>
                    <a:pt x="0" y="0"/>
                  </a:moveTo>
                  <a:lnTo>
                    <a:pt x="3251" y="0"/>
                  </a:lnTo>
                  <a:cubicBezTo>
                    <a:pt x="13221" y="0"/>
                    <a:pt x="20955" y="2807"/>
                    <a:pt x="26111" y="7950"/>
                  </a:cubicBezTo>
                  <a:cubicBezTo>
                    <a:pt x="30467" y="12319"/>
                    <a:pt x="32830" y="18491"/>
                    <a:pt x="32830" y="25895"/>
                  </a:cubicBezTo>
                  <a:lnTo>
                    <a:pt x="32830" y="26111"/>
                  </a:lnTo>
                  <a:cubicBezTo>
                    <a:pt x="32830" y="38773"/>
                    <a:pt x="25997" y="46736"/>
                    <a:pt x="16028" y="50432"/>
                  </a:cubicBezTo>
                  <a:lnTo>
                    <a:pt x="35192" y="78448"/>
                  </a:lnTo>
                  <a:lnTo>
                    <a:pt x="15011" y="78448"/>
                  </a:lnTo>
                  <a:lnTo>
                    <a:pt x="0" y="56033"/>
                  </a:lnTo>
                  <a:lnTo>
                    <a:pt x="0" y="38100"/>
                  </a:lnTo>
                  <a:lnTo>
                    <a:pt x="2121" y="38100"/>
                  </a:lnTo>
                  <a:cubicBezTo>
                    <a:pt x="10528" y="38100"/>
                    <a:pt x="15354" y="33617"/>
                    <a:pt x="15354" y="27000"/>
                  </a:cubicBezTo>
                  <a:lnTo>
                    <a:pt x="15354" y="26784"/>
                  </a:lnTo>
                  <a:cubicBezTo>
                    <a:pt x="15354" y="19393"/>
                    <a:pt x="10198" y="15570"/>
                    <a:pt x="1791" y="15570"/>
                  </a:cubicBezTo>
                  <a:lnTo>
                    <a:pt x="0" y="15570"/>
                  </a:lnTo>
                  <a:lnTo>
                    <a:pt x="0" y="0"/>
                  </a:lnTo>
                  <a:close/>
                </a:path>
              </a:pathLst>
            </a:custGeom>
            <a:solidFill>
              <a:srgbClr val="005368"/>
            </a:solidFill>
            <a:ln w="0" cap="flat">
              <a:noFill/>
              <a:miter lim="127000"/>
            </a:ln>
            <a:effectLst/>
          </p:spPr>
          <p:txBody>
            <a:bodyPr anchor="ctr"/>
            <a:lstStyle/>
            <a:p>
              <a:pPr algn="ctr"/>
              <a:endParaRPr lang="en-US"/>
            </a:p>
          </p:txBody>
        </p:sp>
        <p:sp>
          <p:nvSpPr>
            <p:cNvPr id="47" name="Shape 2986">
              <a:extLst>
                <a:ext uri="{FF2B5EF4-FFF2-40B4-BE49-F238E27FC236}">
                  <a16:creationId xmlns:a16="http://schemas.microsoft.com/office/drawing/2014/main" id="{6F1C58DF-D9B3-EA21-9BF2-4ADD6FAE3949}"/>
                </a:ext>
              </a:extLst>
            </p:cNvPr>
            <p:cNvSpPr/>
            <p:nvPr/>
          </p:nvSpPr>
          <p:spPr>
            <a:xfrm>
              <a:off x="1940875" y="1134233"/>
              <a:ext cx="78677" cy="79007"/>
            </a:xfrm>
            <a:custGeom>
              <a:avLst/>
              <a:gdLst/>
              <a:ahLst/>
              <a:cxnLst/>
              <a:rect l="0" t="0" r="0" b="0"/>
              <a:pathLst>
                <a:path w="78677" h="79007">
                  <a:moveTo>
                    <a:pt x="0" y="0"/>
                  </a:moveTo>
                  <a:lnTo>
                    <a:pt x="19063" y="0"/>
                  </a:lnTo>
                  <a:lnTo>
                    <a:pt x="39561" y="55245"/>
                  </a:lnTo>
                  <a:lnTo>
                    <a:pt x="60071" y="0"/>
                  </a:lnTo>
                  <a:lnTo>
                    <a:pt x="78677" y="0"/>
                  </a:lnTo>
                  <a:lnTo>
                    <a:pt x="46952" y="79007"/>
                  </a:lnTo>
                  <a:lnTo>
                    <a:pt x="31725" y="79007"/>
                  </a:lnTo>
                  <a:lnTo>
                    <a:pt x="0" y="0"/>
                  </a:lnTo>
                  <a:close/>
                </a:path>
              </a:pathLst>
            </a:custGeom>
            <a:solidFill>
              <a:srgbClr val="005368"/>
            </a:solidFill>
            <a:ln w="0" cap="flat">
              <a:noFill/>
              <a:miter lim="127000"/>
            </a:ln>
            <a:effectLst/>
          </p:spPr>
          <p:txBody>
            <a:bodyPr anchor="ctr"/>
            <a:lstStyle/>
            <a:p>
              <a:pPr algn="ctr"/>
              <a:endParaRPr lang="en-US"/>
            </a:p>
          </p:txBody>
        </p:sp>
        <p:sp>
          <p:nvSpPr>
            <p:cNvPr id="48" name="Shape 13062">
              <a:extLst>
                <a:ext uri="{FF2B5EF4-FFF2-40B4-BE49-F238E27FC236}">
                  <a16:creationId xmlns:a16="http://schemas.microsoft.com/office/drawing/2014/main" id="{FCB8FDD2-9935-66FB-2D1E-48506C4FF8B0}"/>
                </a:ext>
              </a:extLst>
            </p:cNvPr>
            <p:cNvSpPr/>
            <p:nvPr/>
          </p:nvSpPr>
          <p:spPr>
            <a:xfrm>
              <a:off x="2034967" y="1134237"/>
              <a:ext cx="17259" cy="78448"/>
            </a:xfrm>
            <a:custGeom>
              <a:avLst/>
              <a:gdLst/>
              <a:ahLst/>
              <a:cxnLst/>
              <a:rect l="0" t="0" r="0" b="0"/>
              <a:pathLst>
                <a:path w="17259" h="78448">
                  <a:moveTo>
                    <a:pt x="0" y="0"/>
                  </a:moveTo>
                  <a:lnTo>
                    <a:pt x="17259" y="0"/>
                  </a:lnTo>
                  <a:lnTo>
                    <a:pt x="17259" y="78448"/>
                  </a:lnTo>
                  <a:lnTo>
                    <a:pt x="0" y="78448"/>
                  </a:lnTo>
                  <a:lnTo>
                    <a:pt x="0" y="0"/>
                  </a:lnTo>
                </a:path>
              </a:pathLst>
            </a:custGeom>
            <a:solidFill>
              <a:srgbClr val="005368"/>
            </a:solidFill>
            <a:ln w="0" cap="flat">
              <a:noFill/>
              <a:miter lim="127000"/>
            </a:ln>
            <a:effectLst/>
          </p:spPr>
          <p:txBody>
            <a:bodyPr anchor="ctr"/>
            <a:lstStyle/>
            <a:p>
              <a:pPr algn="ctr"/>
              <a:endParaRPr lang="en-US"/>
            </a:p>
          </p:txBody>
        </p:sp>
        <p:sp>
          <p:nvSpPr>
            <p:cNvPr id="49" name="Shape 2988">
              <a:extLst>
                <a:ext uri="{FF2B5EF4-FFF2-40B4-BE49-F238E27FC236}">
                  <a16:creationId xmlns:a16="http://schemas.microsoft.com/office/drawing/2014/main" id="{F1523662-020F-C7FF-84C8-618BCB0F4A45}"/>
                </a:ext>
              </a:extLst>
            </p:cNvPr>
            <p:cNvSpPr/>
            <p:nvPr/>
          </p:nvSpPr>
          <p:spPr>
            <a:xfrm>
              <a:off x="2070910" y="1132889"/>
              <a:ext cx="72390" cy="81140"/>
            </a:xfrm>
            <a:custGeom>
              <a:avLst/>
              <a:gdLst/>
              <a:ahLst/>
              <a:cxnLst/>
              <a:rect l="0" t="0" r="0" b="0"/>
              <a:pathLst>
                <a:path w="72390" h="81140">
                  <a:moveTo>
                    <a:pt x="40907" y="0"/>
                  </a:moveTo>
                  <a:cubicBezTo>
                    <a:pt x="55702" y="0"/>
                    <a:pt x="64541" y="4928"/>
                    <a:pt x="71831" y="12103"/>
                  </a:cubicBezTo>
                  <a:lnTo>
                    <a:pt x="60846" y="24765"/>
                  </a:lnTo>
                  <a:cubicBezTo>
                    <a:pt x="54788" y="19279"/>
                    <a:pt x="48628" y="15913"/>
                    <a:pt x="40780" y="15913"/>
                  </a:cubicBezTo>
                  <a:cubicBezTo>
                    <a:pt x="27572" y="15913"/>
                    <a:pt x="18047" y="26899"/>
                    <a:pt x="18047" y="40348"/>
                  </a:cubicBezTo>
                  <a:lnTo>
                    <a:pt x="18047" y="40576"/>
                  </a:lnTo>
                  <a:cubicBezTo>
                    <a:pt x="18047" y="54013"/>
                    <a:pt x="27343" y="65227"/>
                    <a:pt x="40780" y="65227"/>
                  </a:cubicBezTo>
                  <a:cubicBezTo>
                    <a:pt x="49759" y="65227"/>
                    <a:pt x="55245" y="61633"/>
                    <a:pt x="61417" y="56032"/>
                  </a:cubicBezTo>
                  <a:lnTo>
                    <a:pt x="72390" y="67132"/>
                  </a:lnTo>
                  <a:cubicBezTo>
                    <a:pt x="64326" y="75755"/>
                    <a:pt x="55359" y="81140"/>
                    <a:pt x="40234" y="81140"/>
                  </a:cubicBezTo>
                  <a:cubicBezTo>
                    <a:pt x="17145" y="81140"/>
                    <a:pt x="0" y="63310"/>
                    <a:pt x="0" y="40792"/>
                  </a:cubicBezTo>
                  <a:lnTo>
                    <a:pt x="0" y="40576"/>
                  </a:lnTo>
                  <a:cubicBezTo>
                    <a:pt x="0" y="18263"/>
                    <a:pt x="16815" y="0"/>
                    <a:pt x="40907" y="0"/>
                  </a:cubicBezTo>
                  <a:close/>
                </a:path>
              </a:pathLst>
            </a:custGeom>
            <a:solidFill>
              <a:srgbClr val="005368"/>
            </a:solidFill>
            <a:ln w="0" cap="flat">
              <a:noFill/>
              <a:miter lim="127000"/>
            </a:ln>
            <a:effectLst/>
          </p:spPr>
          <p:txBody>
            <a:bodyPr anchor="ctr"/>
            <a:lstStyle/>
            <a:p>
              <a:pPr algn="ctr"/>
              <a:endParaRPr lang="en-US"/>
            </a:p>
          </p:txBody>
        </p:sp>
        <p:sp>
          <p:nvSpPr>
            <p:cNvPr id="50" name="Shape 2989">
              <a:extLst>
                <a:ext uri="{FF2B5EF4-FFF2-40B4-BE49-F238E27FC236}">
                  <a16:creationId xmlns:a16="http://schemas.microsoft.com/office/drawing/2014/main" id="{E6333553-57E7-B289-00B3-0D50D38C02BA}"/>
                </a:ext>
              </a:extLst>
            </p:cNvPr>
            <p:cNvSpPr/>
            <p:nvPr/>
          </p:nvSpPr>
          <p:spPr>
            <a:xfrm>
              <a:off x="2159625" y="1134233"/>
              <a:ext cx="59715" cy="78448"/>
            </a:xfrm>
            <a:custGeom>
              <a:avLst/>
              <a:gdLst/>
              <a:ahLst/>
              <a:cxnLst/>
              <a:rect l="0" t="0" r="0" b="0"/>
              <a:pathLst>
                <a:path w="59715" h="78448">
                  <a:moveTo>
                    <a:pt x="0" y="0"/>
                  </a:moveTo>
                  <a:lnTo>
                    <a:pt x="59157" y="0"/>
                  </a:lnTo>
                  <a:lnTo>
                    <a:pt x="59157" y="15354"/>
                  </a:lnTo>
                  <a:lnTo>
                    <a:pt x="17132" y="15354"/>
                  </a:lnTo>
                  <a:lnTo>
                    <a:pt x="17132" y="31267"/>
                  </a:lnTo>
                  <a:lnTo>
                    <a:pt x="54127" y="31267"/>
                  </a:lnTo>
                  <a:lnTo>
                    <a:pt x="54127" y="46622"/>
                  </a:lnTo>
                  <a:lnTo>
                    <a:pt x="17132" y="46622"/>
                  </a:lnTo>
                  <a:lnTo>
                    <a:pt x="17132" y="63094"/>
                  </a:lnTo>
                  <a:lnTo>
                    <a:pt x="59715" y="63094"/>
                  </a:lnTo>
                  <a:lnTo>
                    <a:pt x="59715" y="78448"/>
                  </a:lnTo>
                  <a:lnTo>
                    <a:pt x="0" y="78448"/>
                  </a:lnTo>
                  <a:lnTo>
                    <a:pt x="0" y="0"/>
                  </a:lnTo>
                  <a:close/>
                </a:path>
              </a:pathLst>
            </a:custGeom>
            <a:solidFill>
              <a:srgbClr val="005368"/>
            </a:solidFill>
            <a:ln w="0" cap="flat">
              <a:noFill/>
              <a:miter lim="127000"/>
            </a:ln>
            <a:effectLst/>
          </p:spPr>
          <p:txBody>
            <a:bodyPr anchor="ctr"/>
            <a:lstStyle/>
            <a:p>
              <a:pPr algn="ctr"/>
              <a:endParaRPr lang="en-US"/>
            </a:p>
          </p:txBody>
        </p:sp>
        <p:sp>
          <p:nvSpPr>
            <p:cNvPr id="51" name="Shape 2990">
              <a:extLst>
                <a:ext uri="{FF2B5EF4-FFF2-40B4-BE49-F238E27FC236}">
                  <a16:creationId xmlns:a16="http://schemas.microsoft.com/office/drawing/2014/main" id="{622AD6E2-DAA5-C461-2B82-5653ADBA5817}"/>
                </a:ext>
              </a:extLst>
            </p:cNvPr>
            <p:cNvSpPr/>
            <p:nvPr/>
          </p:nvSpPr>
          <p:spPr>
            <a:xfrm>
              <a:off x="2231859" y="1133114"/>
              <a:ext cx="62090" cy="80683"/>
            </a:xfrm>
            <a:custGeom>
              <a:avLst/>
              <a:gdLst/>
              <a:ahLst/>
              <a:cxnLst/>
              <a:rect l="0" t="0" r="0" b="0"/>
              <a:pathLst>
                <a:path w="62090" h="80683">
                  <a:moveTo>
                    <a:pt x="30594" y="0"/>
                  </a:moveTo>
                  <a:cubicBezTo>
                    <a:pt x="42024" y="0"/>
                    <a:pt x="51778" y="3594"/>
                    <a:pt x="59741" y="9982"/>
                  </a:cubicBezTo>
                  <a:lnTo>
                    <a:pt x="50775" y="22974"/>
                  </a:lnTo>
                  <a:cubicBezTo>
                    <a:pt x="43815" y="18161"/>
                    <a:pt x="36982" y="15253"/>
                    <a:pt x="30378" y="15253"/>
                  </a:cubicBezTo>
                  <a:cubicBezTo>
                    <a:pt x="23762" y="15253"/>
                    <a:pt x="20295" y="18275"/>
                    <a:pt x="20295" y="22073"/>
                  </a:cubicBezTo>
                  <a:lnTo>
                    <a:pt x="20295" y="22301"/>
                  </a:lnTo>
                  <a:cubicBezTo>
                    <a:pt x="20295" y="27457"/>
                    <a:pt x="23647" y="29134"/>
                    <a:pt x="37198" y="32614"/>
                  </a:cubicBezTo>
                  <a:cubicBezTo>
                    <a:pt x="53124" y="36754"/>
                    <a:pt x="62090" y="42469"/>
                    <a:pt x="62090" y="56147"/>
                  </a:cubicBezTo>
                  <a:lnTo>
                    <a:pt x="62090" y="56363"/>
                  </a:lnTo>
                  <a:cubicBezTo>
                    <a:pt x="62090" y="71946"/>
                    <a:pt x="50203" y="80683"/>
                    <a:pt x="33287" y="80683"/>
                  </a:cubicBezTo>
                  <a:cubicBezTo>
                    <a:pt x="21412" y="80683"/>
                    <a:pt x="9411" y="76543"/>
                    <a:pt x="0" y="68135"/>
                  </a:cubicBezTo>
                  <a:lnTo>
                    <a:pt x="10198" y="55918"/>
                  </a:lnTo>
                  <a:cubicBezTo>
                    <a:pt x="17259" y="61747"/>
                    <a:pt x="24651" y="65443"/>
                    <a:pt x="33630" y="65443"/>
                  </a:cubicBezTo>
                  <a:cubicBezTo>
                    <a:pt x="40678" y="65443"/>
                    <a:pt x="44933" y="62649"/>
                    <a:pt x="44933" y="58052"/>
                  </a:cubicBezTo>
                  <a:lnTo>
                    <a:pt x="44933" y="57823"/>
                  </a:lnTo>
                  <a:cubicBezTo>
                    <a:pt x="44933" y="53454"/>
                    <a:pt x="42253" y="51219"/>
                    <a:pt x="29146" y="47854"/>
                  </a:cubicBezTo>
                  <a:cubicBezTo>
                    <a:pt x="13335" y="43815"/>
                    <a:pt x="3150" y="39446"/>
                    <a:pt x="3150" y="23876"/>
                  </a:cubicBezTo>
                  <a:lnTo>
                    <a:pt x="3150" y="23647"/>
                  </a:lnTo>
                  <a:cubicBezTo>
                    <a:pt x="3150" y="9411"/>
                    <a:pt x="14567" y="0"/>
                    <a:pt x="30594" y="0"/>
                  </a:cubicBezTo>
                  <a:close/>
                </a:path>
              </a:pathLst>
            </a:custGeom>
            <a:solidFill>
              <a:srgbClr val="005368"/>
            </a:solidFill>
            <a:ln w="0" cap="flat">
              <a:noFill/>
              <a:miter lim="127000"/>
            </a:ln>
            <a:effectLst/>
          </p:spPr>
          <p:txBody>
            <a:bodyPr anchor="ctr"/>
            <a:lstStyle/>
            <a:p>
              <a:pPr algn="ctr"/>
              <a:endParaRPr lang="en-US"/>
            </a:p>
          </p:txBody>
        </p:sp>
        <p:sp>
          <p:nvSpPr>
            <p:cNvPr id="52" name="Shape 2991">
              <a:extLst>
                <a:ext uri="{FF2B5EF4-FFF2-40B4-BE49-F238E27FC236}">
                  <a16:creationId xmlns:a16="http://schemas.microsoft.com/office/drawing/2014/main" id="{FC5DC0C0-4A72-0E7A-3858-EDEF2FC1A3F4}"/>
                </a:ext>
              </a:extLst>
            </p:cNvPr>
            <p:cNvSpPr/>
            <p:nvPr/>
          </p:nvSpPr>
          <p:spPr>
            <a:xfrm>
              <a:off x="22381" y="749906"/>
              <a:ext cx="122085" cy="140970"/>
            </a:xfrm>
            <a:custGeom>
              <a:avLst/>
              <a:gdLst/>
              <a:ahLst/>
              <a:cxnLst/>
              <a:rect l="0" t="0" r="0" b="0"/>
              <a:pathLst>
                <a:path w="122085" h="140970">
                  <a:moveTo>
                    <a:pt x="67374" y="0"/>
                  </a:moveTo>
                  <a:cubicBezTo>
                    <a:pt x="89560" y="0"/>
                    <a:pt x="103594" y="6629"/>
                    <a:pt x="117208" y="17920"/>
                  </a:cubicBezTo>
                  <a:lnTo>
                    <a:pt x="110592" y="25514"/>
                  </a:lnTo>
                  <a:cubicBezTo>
                    <a:pt x="99885" y="16167"/>
                    <a:pt x="87427" y="9157"/>
                    <a:pt x="66789" y="9157"/>
                  </a:cubicBezTo>
                  <a:cubicBezTo>
                    <a:pt x="33693" y="9157"/>
                    <a:pt x="10516" y="37186"/>
                    <a:pt x="10516" y="70091"/>
                  </a:cubicBezTo>
                  <a:lnTo>
                    <a:pt x="10516" y="70485"/>
                  </a:lnTo>
                  <a:cubicBezTo>
                    <a:pt x="10516" y="105728"/>
                    <a:pt x="32512" y="132017"/>
                    <a:pt x="68936" y="132017"/>
                  </a:cubicBezTo>
                  <a:cubicBezTo>
                    <a:pt x="86258" y="132017"/>
                    <a:pt x="102413" y="124816"/>
                    <a:pt x="112344" y="116446"/>
                  </a:cubicBezTo>
                  <a:lnTo>
                    <a:pt x="112344" y="77305"/>
                  </a:lnTo>
                  <a:lnTo>
                    <a:pt x="66789" y="77305"/>
                  </a:lnTo>
                  <a:lnTo>
                    <a:pt x="66789" y="67958"/>
                  </a:lnTo>
                  <a:lnTo>
                    <a:pt x="122085" y="67958"/>
                  </a:lnTo>
                  <a:lnTo>
                    <a:pt x="122085" y="120523"/>
                  </a:lnTo>
                  <a:cubicBezTo>
                    <a:pt x="109817" y="131432"/>
                    <a:pt x="90742" y="140970"/>
                    <a:pt x="68542" y="140970"/>
                  </a:cubicBezTo>
                  <a:cubicBezTo>
                    <a:pt x="25514" y="140970"/>
                    <a:pt x="0" y="109233"/>
                    <a:pt x="0" y="70879"/>
                  </a:cubicBezTo>
                  <a:lnTo>
                    <a:pt x="0" y="70485"/>
                  </a:lnTo>
                  <a:cubicBezTo>
                    <a:pt x="0" y="33693"/>
                    <a:pt x="26683" y="0"/>
                    <a:pt x="67374" y="0"/>
                  </a:cubicBezTo>
                  <a:close/>
                </a:path>
              </a:pathLst>
            </a:custGeom>
            <a:solidFill>
              <a:srgbClr val="005368"/>
            </a:solidFill>
            <a:ln w="0" cap="flat">
              <a:noFill/>
              <a:miter lim="127000"/>
            </a:ln>
            <a:effectLst/>
          </p:spPr>
          <p:txBody>
            <a:bodyPr anchor="ctr"/>
            <a:lstStyle/>
            <a:p>
              <a:pPr algn="ctr"/>
              <a:endParaRPr lang="en-US"/>
            </a:p>
          </p:txBody>
        </p:sp>
        <p:sp>
          <p:nvSpPr>
            <p:cNvPr id="53" name="Shape 2992">
              <a:extLst>
                <a:ext uri="{FF2B5EF4-FFF2-40B4-BE49-F238E27FC236}">
                  <a16:creationId xmlns:a16="http://schemas.microsoft.com/office/drawing/2014/main" id="{F57B785C-57B9-2921-2CB4-B1E33A7DFAD9}"/>
                </a:ext>
              </a:extLst>
            </p:cNvPr>
            <p:cNvSpPr/>
            <p:nvPr/>
          </p:nvSpPr>
          <p:spPr>
            <a:xfrm>
              <a:off x="171559" y="786951"/>
              <a:ext cx="51022" cy="103935"/>
            </a:xfrm>
            <a:custGeom>
              <a:avLst/>
              <a:gdLst/>
              <a:ahLst/>
              <a:cxnLst/>
              <a:rect l="0" t="0" r="0" b="0"/>
              <a:pathLst>
                <a:path w="51022" h="103935">
                  <a:moveTo>
                    <a:pt x="51022" y="0"/>
                  </a:moveTo>
                  <a:lnTo>
                    <a:pt x="51022" y="8954"/>
                  </a:lnTo>
                  <a:lnTo>
                    <a:pt x="50825" y="8913"/>
                  </a:lnTo>
                  <a:cubicBezTo>
                    <a:pt x="27267" y="8913"/>
                    <a:pt x="10325" y="28179"/>
                    <a:pt x="10325" y="51547"/>
                  </a:cubicBezTo>
                  <a:lnTo>
                    <a:pt x="10325" y="51941"/>
                  </a:lnTo>
                  <a:cubicBezTo>
                    <a:pt x="10325" y="69905"/>
                    <a:pt x="20405" y="85126"/>
                    <a:pt x="35137" y="91614"/>
                  </a:cubicBezTo>
                  <a:lnTo>
                    <a:pt x="51022" y="94927"/>
                  </a:lnTo>
                  <a:lnTo>
                    <a:pt x="51022" y="103894"/>
                  </a:lnTo>
                  <a:lnTo>
                    <a:pt x="50825" y="103935"/>
                  </a:lnTo>
                  <a:cubicBezTo>
                    <a:pt x="21425" y="103935"/>
                    <a:pt x="0" y="80173"/>
                    <a:pt x="0" y="52334"/>
                  </a:cubicBezTo>
                  <a:lnTo>
                    <a:pt x="0" y="51941"/>
                  </a:lnTo>
                  <a:cubicBezTo>
                    <a:pt x="0" y="31062"/>
                    <a:pt x="12166" y="12262"/>
                    <a:pt x="30732" y="4167"/>
                  </a:cubicBezTo>
                  <a:lnTo>
                    <a:pt x="51022" y="0"/>
                  </a:lnTo>
                  <a:close/>
                </a:path>
              </a:pathLst>
            </a:custGeom>
            <a:solidFill>
              <a:srgbClr val="005368"/>
            </a:solidFill>
            <a:ln w="0" cap="flat">
              <a:noFill/>
              <a:miter lim="127000"/>
            </a:ln>
            <a:effectLst/>
          </p:spPr>
          <p:txBody>
            <a:bodyPr anchor="ctr"/>
            <a:lstStyle/>
            <a:p>
              <a:pPr algn="ctr"/>
              <a:endParaRPr lang="en-US"/>
            </a:p>
          </p:txBody>
        </p:sp>
        <p:sp>
          <p:nvSpPr>
            <p:cNvPr id="54" name="Shape 2993">
              <a:extLst>
                <a:ext uri="{FF2B5EF4-FFF2-40B4-BE49-F238E27FC236}">
                  <a16:creationId xmlns:a16="http://schemas.microsoft.com/office/drawing/2014/main" id="{ECA55CB5-EC55-7F01-DC01-54C76CD14DAB}"/>
                </a:ext>
              </a:extLst>
            </p:cNvPr>
            <p:cNvSpPr/>
            <p:nvPr/>
          </p:nvSpPr>
          <p:spPr>
            <a:xfrm>
              <a:off x="222581" y="786911"/>
              <a:ext cx="51022" cy="103935"/>
            </a:xfrm>
            <a:custGeom>
              <a:avLst/>
              <a:gdLst/>
              <a:ahLst/>
              <a:cxnLst/>
              <a:rect l="0" t="0" r="0" b="0"/>
              <a:pathLst>
                <a:path w="51022" h="103935">
                  <a:moveTo>
                    <a:pt x="197" y="0"/>
                  </a:moveTo>
                  <a:cubicBezTo>
                    <a:pt x="29597" y="0"/>
                    <a:pt x="51022" y="23749"/>
                    <a:pt x="51022" y="51587"/>
                  </a:cubicBezTo>
                  <a:lnTo>
                    <a:pt x="51022" y="51981"/>
                  </a:lnTo>
                  <a:cubicBezTo>
                    <a:pt x="51022" y="72860"/>
                    <a:pt x="38856" y="91667"/>
                    <a:pt x="20290" y="99766"/>
                  </a:cubicBezTo>
                  <a:lnTo>
                    <a:pt x="0" y="103935"/>
                  </a:lnTo>
                  <a:lnTo>
                    <a:pt x="0" y="94968"/>
                  </a:lnTo>
                  <a:lnTo>
                    <a:pt x="197" y="95009"/>
                  </a:lnTo>
                  <a:cubicBezTo>
                    <a:pt x="23755" y="95009"/>
                    <a:pt x="40697" y="75730"/>
                    <a:pt x="40697" y="52375"/>
                  </a:cubicBezTo>
                  <a:lnTo>
                    <a:pt x="40697" y="51981"/>
                  </a:lnTo>
                  <a:cubicBezTo>
                    <a:pt x="40697" y="34017"/>
                    <a:pt x="30617" y="18796"/>
                    <a:pt x="15885" y="12308"/>
                  </a:cubicBezTo>
                  <a:lnTo>
                    <a:pt x="0" y="8995"/>
                  </a:lnTo>
                  <a:lnTo>
                    <a:pt x="0" y="40"/>
                  </a:lnTo>
                  <a:lnTo>
                    <a:pt x="197" y="0"/>
                  </a:lnTo>
                  <a:close/>
                </a:path>
              </a:pathLst>
            </a:custGeom>
            <a:solidFill>
              <a:srgbClr val="005368"/>
            </a:solidFill>
            <a:ln w="0" cap="flat">
              <a:noFill/>
              <a:miter lim="127000"/>
            </a:ln>
            <a:effectLst/>
          </p:spPr>
          <p:txBody>
            <a:bodyPr anchor="ctr"/>
            <a:lstStyle/>
            <a:p>
              <a:pPr algn="ctr"/>
              <a:endParaRPr lang="en-US"/>
            </a:p>
          </p:txBody>
        </p:sp>
        <p:sp>
          <p:nvSpPr>
            <p:cNvPr id="55" name="Shape 2994">
              <a:extLst>
                <a:ext uri="{FF2B5EF4-FFF2-40B4-BE49-F238E27FC236}">
                  <a16:creationId xmlns:a16="http://schemas.microsoft.com/office/drawing/2014/main" id="{2F6994BE-F3BF-7B0A-E177-125DFB9F039D}"/>
                </a:ext>
              </a:extLst>
            </p:cNvPr>
            <p:cNvSpPr/>
            <p:nvPr/>
          </p:nvSpPr>
          <p:spPr>
            <a:xfrm>
              <a:off x="295624" y="786951"/>
              <a:ext cx="51022" cy="103935"/>
            </a:xfrm>
            <a:custGeom>
              <a:avLst/>
              <a:gdLst/>
              <a:ahLst/>
              <a:cxnLst/>
              <a:rect l="0" t="0" r="0" b="0"/>
              <a:pathLst>
                <a:path w="51022" h="103935">
                  <a:moveTo>
                    <a:pt x="51022" y="0"/>
                  </a:moveTo>
                  <a:lnTo>
                    <a:pt x="51022" y="8954"/>
                  </a:lnTo>
                  <a:lnTo>
                    <a:pt x="50825" y="8913"/>
                  </a:lnTo>
                  <a:cubicBezTo>
                    <a:pt x="27267" y="8913"/>
                    <a:pt x="10325" y="28179"/>
                    <a:pt x="10325" y="51547"/>
                  </a:cubicBezTo>
                  <a:lnTo>
                    <a:pt x="10325" y="51941"/>
                  </a:lnTo>
                  <a:cubicBezTo>
                    <a:pt x="10325" y="69905"/>
                    <a:pt x="20405" y="85126"/>
                    <a:pt x="35137" y="91614"/>
                  </a:cubicBezTo>
                  <a:lnTo>
                    <a:pt x="51022" y="94927"/>
                  </a:lnTo>
                  <a:lnTo>
                    <a:pt x="51022" y="103894"/>
                  </a:lnTo>
                  <a:lnTo>
                    <a:pt x="50825" y="103935"/>
                  </a:lnTo>
                  <a:cubicBezTo>
                    <a:pt x="21425" y="103935"/>
                    <a:pt x="0" y="80173"/>
                    <a:pt x="0" y="52334"/>
                  </a:cubicBezTo>
                  <a:lnTo>
                    <a:pt x="0" y="51941"/>
                  </a:lnTo>
                  <a:cubicBezTo>
                    <a:pt x="0" y="31062"/>
                    <a:pt x="12166" y="12262"/>
                    <a:pt x="30732" y="4167"/>
                  </a:cubicBezTo>
                  <a:lnTo>
                    <a:pt x="51022" y="0"/>
                  </a:lnTo>
                  <a:close/>
                </a:path>
              </a:pathLst>
            </a:custGeom>
            <a:solidFill>
              <a:srgbClr val="005368"/>
            </a:solidFill>
            <a:ln w="0" cap="flat">
              <a:noFill/>
              <a:miter lim="127000"/>
            </a:ln>
            <a:effectLst/>
          </p:spPr>
          <p:txBody>
            <a:bodyPr anchor="ctr"/>
            <a:lstStyle/>
            <a:p>
              <a:pPr algn="ctr"/>
              <a:endParaRPr lang="en-US"/>
            </a:p>
          </p:txBody>
        </p:sp>
        <p:sp>
          <p:nvSpPr>
            <p:cNvPr id="56" name="Shape 2995">
              <a:extLst>
                <a:ext uri="{FF2B5EF4-FFF2-40B4-BE49-F238E27FC236}">
                  <a16:creationId xmlns:a16="http://schemas.microsoft.com/office/drawing/2014/main" id="{2EB35BAE-F446-1A0B-ECBD-604BC0C7C62C}"/>
                </a:ext>
              </a:extLst>
            </p:cNvPr>
            <p:cNvSpPr/>
            <p:nvPr/>
          </p:nvSpPr>
          <p:spPr>
            <a:xfrm>
              <a:off x="346646" y="786911"/>
              <a:ext cx="51022" cy="103935"/>
            </a:xfrm>
            <a:custGeom>
              <a:avLst/>
              <a:gdLst/>
              <a:ahLst/>
              <a:cxnLst/>
              <a:rect l="0" t="0" r="0" b="0"/>
              <a:pathLst>
                <a:path w="51022" h="103935">
                  <a:moveTo>
                    <a:pt x="197" y="0"/>
                  </a:moveTo>
                  <a:cubicBezTo>
                    <a:pt x="29597" y="0"/>
                    <a:pt x="51022" y="23749"/>
                    <a:pt x="51022" y="51587"/>
                  </a:cubicBezTo>
                  <a:lnTo>
                    <a:pt x="51022" y="51981"/>
                  </a:lnTo>
                  <a:cubicBezTo>
                    <a:pt x="51022" y="72860"/>
                    <a:pt x="38856" y="91667"/>
                    <a:pt x="20290" y="99766"/>
                  </a:cubicBezTo>
                  <a:lnTo>
                    <a:pt x="0" y="103935"/>
                  </a:lnTo>
                  <a:lnTo>
                    <a:pt x="0" y="94968"/>
                  </a:lnTo>
                  <a:lnTo>
                    <a:pt x="197" y="95009"/>
                  </a:lnTo>
                  <a:cubicBezTo>
                    <a:pt x="23755" y="95009"/>
                    <a:pt x="40697" y="75730"/>
                    <a:pt x="40697" y="52375"/>
                  </a:cubicBezTo>
                  <a:lnTo>
                    <a:pt x="40697" y="51981"/>
                  </a:lnTo>
                  <a:cubicBezTo>
                    <a:pt x="40697" y="34017"/>
                    <a:pt x="30617" y="18796"/>
                    <a:pt x="15885" y="12308"/>
                  </a:cubicBezTo>
                  <a:lnTo>
                    <a:pt x="0" y="8995"/>
                  </a:lnTo>
                  <a:lnTo>
                    <a:pt x="0" y="40"/>
                  </a:lnTo>
                  <a:lnTo>
                    <a:pt x="197" y="0"/>
                  </a:lnTo>
                  <a:close/>
                </a:path>
              </a:pathLst>
            </a:custGeom>
            <a:solidFill>
              <a:srgbClr val="005368"/>
            </a:solidFill>
            <a:ln w="0" cap="flat">
              <a:noFill/>
              <a:miter lim="127000"/>
            </a:ln>
            <a:effectLst/>
          </p:spPr>
          <p:txBody>
            <a:bodyPr anchor="ctr"/>
            <a:lstStyle/>
            <a:p>
              <a:pPr algn="ctr"/>
              <a:endParaRPr lang="en-US"/>
            </a:p>
          </p:txBody>
        </p:sp>
        <p:sp>
          <p:nvSpPr>
            <p:cNvPr id="57" name="Shape 2996">
              <a:extLst>
                <a:ext uri="{FF2B5EF4-FFF2-40B4-BE49-F238E27FC236}">
                  <a16:creationId xmlns:a16="http://schemas.microsoft.com/office/drawing/2014/main" id="{E6E1F7E6-13FB-0B45-087E-7D0FB3545772}"/>
                </a:ext>
              </a:extLst>
            </p:cNvPr>
            <p:cNvSpPr/>
            <p:nvPr/>
          </p:nvSpPr>
          <p:spPr>
            <a:xfrm>
              <a:off x="420075" y="786907"/>
              <a:ext cx="50044" cy="103975"/>
            </a:xfrm>
            <a:custGeom>
              <a:avLst/>
              <a:gdLst/>
              <a:ahLst/>
              <a:cxnLst/>
              <a:rect l="0" t="0" r="0" b="0"/>
              <a:pathLst>
                <a:path w="50044" h="103975">
                  <a:moveTo>
                    <a:pt x="48298" y="0"/>
                  </a:moveTo>
                  <a:lnTo>
                    <a:pt x="50044" y="507"/>
                  </a:lnTo>
                  <a:lnTo>
                    <a:pt x="50044" y="9314"/>
                  </a:lnTo>
                  <a:lnTo>
                    <a:pt x="49276" y="9157"/>
                  </a:lnTo>
                  <a:cubicBezTo>
                    <a:pt x="27648" y="9157"/>
                    <a:pt x="10325" y="24930"/>
                    <a:pt x="10325" y="51600"/>
                  </a:cubicBezTo>
                  <a:lnTo>
                    <a:pt x="10325" y="51994"/>
                  </a:lnTo>
                  <a:cubicBezTo>
                    <a:pt x="10325" y="78080"/>
                    <a:pt x="28435" y="94818"/>
                    <a:pt x="49276" y="94818"/>
                  </a:cubicBezTo>
                  <a:lnTo>
                    <a:pt x="50044" y="94660"/>
                  </a:lnTo>
                  <a:lnTo>
                    <a:pt x="50044" y="103451"/>
                  </a:lnTo>
                  <a:lnTo>
                    <a:pt x="48298" y="103975"/>
                  </a:lnTo>
                  <a:cubicBezTo>
                    <a:pt x="24346" y="103975"/>
                    <a:pt x="0" y="84696"/>
                    <a:pt x="0" y="52375"/>
                  </a:cubicBezTo>
                  <a:lnTo>
                    <a:pt x="0" y="51994"/>
                  </a:lnTo>
                  <a:cubicBezTo>
                    <a:pt x="0" y="19672"/>
                    <a:pt x="24346" y="0"/>
                    <a:pt x="48298" y="0"/>
                  </a:cubicBezTo>
                  <a:close/>
                </a:path>
              </a:pathLst>
            </a:custGeom>
            <a:solidFill>
              <a:srgbClr val="005368"/>
            </a:solidFill>
            <a:ln w="0" cap="flat">
              <a:noFill/>
              <a:miter lim="127000"/>
            </a:ln>
            <a:effectLst/>
          </p:spPr>
          <p:txBody>
            <a:bodyPr anchor="ctr"/>
            <a:lstStyle/>
            <a:p>
              <a:pPr algn="ctr"/>
              <a:endParaRPr lang="en-US"/>
            </a:p>
          </p:txBody>
        </p:sp>
        <p:sp>
          <p:nvSpPr>
            <p:cNvPr id="58" name="Shape 2997">
              <a:extLst>
                <a:ext uri="{FF2B5EF4-FFF2-40B4-BE49-F238E27FC236}">
                  <a16:creationId xmlns:a16="http://schemas.microsoft.com/office/drawing/2014/main" id="{4FDDBCA2-7C09-31FD-D892-F5A494027877}"/>
                </a:ext>
              </a:extLst>
            </p:cNvPr>
            <p:cNvSpPr/>
            <p:nvPr/>
          </p:nvSpPr>
          <p:spPr>
            <a:xfrm>
              <a:off x="470120" y="746406"/>
              <a:ext cx="48685" cy="143952"/>
            </a:xfrm>
            <a:custGeom>
              <a:avLst/>
              <a:gdLst/>
              <a:ahLst/>
              <a:cxnLst/>
              <a:rect l="0" t="0" r="0" b="0"/>
              <a:pathLst>
                <a:path w="48685" h="143952">
                  <a:moveTo>
                    <a:pt x="39148" y="0"/>
                  </a:moveTo>
                  <a:lnTo>
                    <a:pt x="48685" y="0"/>
                  </a:lnTo>
                  <a:lnTo>
                    <a:pt x="48685" y="142138"/>
                  </a:lnTo>
                  <a:lnTo>
                    <a:pt x="39148" y="142138"/>
                  </a:lnTo>
                  <a:lnTo>
                    <a:pt x="39148" y="119939"/>
                  </a:lnTo>
                  <a:cubicBezTo>
                    <a:pt x="34861" y="126460"/>
                    <a:pt x="29553" y="132594"/>
                    <a:pt x="22858" y="137098"/>
                  </a:cubicBezTo>
                  <a:lnTo>
                    <a:pt x="0" y="143952"/>
                  </a:lnTo>
                  <a:lnTo>
                    <a:pt x="0" y="135160"/>
                  </a:lnTo>
                  <a:lnTo>
                    <a:pt x="14259" y="132216"/>
                  </a:lnTo>
                  <a:cubicBezTo>
                    <a:pt x="28546" y="126158"/>
                    <a:pt x="39719" y="111668"/>
                    <a:pt x="39719" y="92685"/>
                  </a:cubicBezTo>
                  <a:lnTo>
                    <a:pt x="39719" y="92291"/>
                  </a:lnTo>
                  <a:cubicBezTo>
                    <a:pt x="39719" y="73165"/>
                    <a:pt x="28546" y="58746"/>
                    <a:pt x="14259" y="52732"/>
                  </a:cubicBezTo>
                  <a:lnTo>
                    <a:pt x="0" y="49814"/>
                  </a:lnTo>
                  <a:lnTo>
                    <a:pt x="0" y="41007"/>
                  </a:lnTo>
                  <a:lnTo>
                    <a:pt x="23073" y="47703"/>
                  </a:lnTo>
                  <a:cubicBezTo>
                    <a:pt x="29791" y="52083"/>
                    <a:pt x="35052" y="58020"/>
                    <a:pt x="39148" y="64249"/>
                  </a:cubicBezTo>
                  <a:lnTo>
                    <a:pt x="39148" y="0"/>
                  </a:lnTo>
                  <a:close/>
                </a:path>
              </a:pathLst>
            </a:custGeom>
            <a:solidFill>
              <a:srgbClr val="005368"/>
            </a:solidFill>
            <a:ln w="0" cap="flat">
              <a:noFill/>
              <a:miter lim="127000"/>
            </a:ln>
            <a:effectLst/>
          </p:spPr>
          <p:txBody>
            <a:bodyPr anchor="ctr"/>
            <a:lstStyle/>
            <a:p>
              <a:pPr algn="ctr"/>
              <a:endParaRPr lang="en-US"/>
            </a:p>
          </p:txBody>
        </p:sp>
        <p:sp>
          <p:nvSpPr>
            <p:cNvPr id="59" name="Shape 2998">
              <a:extLst>
                <a:ext uri="{FF2B5EF4-FFF2-40B4-BE49-F238E27FC236}">
                  <a16:creationId xmlns:a16="http://schemas.microsoft.com/office/drawing/2014/main" id="{25CF6C1E-0E96-4479-9454-6CFCA62CD5E7}"/>
                </a:ext>
              </a:extLst>
            </p:cNvPr>
            <p:cNvSpPr/>
            <p:nvPr/>
          </p:nvSpPr>
          <p:spPr>
            <a:xfrm>
              <a:off x="614443" y="752246"/>
              <a:ext cx="90157" cy="136296"/>
            </a:xfrm>
            <a:custGeom>
              <a:avLst/>
              <a:gdLst/>
              <a:ahLst/>
              <a:cxnLst/>
              <a:rect l="0" t="0" r="0" b="0"/>
              <a:pathLst>
                <a:path w="90157" h="136296">
                  <a:moveTo>
                    <a:pt x="0" y="0"/>
                  </a:moveTo>
                  <a:lnTo>
                    <a:pt x="10122" y="0"/>
                  </a:lnTo>
                  <a:lnTo>
                    <a:pt x="10122" y="126949"/>
                  </a:lnTo>
                  <a:lnTo>
                    <a:pt x="90157" y="126949"/>
                  </a:lnTo>
                  <a:lnTo>
                    <a:pt x="90157" y="136296"/>
                  </a:lnTo>
                  <a:lnTo>
                    <a:pt x="0" y="136296"/>
                  </a:lnTo>
                  <a:lnTo>
                    <a:pt x="0" y="0"/>
                  </a:lnTo>
                  <a:close/>
                </a:path>
              </a:pathLst>
            </a:custGeom>
            <a:solidFill>
              <a:srgbClr val="005368"/>
            </a:solidFill>
            <a:ln w="0" cap="flat">
              <a:noFill/>
              <a:miter lim="127000"/>
            </a:ln>
            <a:effectLst/>
          </p:spPr>
          <p:txBody>
            <a:bodyPr anchor="ctr"/>
            <a:lstStyle/>
            <a:p>
              <a:pPr algn="ctr"/>
              <a:endParaRPr lang="en-US"/>
            </a:p>
          </p:txBody>
        </p:sp>
        <p:sp>
          <p:nvSpPr>
            <p:cNvPr id="60" name="Shape 13063">
              <a:extLst>
                <a:ext uri="{FF2B5EF4-FFF2-40B4-BE49-F238E27FC236}">
                  <a16:creationId xmlns:a16="http://schemas.microsoft.com/office/drawing/2014/main" id="{ED2EAA42-2585-204F-AC02-E8C7368F602D}"/>
                </a:ext>
              </a:extLst>
            </p:cNvPr>
            <p:cNvSpPr/>
            <p:nvPr/>
          </p:nvSpPr>
          <p:spPr>
            <a:xfrm>
              <a:off x="733636" y="789254"/>
              <a:ext cx="9538" cy="99301"/>
            </a:xfrm>
            <a:custGeom>
              <a:avLst/>
              <a:gdLst/>
              <a:ahLst/>
              <a:cxnLst/>
              <a:rect l="0" t="0" r="0" b="0"/>
              <a:pathLst>
                <a:path w="9538" h="99301">
                  <a:moveTo>
                    <a:pt x="0" y="0"/>
                  </a:moveTo>
                  <a:lnTo>
                    <a:pt x="9538" y="0"/>
                  </a:lnTo>
                  <a:lnTo>
                    <a:pt x="9538" y="99301"/>
                  </a:lnTo>
                  <a:lnTo>
                    <a:pt x="0" y="99301"/>
                  </a:lnTo>
                  <a:lnTo>
                    <a:pt x="0" y="0"/>
                  </a:lnTo>
                </a:path>
              </a:pathLst>
            </a:custGeom>
            <a:solidFill>
              <a:srgbClr val="005368"/>
            </a:solidFill>
            <a:ln w="0" cap="flat">
              <a:noFill/>
              <a:miter lim="127000"/>
            </a:ln>
            <a:effectLst/>
          </p:spPr>
          <p:txBody>
            <a:bodyPr anchor="ctr"/>
            <a:lstStyle/>
            <a:p>
              <a:pPr algn="ctr"/>
              <a:endParaRPr lang="en-US"/>
            </a:p>
          </p:txBody>
        </p:sp>
        <p:sp>
          <p:nvSpPr>
            <p:cNvPr id="61" name="Shape 13064">
              <a:extLst>
                <a:ext uri="{FF2B5EF4-FFF2-40B4-BE49-F238E27FC236}">
                  <a16:creationId xmlns:a16="http://schemas.microsoft.com/office/drawing/2014/main" id="{625AFF1B-586C-532E-F494-1921CD550F18}"/>
                </a:ext>
              </a:extLst>
            </p:cNvPr>
            <p:cNvSpPr/>
            <p:nvPr/>
          </p:nvSpPr>
          <p:spPr>
            <a:xfrm>
              <a:off x="732468" y="750303"/>
              <a:ext cx="11874" cy="13043"/>
            </a:xfrm>
            <a:custGeom>
              <a:avLst/>
              <a:gdLst/>
              <a:ahLst/>
              <a:cxnLst/>
              <a:rect l="0" t="0" r="0" b="0"/>
              <a:pathLst>
                <a:path w="11874" h="13043">
                  <a:moveTo>
                    <a:pt x="0" y="0"/>
                  </a:moveTo>
                  <a:lnTo>
                    <a:pt x="11874" y="0"/>
                  </a:lnTo>
                  <a:lnTo>
                    <a:pt x="11874" y="13043"/>
                  </a:lnTo>
                  <a:lnTo>
                    <a:pt x="0" y="13043"/>
                  </a:lnTo>
                  <a:lnTo>
                    <a:pt x="0" y="0"/>
                  </a:lnTo>
                </a:path>
              </a:pathLst>
            </a:custGeom>
            <a:solidFill>
              <a:srgbClr val="005368"/>
            </a:solidFill>
            <a:ln w="0" cap="flat">
              <a:noFill/>
              <a:miter lim="127000"/>
            </a:ln>
            <a:effectLst/>
          </p:spPr>
          <p:txBody>
            <a:bodyPr anchor="ctr"/>
            <a:lstStyle/>
            <a:p>
              <a:pPr algn="ctr"/>
              <a:endParaRPr lang="en-US"/>
            </a:p>
          </p:txBody>
        </p:sp>
        <p:sp>
          <p:nvSpPr>
            <p:cNvPr id="62" name="Shape 3001">
              <a:extLst>
                <a:ext uri="{FF2B5EF4-FFF2-40B4-BE49-F238E27FC236}">
                  <a16:creationId xmlns:a16="http://schemas.microsoft.com/office/drawing/2014/main" id="{805986EB-035A-2D64-8C59-D2A33A8C77B2}"/>
                </a:ext>
              </a:extLst>
            </p:cNvPr>
            <p:cNvSpPr/>
            <p:nvPr/>
          </p:nvSpPr>
          <p:spPr>
            <a:xfrm>
              <a:off x="771616" y="745819"/>
              <a:ext cx="58801" cy="142723"/>
            </a:xfrm>
            <a:custGeom>
              <a:avLst/>
              <a:gdLst/>
              <a:ahLst/>
              <a:cxnLst/>
              <a:rect l="0" t="0" r="0" b="0"/>
              <a:pathLst>
                <a:path w="58801" h="142723">
                  <a:moveTo>
                    <a:pt x="44006" y="0"/>
                  </a:moveTo>
                  <a:cubicBezTo>
                    <a:pt x="50038" y="0"/>
                    <a:pt x="54318" y="787"/>
                    <a:pt x="58801" y="2337"/>
                  </a:cubicBezTo>
                  <a:lnTo>
                    <a:pt x="58801" y="11290"/>
                  </a:lnTo>
                  <a:cubicBezTo>
                    <a:pt x="53150" y="9538"/>
                    <a:pt x="49060" y="8763"/>
                    <a:pt x="44006" y="8763"/>
                  </a:cubicBezTo>
                  <a:cubicBezTo>
                    <a:pt x="30378" y="8763"/>
                    <a:pt x="23952" y="16942"/>
                    <a:pt x="23952" y="33884"/>
                  </a:cubicBezTo>
                  <a:lnTo>
                    <a:pt x="23952" y="43421"/>
                  </a:lnTo>
                  <a:lnTo>
                    <a:pt x="58611" y="43421"/>
                  </a:lnTo>
                  <a:lnTo>
                    <a:pt x="58611" y="52184"/>
                  </a:lnTo>
                  <a:lnTo>
                    <a:pt x="23952" y="52184"/>
                  </a:lnTo>
                  <a:lnTo>
                    <a:pt x="23952" y="142723"/>
                  </a:lnTo>
                  <a:lnTo>
                    <a:pt x="14402" y="142723"/>
                  </a:lnTo>
                  <a:lnTo>
                    <a:pt x="14402" y="52184"/>
                  </a:lnTo>
                  <a:lnTo>
                    <a:pt x="0" y="52184"/>
                  </a:lnTo>
                  <a:lnTo>
                    <a:pt x="0" y="43421"/>
                  </a:lnTo>
                  <a:lnTo>
                    <a:pt x="14402" y="43421"/>
                  </a:lnTo>
                  <a:lnTo>
                    <a:pt x="14402" y="33680"/>
                  </a:lnTo>
                  <a:cubicBezTo>
                    <a:pt x="14402" y="22390"/>
                    <a:pt x="17513" y="13437"/>
                    <a:pt x="23165" y="7798"/>
                  </a:cubicBezTo>
                  <a:cubicBezTo>
                    <a:pt x="28232" y="2731"/>
                    <a:pt x="35243" y="0"/>
                    <a:pt x="44006" y="0"/>
                  </a:cubicBezTo>
                  <a:close/>
                </a:path>
              </a:pathLst>
            </a:custGeom>
            <a:solidFill>
              <a:srgbClr val="005368"/>
            </a:solidFill>
            <a:ln w="0" cap="flat">
              <a:noFill/>
              <a:miter lim="127000"/>
            </a:ln>
            <a:effectLst/>
          </p:spPr>
          <p:txBody>
            <a:bodyPr anchor="ctr"/>
            <a:lstStyle/>
            <a:p>
              <a:pPr algn="ctr"/>
              <a:endParaRPr lang="en-US"/>
            </a:p>
          </p:txBody>
        </p:sp>
        <p:sp>
          <p:nvSpPr>
            <p:cNvPr id="63" name="Shape 3002">
              <a:extLst>
                <a:ext uri="{FF2B5EF4-FFF2-40B4-BE49-F238E27FC236}">
                  <a16:creationId xmlns:a16="http://schemas.microsoft.com/office/drawing/2014/main" id="{D9626FEF-5D1A-40F7-BA1F-3C918DAE7165}"/>
                </a:ext>
              </a:extLst>
            </p:cNvPr>
            <p:cNvSpPr/>
            <p:nvPr/>
          </p:nvSpPr>
          <p:spPr>
            <a:xfrm>
              <a:off x="841329" y="787108"/>
              <a:ext cx="46241" cy="103278"/>
            </a:xfrm>
            <a:custGeom>
              <a:avLst/>
              <a:gdLst/>
              <a:ahLst/>
              <a:cxnLst/>
              <a:rect l="0" t="0" r="0" b="0"/>
              <a:pathLst>
                <a:path w="46241" h="103278">
                  <a:moveTo>
                    <a:pt x="46241" y="0"/>
                  </a:moveTo>
                  <a:lnTo>
                    <a:pt x="46241" y="8664"/>
                  </a:lnTo>
                  <a:lnTo>
                    <a:pt x="32969" y="11488"/>
                  </a:lnTo>
                  <a:cubicBezTo>
                    <a:pt x="20321" y="17174"/>
                    <a:pt x="11446" y="30609"/>
                    <a:pt x="10122" y="47116"/>
                  </a:cubicBezTo>
                  <a:lnTo>
                    <a:pt x="46241" y="47116"/>
                  </a:lnTo>
                  <a:lnTo>
                    <a:pt x="46241" y="55675"/>
                  </a:lnTo>
                  <a:lnTo>
                    <a:pt x="10122" y="55675"/>
                  </a:lnTo>
                  <a:cubicBezTo>
                    <a:pt x="11446" y="74221"/>
                    <a:pt x="21742" y="86965"/>
                    <a:pt x="35021" y="92178"/>
                  </a:cubicBezTo>
                  <a:lnTo>
                    <a:pt x="46241" y="94285"/>
                  </a:lnTo>
                  <a:lnTo>
                    <a:pt x="46241" y="103278"/>
                  </a:lnTo>
                  <a:lnTo>
                    <a:pt x="30073" y="100032"/>
                  </a:lnTo>
                  <a:cubicBezTo>
                    <a:pt x="12709" y="92723"/>
                    <a:pt x="0" y="75202"/>
                    <a:pt x="0" y="51980"/>
                  </a:cubicBezTo>
                  <a:lnTo>
                    <a:pt x="0" y="51599"/>
                  </a:lnTo>
                  <a:cubicBezTo>
                    <a:pt x="0" y="29977"/>
                    <a:pt x="11394" y="11656"/>
                    <a:pt x="28429" y="3846"/>
                  </a:cubicBezTo>
                  <a:lnTo>
                    <a:pt x="46241" y="0"/>
                  </a:lnTo>
                  <a:close/>
                </a:path>
              </a:pathLst>
            </a:custGeom>
            <a:solidFill>
              <a:srgbClr val="005368"/>
            </a:solidFill>
            <a:ln w="0" cap="flat">
              <a:noFill/>
              <a:miter lim="127000"/>
            </a:ln>
            <a:effectLst/>
          </p:spPr>
          <p:txBody>
            <a:bodyPr anchor="ctr"/>
            <a:lstStyle/>
            <a:p>
              <a:pPr algn="ctr"/>
              <a:endParaRPr lang="en-US"/>
            </a:p>
          </p:txBody>
        </p:sp>
        <p:sp>
          <p:nvSpPr>
            <p:cNvPr id="64" name="Shape 3003">
              <a:extLst>
                <a:ext uri="{FF2B5EF4-FFF2-40B4-BE49-F238E27FC236}">
                  <a16:creationId xmlns:a16="http://schemas.microsoft.com/office/drawing/2014/main" id="{650BF833-EB12-07AF-6CE4-ACB82722CC0B}"/>
                </a:ext>
              </a:extLst>
            </p:cNvPr>
            <p:cNvSpPr/>
            <p:nvPr/>
          </p:nvSpPr>
          <p:spPr>
            <a:xfrm>
              <a:off x="887570" y="866354"/>
              <a:ext cx="43523" cy="24524"/>
            </a:xfrm>
            <a:custGeom>
              <a:avLst/>
              <a:gdLst/>
              <a:ahLst/>
              <a:cxnLst/>
              <a:rect l="0" t="0" r="0" b="0"/>
              <a:pathLst>
                <a:path w="43523" h="24524">
                  <a:moveTo>
                    <a:pt x="36906" y="0"/>
                  </a:moveTo>
                  <a:lnTo>
                    <a:pt x="43523" y="5829"/>
                  </a:lnTo>
                  <a:cubicBezTo>
                    <a:pt x="33401" y="16739"/>
                    <a:pt x="21514" y="24524"/>
                    <a:pt x="2451" y="24524"/>
                  </a:cubicBezTo>
                  <a:lnTo>
                    <a:pt x="0" y="24032"/>
                  </a:lnTo>
                  <a:lnTo>
                    <a:pt x="0" y="15038"/>
                  </a:lnTo>
                  <a:lnTo>
                    <a:pt x="2832" y="15570"/>
                  </a:lnTo>
                  <a:cubicBezTo>
                    <a:pt x="18212" y="15570"/>
                    <a:pt x="28727" y="8750"/>
                    <a:pt x="36906" y="0"/>
                  </a:cubicBezTo>
                  <a:close/>
                </a:path>
              </a:pathLst>
            </a:custGeom>
            <a:solidFill>
              <a:srgbClr val="005368"/>
            </a:solidFill>
            <a:ln w="0" cap="flat">
              <a:noFill/>
              <a:miter lim="127000"/>
            </a:ln>
            <a:effectLst/>
          </p:spPr>
          <p:txBody>
            <a:bodyPr anchor="ctr"/>
            <a:lstStyle/>
            <a:p>
              <a:pPr algn="ctr"/>
              <a:endParaRPr lang="en-US"/>
            </a:p>
          </p:txBody>
        </p:sp>
        <p:sp>
          <p:nvSpPr>
            <p:cNvPr id="65" name="Shape 3004">
              <a:extLst>
                <a:ext uri="{FF2B5EF4-FFF2-40B4-BE49-F238E27FC236}">
                  <a16:creationId xmlns:a16="http://schemas.microsoft.com/office/drawing/2014/main" id="{30BF3840-9225-1715-9566-49559A38ABFF}"/>
                </a:ext>
              </a:extLst>
            </p:cNvPr>
            <p:cNvSpPr/>
            <p:nvPr/>
          </p:nvSpPr>
          <p:spPr>
            <a:xfrm>
              <a:off x="887570" y="786916"/>
              <a:ext cx="46444" cy="55867"/>
            </a:xfrm>
            <a:custGeom>
              <a:avLst/>
              <a:gdLst/>
              <a:ahLst/>
              <a:cxnLst/>
              <a:rect l="0" t="0" r="0" b="0"/>
              <a:pathLst>
                <a:path w="46444" h="55867">
                  <a:moveTo>
                    <a:pt x="889" y="0"/>
                  </a:moveTo>
                  <a:cubicBezTo>
                    <a:pt x="28727" y="0"/>
                    <a:pt x="46444" y="22568"/>
                    <a:pt x="46444" y="51981"/>
                  </a:cubicBezTo>
                  <a:cubicBezTo>
                    <a:pt x="46444" y="53734"/>
                    <a:pt x="46444" y="54318"/>
                    <a:pt x="46253" y="55867"/>
                  </a:cubicBezTo>
                  <a:lnTo>
                    <a:pt x="0" y="55867"/>
                  </a:lnTo>
                  <a:lnTo>
                    <a:pt x="0" y="47307"/>
                  </a:lnTo>
                  <a:lnTo>
                    <a:pt x="36119" y="47307"/>
                  </a:lnTo>
                  <a:cubicBezTo>
                    <a:pt x="34773" y="27254"/>
                    <a:pt x="23279" y="8750"/>
                    <a:pt x="495" y="8750"/>
                  </a:cubicBezTo>
                  <a:lnTo>
                    <a:pt x="0" y="8856"/>
                  </a:lnTo>
                  <a:lnTo>
                    <a:pt x="0" y="192"/>
                  </a:lnTo>
                  <a:lnTo>
                    <a:pt x="889" y="0"/>
                  </a:lnTo>
                  <a:close/>
                </a:path>
              </a:pathLst>
            </a:custGeom>
            <a:solidFill>
              <a:srgbClr val="005368"/>
            </a:solidFill>
            <a:ln w="0" cap="flat">
              <a:noFill/>
              <a:miter lim="127000"/>
            </a:ln>
            <a:effectLst/>
          </p:spPr>
          <p:txBody>
            <a:bodyPr anchor="ctr"/>
            <a:lstStyle/>
            <a:p>
              <a:pPr algn="ctr"/>
              <a:endParaRPr lang="en-US"/>
            </a:p>
          </p:txBody>
        </p:sp>
        <p:sp>
          <p:nvSpPr>
            <p:cNvPr id="66" name="Shape 13065">
              <a:extLst>
                <a:ext uri="{FF2B5EF4-FFF2-40B4-BE49-F238E27FC236}">
                  <a16:creationId xmlns:a16="http://schemas.microsoft.com/office/drawing/2014/main" id="{6DC46147-1F18-C947-2E0F-23B332D5DD46}"/>
                </a:ext>
              </a:extLst>
            </p:cNvPr>
            <p:cNvSpPr/>
            <p:nvPr/>
          </p:nvSpPr>
          <p:spPr>
            <a:xfrm>
              <a:off x="957232" y="871994"/>
              <a:ext cx="12840" cy="16561"/>
            </a:xfrm>
            <a:custGeom>
              <a:avLst/>
              <a:gdLst/>
              <a:ahLst/>
              <a:cxnLst/>
              <a:rect l="0" t="0" r="0" b="0"/>
              <a:pathLst>
                <a:path w="12840" h="16561">
                  <a:moveTo>
                    <a:pt x="0" y="0"/>
                  </a:moveTo>
                  <a:lnTo>
                    <a:pt x="12840" y="0"/>
                  </a:lnTo>
                  <a:lnTo>
                    <a:pt x="12840" y="16561"/>
                  </a:lnTo>
                  <a:lnTo>
                    <a:pt x="0" y="16561"/>
                  </a:lnTo>
                  <a:lnTo>
                    <a:pt x="0" y="0"/>
                  </a:lnTo>
                </a:path>
              </a:pathLst>
            </a:custGeom>
            <a:solidFill>
              <a:srgbClr val="005368"/>
            </a:solidFill>
            <a:ln w="0" cap="flat">
              <a:noFill/>
              <a:miter lim="127000"/>
            </a:ln>
            <a:effectLst/>
          </p:spPr>
          <p:txBody>
            <a:bodyPr anchor="ctr"/>
            <a:lstStyle/>
            <a:p>
              <a:pPr algn="ctr"/>
              <a:endParaRPr lang="en-US"/>
            </a:p>
          </p:txBody>
        </p:sp>
        <p:sp>
          <p:nvSpPr>
            <p:cNvPr id="67" name="Shape 3006">
              <a:extLst>
                <a:ext uri="{FF2B5EF4-FFF2-40B4-BE49-F238E27FC236}">
                  <a16:creationId xmlns:a16="http://schemas.microsoft.com/office/drawing/2014/main" id="{BD94F5AA-C6D4-94E1-C3B9-B01A71C10122}"/>
                </a:ext>
              </a:extLst>
            </p:cNvPr>
            <p:cNvSpPr/>
            <p:nvPr/>
          </p:nvSpPr>
          <p:spPr>
            <a:xfrm>
              <a:off x="1057516" y="749907"/>
              <a:ext cx="122085" cy="140970"/>
            </a:xfrm>
            <a:custGeom>
              <a:avLst/>
              <a:gdLst/>
              <a:ahLst/>
              <a:cxnLst/>
              <a:rect l="0" t="0" r="0" b="0"/>
              <a:pathLst>
                <a:path w="122085" h="140970">
                  <a:moveTo>
                    <a:pt x="67373" y="0"/>
                  </a:moveTo>
                  <a:cubicBezTo>
                    <a:pt x="89560" y="0"/>
                    <a:pt x="103581" y="6629"/>
                    <a:pt x="117208" y="17920"/>
                  </a:cubicBezTo>
                  <a:lnTo>
                    <a:pt x="110592" y="25514"/>
                  </a:lnTo>
                  <a:cubicBezTo>
                    <a:pt x="99886" y="16167"/>
                    <a:pt x="87427" y="9157"/>
                    <a:pt x="66789" y="9157"/>
                  </a:cubicBezTo>
                  <a:cubicBezTo>
                    <a:pt x="33693" y="9157"/>
                    <a:pt x="10516" y="37186"/>
                    <a:pt x="10516" y="70091"/>
                  </a:cubicBezTo>
                  <a:lnTo>
                    <a:pt x="10516" y="70485"/>
                  </a:lnTo>
                  <a:cubicBezTo>
                    <a:pt x="10516" y="105728"/>
                    <a:pt x="32512" y="132017"/>
                    <a:pt x="68936" y="132017"/>
                  </a:cubicBezTo>
                  <a:cubicBezTo>
                    <a:pt x="86258" y="132017"/>
                    <a:pt x="102413" y="124816"/>
                    <a:pt x="112344" y="116446"/>
                  </a:cubicBezTo>
                  <a:lnTo>
                    <a:pt x="112344" y="77305"/>
                  </a:lnTo>
                  <a:lnTo>
                    <a:pt x="66789" y="77305"/>
                  </a:lnTo>
                  <a:lnTo>
                    <a:pt x="66789" y="67958"/>
                  </a:lnTo>
                  <a:lnTo>
                    <a:pt x="122085" y="67958"/>
                  </a:lnTo>
                  <a:lnTo>
                    <a:pt x="122085" y="120523"/>
                  </a:lnTo>
                  <a:cubicBezTo>
                    <a:pt x="109817" y="131432"/>
                    <a:pt x="90742" y="140970"/>
                    <a:pt x="68542" y="140970"/>
                  </a:cubicBezTo>
                  <a:cubicBezTo>
                    <a:pt x="25514" y="140970"/>
                    <a:pt x="0" y="109233"/>
                    <a:pt x="0" y="70879"/>
                  </a:cubicBezTo>
                  <a:lnTo>
                    <a:pt x="0" y="70485"/>
                  </a:lnTo>
                  <a:cubicBezTo>
                    <a:pt x="0" y="33693"/>
                    <a:pt x="26683" y="0"/>
                    <a:pt x="67373" y="0"/>
                  </a:cubicBezTo>
                  <a:close/>
                </a:path>
              </a:pathLst>
            </a:custGeom>
            <a:solidFill>
              <a:srgbClr val="005368"/>
            </a:solidFill>
            <a:ln w="0" cap="flat">
              <a:noFill/>
              <a:miter lim="127000"/>
            </a:ln>
            <a:effectLst/>
          </p:spPr>
          <p:txBody>
            <a:bodyPr anchor="ctr"/>
            <a:lstStyle/>
            <a:p>
              <a:pPr algn="ctr"/>
              <a:endParaRPr lang="en-US"/>
            </a:p>
          </p:txBody>
        </p:sp>
        <p:sp>
          <p:nvSpPr>
            <p:cNvPr id="68" name="Shape 3007">
              <a:extLst>
                <a:ext uri="{FF2B5EF4-FFF2-40B4-BE49-F238E27FC236}">
                  <a16:creationId xmlns:a16="http://schemas.microsoft.com/office/drawing/2014/main" id="{59A40A99-4A84-2B63-E38E-984543E67D03}"/>
                </a:ext>
              </a:extLst>
            </p:cNvPr>
            <p:cNvSpPr/>
            <p:nvPr/>
          </p:nvSpPr>
          <p:spPr>
            <a:xfrm>
              <a:off x="1213521" y="786908"/>
              <a:ext cx="53543" cy="101638"/>
            </a:xfrm>
            <a:custGeom>
              <a:avLst/>
              <a:gdLst/>
              <a:ahLst/>
              <a:cxnLst/>
              <a:rect l="0" t="0" r="0" b="0"/>
              <a:pathLst>
                <a:path w="53543" h="101638">
                  <a:moveTo>
                    <a:pt x="53543" y="775"/>
                  </a:moveTo>
                  <a:lnTo>
                    <a:pt x="53543" y="11290"/>
                  </a:lnTo>
                  <a:lnTo>
                    <a:pt x="52565" y="11290"/>
                  </a:lnTo>
                  <a:cubicBezTo>
                    <a:pt x="29591" y="11290"/>
                    <a:pt x="9538" y="28613"/>
                    <a:pt x="9538" y="60935"/>
                  </a:cubicBezTo>
                  <a:lnTo>
                    <a:pt x="9538" y="101638"/>
                  </a:lnTo>
                  <a:lnTo>
                    <a:pt x="0" y="101638"/>
                  </a:lnTo>
                  <a:lnTo>
                    <a:pt x="0" y="2337"/>
                  </a:lnTo>
                  <a:lnTo>
                    <a:pt x="9538" y="2337"/>
                  </a:lnTo>
                  <a:lnTo>
                    <a:pt x="9538" y="30569"/>
                  </a:lnTo>
                  <a:cubicBezTo>
                    <a:pt x="17323" y="12840"/>
                    <a:pt x="33871" y="0"/>
                    <a:pt x="53543" y="775"/>
                  </a:cubicBezTo>
                  <a:close/>
                </a:path>
              </a:pathLst>
            </a:custGeom>
            <a:solidFill>
              <a:srgbClr val="005368"/>
            </a:solidFill>
            <a:ln w="0" cap="flat">
              <a:noFill/>
              <a:miter lim="127000"/>
            </a:ln>
            <a:effectLst/>
          </p:spPr>
          <p:txBody>
            <a:bodyPr anchor="ctr"/>
            <a:lstStyle/>
            <a:p>
              <a:pPr algn="ctr"/>
              <a:endParaRPr lang="en-US"/>
            </a:p>
          </p:txBody>
        </p:sp>
        <p:sp>
          <p:nvSpPr>
            <p:cNvPr id="69" name="Shape 3008">
              <a:extLst>
                <a:ext uri="{FF2B5EF4-FFF2-40B4-BE49-F238E27FC236}">
                  <a16:creationId xmlns:a16="http://schemas.microsoft.com/office/drawing/2014/main" id="{5113DC05-19FF-C416-73D8-487A11A15F86}"/>
                </a:ext>
              </a:extLst>
            </p:cNvPr>
            <p:cNvSpPr/>
            <p:nvPr/>
          </p:nvSpPr>
          <p:spPr>
            <a:xfrm>
              <a:off x="1279149" y="787107"/>
              <a:ext cx="46241" cy="103281"/>
            </a:xfrm>
            <a:custGeom>
              <a:avLst/>
              <a:gdLst/>
              <a:ahLst/>
              <a:cxnLst/>
              <a:rect l="0" t="0" r="0" b="0"/>
              <a:pathLst>
                <a:path w="46241" h="103281">
                  <a:moveTo>
                    <a:pt x="46241" y="0"/>
                  </a:moveTo>
                  <a:lnTo>
                    <a:pt x="46241" y="8664"/>
                  </a:lnTo>
                  <a:lnTo>
                    <a:pt x="32964" y="11488"/>
                  </a:lnTo>
                  <a:cubicBezTo>
                    <a:pt x="20314" y="17174"/>
                    <a:pt x="11446" y="30609"/>
                    <a:pt x="10122" y="47116"/>
                  </a:cubicBezTo>
                  <a:lnTo>
                    <a:pt x="46241" y="47116"/>
                  </a:lnTo>
                  <a:lnTo>
                    <a:pt x="46241" y="55675"/>
                  </a:lnTo>
                  <a:lnTo>
                    <a:pt x="10122" y="55675"/>
                  </a:lnTo>
                  <a:cubicBezTo>
                    <a:pt x="11446" y="74221"/>
                    <a:pt x="21742" y="86965"/>
                    <a:pt x="35021" y="92178"/>
                  </a:cubicBezTo>
                  <a:lnTo>
                    <a:pt x="46241" y="94285"/>
                  </a:lnTo>
                  <a:lnTo>
                    <a:pt x="46241" y="103281"/>
                  </a:lnTo>
                  <a:lnTo>
                    <a:pt x="30063" y="100032"/>
                  </a:lnTo>
                  <a:cubicBezTo>
                    <a:pt x="12702" y="92723"/>
                    <a:pt x="0" y="75202"/>
                    <a:pt x="0" y="51980"/>
                  </a:cubicBezTo>
                  <a:lnTo>
                    <a:pt x="0" y="51599"/>
                  </a:lnTo>
                  <a:cubicBezTo>
                    <a:pt x="0" y="29977"/>
                    <a:pt x="11387" y="11656"/>
                    <a:pt x="28423" y="3846"/>
                  </a:cubicBezTo>
                  <a:lnTo>
                    <a:pt x="46241" y="0"/>
                  </a:lnTo>
                  <a:close/>
                </a:path>
              </a:pathLst>
            </a:custGeom>
            <a:solidFill>
              <a:srgbClr val="005368"/>
            </a:solidFill>
            <a:ln w="0" cap="flat">
              <a:noFill/>
              <a:miter lim="127000"/>
            </a:ln>
            <a:effectLst/>
          </p:spPr>
          <p:txBody>
            <a:bodyPr anchor="ctr"/>
            <a:lstStyle/>
            <a:p>
              <a:pPr algn="ctr"/>
              <a:endParaRPr lang="en-US"/>
            </a:p>
          </p:txBody>
        </p:sp>
        <p:sp>
          <p:nvSpPr>
            <p:cNvPr id="70" name="Shape 3009">
              <a:extLst>
                <a:ext uri="{FF2B5EF4-FFF2-40B4-BE49-F238E27FC236}">
                  <a16:creationId xmlns:a16="http://schemas.microsoft.com/office/drawing/2014/main" id="{3B6F10CA-0B26-C771-136D-A03EB43ACD2C}"/>
                </a:ext>
              </a:extLst>
            </p:cNvPr>
            <p:cNvSpPr/>
            <p:nvPr/>
          </p:nvSpPr>
          <p:spPr>
            <a:xfrm>
              <a:off x="1325390" y="866353"/>
              <a:ext cx="43523" cy="24524"/>
            </a:xfrm>
            <a:custGeom>
              <a:avLst/>
              <a:gdLst/>
              <a:ahLst/>
              <a:cxnLst/>
              <a:rect l="0" t="0" r="0" b="0"/>
              <a:pathLst>
                <a:path w="43523" h="24524">
                  <a:moveTo>
                    <a:pt x="36906" y="0"/>
                  </a:moveTo>
                  <a:lnTo>
                    <a:pt x="43523" y="5829"/>
                  </a:lnTo>
                  <a:cubicBezTo>
                    <a:pt x="33401" y="16739"/>
                    <a:pt x="21514" y="24524"/>
                    <a:pt x="2438" y="24524"/>
                  </a:cubicBezTo>
                  <a:lnTo>
                    <a:pt x="0" y="24034"/>
                  </a:lnTo>
                  <a:lnTo>
                    <a:pt x="0" y="15038"/>
                  </a:lnTo>
                  <a:lnTo>
                    <a:pt x="2832" y="15570"/>
                  </a:lnTo>
                  <a:cubicBezTo>
                    <a:pt x="18212" y="15570"/>
                    <a:pt x="28715" y="8750"/>
                    <a:pt x="36906" y="0"/>
                  </a:cubicBezTo>
                  <a:close/>
                </a:path>
              </a:pathLst>
            </a:custGeom>
            <a:solidFill>
              <a:srgbClr val="005368"/>
            </a:solidFill>
            <a:ln w="0" cap="flat">
              <a:noFill/>
              <a:miter lim="127000"/>
            </a:ln>
            <a:effectLst/>
          </p:spPr>
          <p:txBody>
            <a:bodyPr anchor="ctr"/>
            <a:lstStyle/>
            <a:p>
              <a:pPr algn="ctr"/>
              <a:endParaRPr lang="en-US"/>
            </a:p>
          </p:txBody>
        </p:sp>
        <p:sp>
          <p:nvSpPr>
            <p:cNvPr id="71" name="Shape 3010">
              <a:extLst>
                <a:ext uri="{FF2B5EF4-FFF2-40B4-BE49-F238E27FC236}">
                  <a16:creationId xmlns:a16="http://schemas.microsoft.com/office/drawing/2014/main" id="{37D82AD2-5D86-74E5-687B-FAE1D1385AB4}"/>
                </a:ext>
              </a:extLst>
            </p:cNvPr>
            <p:cNvSpPr/>
            <p:nvPr/>
          </p:nvSpPr>
          <p:spPr>
            <a:xfrm>
              <a:off x="1325390" y="786915"/>
              <a:ext cx="46444" cy="55867"/>
            </a:xfrm>
            <a:custGeom>
              <a:avLst/>
              <a:gdLst/>
              <a:ahLst/>
              <a:cxnLst/>
              <a:rect l="0" t="0" r="0" b="0"/>
              <a:pathLst>
                <a:path w="46444" h="55867">
                  <a:moveTo>
                    <a:pt x="889" y="0"/>
                  </a:moveTo>
                  <a:cubicBezTo>
                    <a:pt x="28715" y="0"/>
                    <a:pt x="46444" y="22568"/>
                    <a:pt x="46444" y="51981"/>
                  </a:cubicBezTo>
                  <a:cubicBezTo>
                    <a:pt x="46444" y="53734"/>
                    <a:pt x="46444" y="54318"/>
                    <a:pt x="46241" y="55867"/>
                  </a:cubicBezTo>
                  <a:lnTo>
                    <a:pt x="0" y="55867"/>
                  </a:lnTo>
                  <a:lnTo>
                    <a:pt x="0" y="47307"/>
                  </a:lnTo>
                  <a:lnTo>
                    <a:pt x="36119" y="47307"/>
                  </a:lnTo>
                  <a:cubicBezTo>
                    <a:pt x="34760" y="27254"/>
                    <a:pt x="23279" y="8750"/>
                    <a:pt x="495" y="8750"/>
                  </a:cubicBezTo>
                  <a:lnTo>
                    <a:pt x="0" y="8856"/>
                  </a:lnTo>
                  <a:lnTo>
                    <a:pt x="0" y="192"/>
                  </a:lnTo>
                  <a:lnTo>
                    <a:pt x="889" y="0"/>
                  </a:lnTo>
                  <a:close/>
                </a:path>
              </a:pathLst>
            </a:custGeom>
            <a:solidFill>
              <a:srgbClr val="005368"/>
            </a:solidFill>
            <a:ln w="0" cap="flat">
              <a:noFill/>
              <a:miter lim="127000"/>
            </a:ln>
            <a:effectLst/>
          </p:spPr>
          <p:txBody>
            <a:bodyPr anchor="ctr"/>
            <a:lstStyle/>
            <a:p>
              <a:pPr algn="ctr"/>
              <a:endParaRPr lang="en-US"/>
            </a:p>
          </p:txBody>
        </p:sp>
        <p:sp>
          <p:nvSpPr>
            <p:cNvPr id="72" name="Shape 3011">
              <a:extLst>
                <a:ext uri="{FF2B5EF4-FFF2-40B4-BE49-F238E27FC236}">
                  <a16:creationId xmlns:a16="http://schemas.microsoft.com/office/drawing/2014/main" id="{A2D6710D-05C4-FD79-3EE8-9ADD85E3E442}"/>
                </a:ext>
              </a:extLst>
            </p:cNvPr>
            <p:cNvSpPr/>
            <p:nvPr/>
          </p:nvSpPr>
          <p:spPr>
            <a:xfrm>
              <a:off x="1390945" y="827025"/>
              <a:ext cx="43320" cy="63854"/>
            </a:xfrm>
            <a:custGeom>
              <a:avLst/>
              <a:gdLst/>
              <a:ahLst/>
              <a:cxnLst/>
              <a:rect l="0" t="0" r="0" b="0"/>
              <a:pathLst>
                <a:path w="43320" h="63854">
                  <a:moveTo>
                    <a:pt x="43320" y="0"/>
                  </a:moveTo>
                  <a:lnTo>
                    <a:pt x="43320" y="8623"/>
                  </a:lnTo>
                  <a:lnTo>
                    <a:pt x="42837" y="8559"/>
                  </a:lnTo>
                  <a:cubicBezTo>
                    <a:pt x="21806" y="8559"/>
                    <a:pt x="10122" y="17906"/>
                    <a:pt x="10122" y="31736"/>
                  </a:cubicBezTo>
                  <a:lnTo>
                    <a:pt x="10122" y="32117"/>
                  </a:lnTo>
                  <a:cubicBezTo>
                    <a:pt x="10122" y="46532"/>
                    <a:pt x="23762" y="54901"/>
                    <a:pt x="38938" y="54901"/>
                  </a:cubicBezTo>
                  <a:lnTo>
                    <a:pt x="43320" y="53490"/>
                  </a:lnTo>
                  <a:lnTo>
                    <a:pt x="43320" y="62618"/>
                  </a:lnTo>
                  <a:lnTo>
                    <a:pt x="38367" y="63854"/>
                  </a:lnTo>
                  <a:cubicBezTo>
                    <a:pt x="19863" y="63854"/>
                    <a:pt x="0" y="53339"/>
                    <a:pt x="0" y="32701"/>
                  </a:cubicBezTo>
                  <a:lnTo>
                    <a:pt x="0" y="32308"/>
                  </a:lnTo>
                  <a:cubicBezTo>
                    <a:pt x="0" y="16829"/>
                    <a:pt x="9973" y="6388"/>
                    <a:pt x="25803" y="2134"/>
                  </a:cubicBezTo>
                  <a:lnTo>
                    <a:pt x="43320" y="0"/>
                  </a:lnTo>
                  <a:close/>
                </a:path>
              </a:pathLst>
            </a:custGeom>
            <a:solidFill>
              <a:srgbClr val="005368"/>
            </a:solidFill>
            <a:ln w="0" cap="flat">
              <a:noFill/>
              <a:miter lim="127000"/>
            </a:ln>
            <a:effectLst/>
          </p:spPr>
          <p:txBody>
            <a:bodyPr anchor="ctr"/>
            <a:lstStyle/>
            <a:p>
              <a:pPr algn="ctr"/>
              <a:endParaRPr lang="en-US"/>
            </a:p>
          </p:txBody>
        </p:sp>
        <p:sp>
          <p:nvSpPr>
            <p:cNvPr id="73" name="Shape 3012">
              <a:extLst>
                <a:ext uri="{FF2B5EF4-FFF2-40B4-BE49-F238E27FC236}">
                  <a16:creationId xmlns:a16="http://schemas.microsoft.com/office/drawing/2014/main" id="{89326172-74C4-C1D1-AB4D-A62A7FA4CF72}"/>
                </a:ext>
              </a:extLst>
            </p:cNvPr>
            <p:cNvSpPr/>
            <p:nvPr/>
          </p:nvSpPr>
          <p:spPr>
            <a:xfrm>
              <a:off x="1399898" y="787791"/>
              <a:ext cx="34366" cy="16829"/>
            </a:xfrm>
            <a:custGeom>
              <a:avLst/>
              <a:gdLst/>
              <a:ahLst/>
              <a:cxnLst/>
              <a:rect l="0" t="0" r="0" b="0"/>
              <a:pathLst>
                <a:path w="34366" h="16829">
                  <a:moveTo>
                    <a:pt x="34366" y="0"/>
                  </a:moveTo>
                  <a:lnTo>
                    <a:pt x="34366" y="8895"/>
                  </a:lnTo>
                  <a:lnTo>
                    <a:pt x="17988" y="11089"/>
                  </a:lnTo>
                  <a:cubicBezTo>
                    <a:pt x="12853" y="12499"/>
                    <a:pt x="8084" y="14493"/>
                    <a:pt x="3505" y="16829"/>
                  </a:cubicBezTo>
                  <a:lnTo>
                    <a:pt x="0" y="8460"/>
                  </a:lnTo>
                  <a:cubicBezTo>
                    <a:pt x="5455" y="5933"/>
                    <a:pt x="10859" y="3790"/>
                    <a:pt x="16602" y="2278"/>
                  </a:cubicBezTo>
                  <a:lnTo>
                    <a:pt x="34366" y="0"/>
                  </a:lnTo>
                  <a:close/>
                </a:path>
              </a:pathLst>
            </a:custGeom>
            <a:solidFill>
              <a:srgbClr val="005368"/>
            </a:solidFill>
            <a:ln w="0" cap="flat">
              <a:noFill/>
              <a:miter lim="127000"/>
            </a:ln>
            <a:effectLst/>
          </p:spPr>
          <p:txBody>
            <a:bodyPr anchor="ctr"/>
            <a:lstStyle/>
            <a:p>
              <a:pPr algn="ctr"/>
              <a:endParaRPr lang="en-US"/>
            </a:p>
          </p:txBody>
        </p:sp>
        <p:sp>
          <p:nvSpPr>
            <p:cNvPr id="74" name="Shape 3013">
              <a:extLst>
                <a:ext uri="{FF2B5EF4-FFF2-40B4-BE49-F238E27FC236}">
                  <a16:creationId xmlns:a16="http://schemas.microsoft.com/office/drawing/2014/main" id="{1BE206FA-C125-CBAA-61A7-D9CC7FD376F9}"/>
                </a:ext>
              </a:extLst>
            </p:cNvPr>
            <p:cNvSpPr/>
            <p:nvPr/>
          </p:nvSpPr>
          <p:spPr>
            <a:xfrm>
              <a:off x="1434264" y="787679"/>
              <a:ext cx="42354" cy="101964"/>
            </a:xfrm>
            <a:custGeom>
              <a:avLst/>
              <a:gdLst/>
              <a:ahLst/>
              <a:cxnLst/>
              <a:rect l="0" t="0" r="0" b="0"/>
              <a:pathLst>
                <a:path w="42354" h="101964">
                  <a:moveTo>
                    <a:pt x="876" y="0"/>
                  </a:moveTo>
                  <a:cubicBezTo>
                    <a:pt x="14313" y="0"/>
                    <a:pt x="25032" y="3708"/>
                    <a:pt x="32233" y="10909"/>
                  </a:cubicBezTo>
                  <a:cubicBezTo>
                    <a:pt x="38849" y="17526"/>
                    <a:pt x="42354" y="26683"/>
                    <a:pt x="42354" y="38951"/>
                  </a:cubicBezTo>
                  <a:lnTo>
                    <a:pt x="42354" y="100863"/>
                  </a:lnTo>
                  <a:lnTo>
                    <a:pt x="33007" y="100863"/>
                  </a:lnTo>
                  <a:lnTo>
                    <a:pt x="33007" y="84315"/>
                  </a:lnTo>
                  <a:cubicBezTo>
                    <a:pt x="29597" y="89084"/>
                    <a:pt x="24825" y="93805"/>
                    <a:pt x="18547" y="97334"/>
                  </a:cubicBezTo>
                  <a:lnTo>
                    <a:pt x="0" y="101964"/>
                  </a:lnTo>
                  <a:lnTo>
                    <a:pt x="0" y="92836"/>
                  </a:lnTo>
                  <a:lnTo>
                    <a:pt x="22004" y="85749"/>
                  </a:lnTo>
                  <a:cubicBezTo>
                    <a:pt x="28867" y="80369"/>
                    <a:pt x="33198" y="72727"/>
                    <a:pt x="33198" y="63678"/>
                  </a:cubicBezTo>
                  <a:lnTo>
                    <a:pt x="33198" y="52375"/>
                  </a:lnTo>
                  <a:lnTo>
                    <a:pt x="0" y="47968"/>
                  </a:lnTo>
                  <a:lnTo>
                    <a:pt x="0" y="39346"/>
                  </a:lnTo>
                  <a:lnTo>
                    <a:pt x="114" y="39332"/>
                  </a:lnTo>
                  <a:cubicBezTo>
                    <a:pt x="13919" y="39332"/>
                    <a:pt x="23457" y="41085"/>
                    <a:pt x="33007" y="43624"/>
                  </a:cubicBezTo>
                  <a:lnTo>
                    <a:pt x="33007" y="39332"/>
                  </a:lnTo>
                  <a:cubicBezTo>
                    <a:pt x="33007" y="19279"/>
                    <a:pt x="20739" y="8966"/>
                    <a:pt x="305" y="8966"/>
                  </a:cubicBezTo>
                  <a:lnTo>
                    <a:pt x="0" y="9007"/>
                  </a:lnTo>
                  <a:lnTo>
                    <a:pt x="0" y="112"/>
                  </a:lnTo>
                  <a:lnTo>
                    <a:pt x="876" y="0"/>
                  </a:lnTo>
                  <a:close/>
                </a:path>
              </a:pathLst>
            </a:custGeom>
            <a:solidFill>
              <a:srgbClr val="005368"/>
            </a:solidFill>
            <a:ln w="0" cap="flat">
              <a:noFill/>
              <a:miter lim="127000"/>
            </a:ln>
            <a:effectLst/>
          </p:spPr>
          <p:txBody>
            <a:bodyPr anchor="ctr"/>
            <a:lstStyle/>
            <a:p>
              <a:pPr algn="ctr"/>
              <a:endParaRPr lang="en-US"/>
            </a:p>
          </p:txBody>
        </p:sp>
        <p:sp>
          <p:nvSpPr>
            <p:cNvPr id="75" name="Shape 3014">
              <a:extLst>
                <a:ext uri="{FF2B5EF4-FFF2-40B4-BE49-F238E27FC236}">
                  <a16:creationId xmlns:a16="http://schemas.microsoft.com/office/drawing/2014/main" id="{F227F745-A524-2137-477C-BB9ECC82AE70}"/>
                </a:ext>
              </a:extLst>
            </p:cNvPr>
            <p:cNvSpPr/>
            <p:nvPr/>
          </p:nvSpPr>
          <p:spPr>
            <a:xfrm>
              <a:off x="1500202" y="757499"/>
              <a:ext cx="58814" cy="132791"/>
            </a:xfrm>
            <a:custGeom>
              <a:avLst/>
              <a:gdLst/>
              <a:ahLst/>
              <a:cxnLst/>
              <a:rect l="0" t="0" r="0" b="0"/>
              <a:pathLst>
                <a:path w="58814" h="132791">
                  <a:moveTo>
                    <a:pt x="14414" y="0"/>
                  </a:moveTo>
                  <a:lnTo>
                    <a:pt x="23952" y="0"/>
                  </a:lnTo>
                  <a:lnTo>
                    <a:pt x="23952" y="31750"/>
                  </a:lnTo>
                  <a:lnTo>
                    <a:pt x="58814" y="31750"/>
                  </a:lnTo>
                  <a:lnTo>
                    <a:pt x="58814" y="40500"/>
                  </a:lnTo>
                  <a:lnTo>
                    <a:pt x="23952" y="40500"/>
                  </a:lnTo>
                  <a:lnTo>
                    <a:pt x="23952" y="104559"/>
                  </a:lnTo>
                  <a:cubicBezTo>
                    <a:pt x="23952" y="118783"/>
                    <a:pt x="32321" y="123838"/>
                    <a:pt x="43815" y="123838"/>
                  </a:cubicBezTo>
                  <a:cubicBezTo>
                    <a:pt x="48679" y="123838"/>
                    <a:pt x="52768" y="122872"/>
                    <a:pt x="58420" y="120332"/>
                  </a:cubicBezTo>
                  <a:lnTo>
                    <a:pt x="58420" y="129286"/>
                  </a:lnTo>
                  <a:cubicBezTo>
                    <a:pt x="53353" y="131635"/>
                    <a:pt x="48489" y="132791"/>
                    <a:pt x="42253" y="132791"/>
                  </a:cubicBezTo>
                  <a:cubicBezTo>
                    <a:pt x="26873" y="132791"/>
                    <a:pt x="14414" y="124422"/>
                    <a:pt x="14414" y="105537"/>
                  </a:cubicBezTo>
                  <a:lnTo>
                    <a:pt x="14414" y="40500"/>
                  </a:lnTo>
                  <a:lnTo>
                    <a:pt x="0" y="40500"/>
                  </a:lnTo>
                  <a:lnTo>
                    <a:pt x="0" y="31750"/>
                  </a:lnTo>
                  <a:lnTo>
                    <a:pt x="14414" y="31750"/>
                  </a:lnTo>
                  <a:lnTo>
                    <a:pt x="14414" y="0"/>
                  </a:lnTo>
                  <a:close/>
                </a:path>
              </a:pathLst>
            </a:custGeom>
            <a:solidFill>
              <a:srgbClr val="005368"/>
            </a:solidFill>
            <a:ln w="0" cap="flat">
              <a:noFill/>
              <a:miter lim="127000"/>
            </a:ln>
            <a:effectLst/>
          </p:spPr>
          <p:txBody>
            <a:bodyPr anchor="ctr"/>
            <a:lstStyle/>
            <a:p>
              <a:pPr algn="ctr"/>
              <a:endParaRPr lang="en-US"/>
            </a:p>
          </p:txBody>
        </p:sp>
        <p:sp>
          <p:nvSpPr>
            <p:cNvPr id="76" name="Shape 3015">
              <a:extLst>
                <a:ext uri="{FF2B5EF4-FFF2-40B4-BE49-F238E27FC236}">
                  <a16:creationId xmlns:a16="http://schemas.microsoft.com/office/drawing/2014/main" id="{A5674E9E-948F-69B5-1D81-8AAAF7BBA24D}"/>
                </a:ext>
              </a:extLst>
            </p:cNvPr>
            <p:cNvSpPr/>
            <p:nvPr/>
          </p:nvSpPr>
          <p:spPr>
            <a:xfrm>
              <a:off x="1618411" y="750296"/>
              <a:ext cx="100076" cy="140195"/>
            </a:xfrm>
            <a:custGeom>
              <a:avLst/>
              <a:gdLst/>
              <a:ahLst/>
              <a:cxnLst/>
              <a:rect l="0" t="0" r="0" b="0"/>
              <a:pathLst>
                <a:path w="100076" h="140195">
                  <a:moveTo>
                    <a:pt x="49276" y="0"/>
                  </a:moveTo>
                  <a:cubicBezTo>
                    <a:pt x="69126" y="0"/>
                    <a:pt x="82169" y="5461"/>
                    <a:pt x="95999" y="16561"/>
                  </a:cubicBezTo>
                  <a:lnTo>
                    <a:pt x="89573" y="24536"/>
                  </a:lnTo>
                  <a:cubicBezTo>
                    <a:pt x="76721" y="13437"/>
                    <a:pt x="63868" y="9157"/>
                    <a:pt x="48882" y="9157"/>
                  </a:cubicBezTo>
                  <a:cubicBezTo>
                    <a:pt x="28829" y="9157"/>
                    <a:pt x="15583" y="20650"/>
                    <a:pt x="15583" y="34861"/>
                  </a:cubicBezTo>
                  <a:lnTo>
                    <a:pt x="15583" y="35243"/>
                  </a:lnTo>
                  <a:cubicBezTo>
                    <a:pt x="15583" y="49657"/>
                    <a:pt x="22974" y="58420"/>
                    <a:pt x="55296" y="65037"/>
                  </a:cubicBezTo>
                  <a:cubicBezTo>
                    <a:pt x="86855" y="71463"/>
                    <a:pt x="100076" y="82753"/>
                    <a:pt x="100076" y="102616"/>
                  </a:cubicBezTo>
                  <a:lnTo>
                    <a:pt x="100076" y="103010"/>
                  </a:lnTo>
                  <a:cubicBezTo>
                    <a:pt x="100076" y="125006"/>
                    <a:pt x="81204" y="140195"/>
                    <a:pt x="54915" y="140195"/>
                  </a:cubicBezTo>
                  <a:cubicBezTo>
                    <a:pt x="33109" y="140195"/>
                    <a:pt x="16358" y="132994"/>
                    <a:pt x="0" y="118389"/>
                  </a:cubicBezTo>
                  <a:lnTo>
                    <a:pt x="6629" y="110795"/>
                  </a:lnTo>
                  <a:cubicBezTo>
                    <a:pt x="21628" y="124612"/>
                    <a:pt x="35446" y="131051"/>
                    <a:pt x="55499" y="131051"/>
                  </a:cubicBezTo>
                  <a:cubicBezTo>
                    <a:pt x="75946" y="131051"/>
                    <a:pt x="89967" y="119558"/>
                    <a:pt x="89967" y="103975"/>
                  </a:cubicBezTo>
                  <a:lnTo>
                    <a:pt x="89967" y="103594"/>
                  </a:lnTo>
                  <a:cubicBezTo>
                    <a:pt x="89967" y="89179"/>
                    <a:pt x="82360" y="80810"/>
                    <a:pt x="51410" y="74574"/>
                  </a:cubicBezTo>
                  <a:cubicBezTo>
                    <a:pt x="18694" y="67958"/>
                    <a:pt x="5461" y="56858"/>
                    <a:pt x="5461" y="36220"/>
                  </a:cubicBezTo>
                  <a:lnTo>
                    <a:pt x="5461" y="35827"/>
                  </a:lnTo>
                  <a:cubicBezTo>
                    <a:pt x="5461" y="15583"/>
                    <a:pt x="23965" y="0"/>
                    <a:pt x="49276" y="0"/>
                  </a:cubicBezTo>
                  <a:close/>
                </a:path>
              </a:pathLst>
            </a:custGeom>
            <a:solidFill>
              <a:srgbClr val="005368"/>
            </a:solidFill>
            <a:ln w="0" cap="flat">
              <a:noFill/>
              <a:miter lim="127000"/>
            </a:ln>
            <a:effectLst/>
          </p:spPr>
          <p:txBody>
            <a:bodyPr anchor="ctr"/>
            <a:lstStyle/>
            <a:p>
              <a:pPr algn="ctr"/>
              <a:endParaRPr lang="en-US"/>
            </a:p>
          </p:txBody>
        </p:sp>
        <p:sp>
          <p:nvSpPr>
            <p:cNvPr id="77" name="Shape 3016">
              <a:extLst>
                <a:ext uri="{FF2B5EF4-FFF2-40B4-BE49-F238E27FC236}">
                  <a16:creationId xmlns:a16="http://schemas.microsoft.com/office/drawing/2014/main" id="{C0FEFCD6-62A2-23C4-BE2A-4B19E2D8BA60}"/>
                </a:ext>
              </a:extLst>
            </p:cNvPr>
            <p:cNvSpPr/>
            <p:nvPr/>
          </p:nvSpPr>
          <p:spPr>
            <a:xfrm>
              <a:off x="1742289" y="787104"/>
              <a:ext cx="46241" cy="103283"/>
            </a:xfrm>
            <a:custGeom>
              <a:avLst/>
              <a:gdLst/>
              <a:ahLst/>
              <a:cxnLst/>
              <a:rect l="0" t="0" r="0" b="0"/>
              <a:pathLst>
                <a:path w="46241" h="103283">
                  <a:moveTo>
                    <a:pt x="46241" y="0"/>
                  </a:moveTo>
                  <a:lnTo>
                    <a:pt x="46241" y="8666"/>
                  </a:lnTo>
                  <a:lnTo>
                    <a:pt x="32968" y="11491"/>
                  </a:lnTo>
                  <a:cubicBezTo>
                    <a:pt x="20316" y="17176"/>
                    <a:pt x="11436" y="30611"/>
                    <a:pt x="10122" y="47118"/>
                  </a:cubicBezTo>
                  <a:lnTo>
                    <a:pt x="46241" y="47118"/>
                  </a:lnTo>
                  <a:lnTo>
                    <a:pt x="46241" y="55678"/>
                  </a:lnTo>
                  <a:lnTo>
                    <a:pt x="10122" y="55678"/>
                  </a:lnTo>
                  <a:cubicBezTo>
                    <a:pt x="11436" y="74223"/>
                    <a:pt x="21738" y="86968"/>
                    <a:pt x="35020" y="92181"/>
                  </a:cubicBezTo>
                  <a:lnTo>
                    <a:pt x="46241" y="94288"/>
                  </a:lnTo>
                  <a:lnTo>
                    <a:pt x="46241" y="103283"/>
                  </a:lnTo>
                  <a:lnTo>
                    <a:pt x="30063" y="100035"/>
                  </a:lnTo>
                  <a:cubicBezTo>
                    <a:pt x="12702" y="92726"/>
                    <a:pt x="0" y="75204"/>
                    <a:pt x="0" y="51982"/>
                  </a:cubicBezTo>
                  <a:lnTo>
                    <a:pt x="0" y="51601"/>
                  </a:lnTo>
                  <a:cubicBezTo>
                    <a:pt x="0" y="29980"/>
                    <a:pt x="11387" y="11658"/>
                    <a:pt x="28418" y="3849"/>
                  </a:cubicBezTo>
                  <a:lnTo>
                    <a:pt x="46241" y="0"/>
                  </a:lnTo>
                  <a:close/>
                </a:path>
              </a:pathLst>
            </a:custGeom>
            <a:solidFill>
              <a:srgbClr val="005368"/>
            </a:solidFill>
            <a:ln w="0" cap="flat">
              <a:noFill/>
              <a:miter lim="127000"/>
            </a:ln>
            <a:effectLst/>
          </p:spPr>
          <p:txBody>
            <a:bodyPr anchor="ctr"/>
            <a:lstStyle/>
            <a:p>
              <a:pPr algn="ctr"/>
              <a:endParaRPr lang="en-US"/>
            </a:p>
          </p:txBody>
        </p:sp>
        <p:sp>
          <p:nvSpPr>
            <p:cNvPr id="78" name="Shape 3017">
              <a:extLst>
                <a:ext uri="{FF2B5EF4-FFF2-40B4-BE49-F238E27FC236}">
                  <a16:creationId xmlns:a16="http://schemas.microsoft.com/office/drawing/2014/main" id="{0B86ADBC-137F-9BA9-8C51-C63C5F4D60E0}"/>
                </a:ext>
              </a:extLst>
            </p:cNvPr>
            <p:cNvSpPr/>
            <p:nvPr/>
          </p:nvSpPr>
          <p:spPr>
            <a:xfrm>
              <a:off x="1788530" y="866353"/>
              <a:ext cx="43523" cy="24524"/>
            </a:xfrm>
            <a:custGeom>
              <a:avLst/>
              <a:gdLst/>
              <a:ahLst/>
              <a:cxnLst/>
              <a:rect l="0" t="0" r="0" b="0"/>
              <a:pathLst>
                <a:path w="43523" h="24524">
                  <a:moveTo>
                    <a:pt x="36893" y="0"/>
                  </a:moveTo>
                  <a:lnTo>
                    <a:pt x="43523" y="5829"/>
                  </a:lnTo>
                  <a:cubicBezTo>
                    <a:pt x="33401" y="16739"/>
                    <a:pt x="21514" y="24524"/>
                    <a:pt x="2438" y="24524"/>
                  </a:cubicBezTo>
                  <a:lnTo>
                    <a:pt x="0" y="24034"/>
                  </a:lnTo>
                  <a:lnTo>
                    <a:pt x="0" y="15038"/>
                  </a:lnTo>
                  <a:lnTo>
                    <a:pt x="2832" y="15570"/>
                  </a:lnTo>
                  <a:cubicBezTo>
                    <a:pt x="18212" y="15570"/>
                    <a:pt x="28715" y="8750"/>
                    <a:pt x="36893" y="0"/>
                  </a:cubicBezTo>
                  <a:close/>
                </a:path>
              </a:pathLst>
            </a:custGeom>
            <a:solidFill>
              <a:srgbClr val="005368"/>
            </a:solidFill>
            <a:ln w="0" cap="flat">
              <a:noFill/>
              <a:miter lim="127000"/>
            </a:ln>
            <a:effectLst/>
          </p:spPr>
          <p:txBody>
            <a:bodyPr anchor="ctr"/>
            <a:lstStyle/>
            <a:p>
              <a:pPr algn="ctr"/>
              <a:endParaRPr lang="en-US"/>
            </a:p>
          </p:txBody>
        </p:sp>
        <p:sp>
          <p:nvSpPr>
            <p:cNvPr id="79" name="Shape 3018">
              <a:extLst>
                <a:ext uri="{FF2B5EF4-FFF2-40B4-BE49-F238E27FC236}">
                  <a16:creationId xmlns:a16="http://schemas.microsoft.com/office/drawing/2014/main" id="{6F8B8707-8638-A426-8D03-551AE8D144DC}"/>
                </a:ext>
              </a:extLst>
            </p:cNvPr>
            <p:cNvSpPr/>
            <p:nvPr/>
          </p:nvSpPr>
          <p:spPr>
            <a:xfrm>
              <a:off x="1788530" y="786915"/>
              <a:ext cx="46444" cy="55867"/>
            </a:xfrm>
            <a:custGeom>
              <a:avLst/>
              <a:gdLst/>
              <a:ahLst/>
              <a:cxnLst/>
              <a:rect l="0" t="0" r="0" b="0"/>
              <a:pathLst>
                <a:path w="46444" h="55867">
                  <a:moveTo>
                    <a:pt x="876" y="0"/>
                  </a:moveTo>
                  <a:cubicBezTo>
                    <a:pt x="28715" y="0"/>
                    <a:pt x="46444" y="22568"/>
                    <a:pt x="46444" y="51981"/>
                  </a:cubicBezTo>
                  <a:cubicBezTo>
                    <a:pt x="46444" y="53734"/>
                    <a:pt x="46444" y="54318"/>
                    <a:pt x="46241" y="55867"/>
                  </a:cubicBezTo>
                  <a:lnTo>
                    <a:pt x="0" y="55867"/>
                  </a:lnTo>
                  <a:lnTo>
                    <a:pt x="0" y="47307"/>
                  </a:lnTo>
                  <a:lnTo>
                    <a:pt x="36119" y="47307"/>
                  </a:lnTo>
                  <a:cubicBezTo>
                    <a:pt x="34760" y="27254"/>
                    <a:pt x="23266" y="8750"/>
                    <a:pt x="495" y="8750"/>
                  </a:cubicBezTo>
                  <a:lnTo>
                    <a:pt x="0" y="8856"/>
                  </a:lnTo>
                  <a:lnTo>
                    <a:pt x="0" y="189"/>
                  </a:lnTo>
                  <a:lnTo>
                    <a:pt x="876" y="0"/>
                  </a:lnTo>
                  <a:close/>
                </a:path>
              </a:pathLst>
            </a:custGeom>
            <a:solidFill>
              <a:srgbClr val="005368"/>
            </a:solidFill>
            <a:ln w="0" cap="flat">
              <a:noFill/>
              <a:miter lim="127000"/>
            </a:ln>
            <a:effectLst/>
          </p:spPr>
          <p:txBody>
            <a:bodyPr anchor="ctr"/>
            <a:lstStyle/>
            <a:p>
              <a:pPr algn="ctr"/>
              <a:endParaRPr lang="en-US"/>
            </a:p>
          </p:txBody>
        </p:sp>
        <p:sp>
          <p:nvSpPr>
            <p:cNvPr id="80" name="Shape 3019">
              <a:extLst>
                <a:ext uri="{FF2B5EF4-FFF2-40B4-BE49-F238E27FC236}">
                  <a16:creationId xmlns:a16="http://schemas.microsoft.com/office/drawing/2014/main" id="{C56B0D7D-7D97-8CCE-DC85-691D76335AAD}"/>
                </a:ext>
              </a:extLst>
            </p:cNvPr>
            <p:cNvSpPr/>
            <p:nvPr/>
          </p:nvSpPr>
          <p:spPr>
            <a:xfrm>
              <a:off x="1862257" y="786908"/>
              <a:ext cx="53543" cy="101638"/>
            </a:xfrm>
            <a:custGeom>
              <a:avLst/>
              <a:gdLst/>
              <a:ahLst/>
              <a:cxnLst/>
              <a:rect l="0" t="0" r="0" b="0"/>
              <a:pathLst>
                <a:path w="53543" h="101638">
                  <a:moveTo>
                    <a:pt x="53543" y="775"/>
                  </a:moveTo>
                  <a:lnTo>
                    <a:pt x="53543" y="11290"/>
                  </a:lnTo>
                  <a:lnTo>
                    <a:pt x="52565" y="11290"/>
                  </a:lnTo>
                  <a:cubicBezTo>
                    <a:pt x="29591" y="11290"/>
                    <a:pt x="9538" y="28613"/>
                    <a:pt x="9538" y="60935"/>
                  </a:cubicBezTo>
                  <a:lnTo>
                    <a:pt x="9538" y="101638"/>
                  </a:lnTo>
                  <a:lnTo>
                    <a:pt x="0" y="101638"/>
                  </a:lnTo>
                  <a:lnTo>
                    <a:pt x="0" y="2337"/>
                  </a:lnTo>
                  <a:lnTo>
                    <a:pt x="9538" y="2337"/>
                  </a:lnTo>
                  <a:lnTo>
                    <a:pt x="9538" y="30569"/>
                  </a:lnTo>
                  <a:cubicBezTo>
                    <a:pt x="17323" y="12840"/>
                    <a:pt x="33871" y="0"/>
                    <a:pt x="53543" y="775"/>
                  </a:cubicBezTo>
                  <a:close/>
                </a:path>
              </a:pathLst>
            </a:custGeom>
            <a:solidFill>
              <a:srgbClr val="005368"/>
            </a:solidFill>
            <a:ln w="0" cap="flat">
              <a:noFill/>
              <a:miter lim="127000"/>
            </a:ln>
            <a:effectLst/>
          </p:spPr>
          <p:txBody>
            <a:bodyPr anchor="ctr"/>
            <a:lstStyle/>
            <a:p>
              <a:pPr algn="ctr"/>
              <a:endParaRPr lang="en-US"/>
            </a:p>
          </p:txBody>
        </p:sp>
        <p:sp>
          <p:nvSpPr>
            <p:cNvPr id="81" name="Shape 3020">
              <a:extLst>
                <a:ext uri="{FF2B5EF4-FFF2-40B4-BE49-F238E27FC236}">
                  <a16:creationId xmlns:a16="http://schemas.microsoft.com/office/drawing/2014/main" id="{DA1B9155-A9D3-0B4F-7551-49107BD5B882}"/>
                </a:ext>
              </a:extLst>
            </p:cNvPr>
            <p:cNvSpPr/>
            <p:nvPr/>
          </p:nvSpPr>
          <p:spPr>
            <a:xfrm>
              <a:off x="1929450" y="789245"/>
              <a:ext cx="97358" cy="100076"/>
            </a:xfrm>
            <a:custGeom>
              <a:avLst/>
              <a:gdLst/>
              <a:ahLst/>
              <a:cxnLst/>
              <a:rect l="0" t="0" r="0" b="0"/>
              <a:pathLst>
                <a:path w="97358" h="100076">
                  <a:moveTo>
                    <a:pt x="0" y="0"/>
                  </a:moveTo>
                  <a:lnTo>
                    <a:pt x="11100" y="0"/>
                  </a:lnTo>
                  <a:lnTo>
                    <a:pt x="48679" y="88582"/>
                  </a:lnTo>
                  <a:lnTo>
                    <a:pt x="86639" y="0"/>
                  </a:lnTo>
                  <a:lnTo>
                    <a:pt x="97358" y="0"/>
                  </a:lnTo>
                  <a:lnTo>
                    <a:pt x="52768" y="100076"/>
                  </a:lnTo>
                  <a:lnTo>
                    <a:pt x="44590" y="100076"/>
                  </a:lnTo>
                  <a:lnTo>
                    <a:pt x="0" y="0"/>
                  </a:lnTo>
                  <a:close/>
                </a:path>
              </a:pathLst>
            </a:custGeom>
            <a:solidFill>
              <a:srgbClr val="005368"/>
            </a:solidFill>
            <a:ln w="0" cap="flat">
              <a:noFill/>
              <a:miter lim="127000"/>
            </a:ln>
            <a:effectLst/>
          </p:spPr>
          <p:txBody>
            <a:bodyPr anchor="ctr"/>
            <a:lstStyle/>
            <a:p>
              <a:pPr algn="ctr"/>
              <a:endParaRPr lang="en-US"/>
            </a:p>
          </p:txBody>
        </p:sp>
        <p:sp>
          <p:nvSpPr>
            <p:cNvPr id="82" name="Shape 13066">
              <a:extLst>
                <a:ext uri="{FF2B5EF4-FFF2-40B4-BE49-F238E27FC236}">
                  <a16:creationId xmlns:a16="http://schemas.microsoft.com/office/drawing/2014/main" id="{2207CF1D-5508-9ED3-A68A-0F9937B9FC08}"/>
                </a:ext>
              </a:extLst>
            </p:cNvPr>
            <p:cNvSpPr/>
            <p:nvPr/>
          </p:nvSpPr>
          <p:spPr>
            <a:xfrm>
              <a:off x="2053700" y="789253"/>
              <a:ext cx="9538" cy="99301"/>
            </a:xfrm>
            <a:custGeom>
              <a:avLst/>
              <a:gdLst/>
              <a:ahLst/>
              <a:cxnLst/>
              <a:rect l="0" t="0" r="0" b="0"/>
              <a:pathLst>
                <a:path w="9538" h="99301">
                  <a:moveTo>
                    <a:pt x="0" y="0"/>
                  </a:moveTo>
                  <a:lnTo>
                    <a:pt x="9538" y="0"/>
                  </a:lnTo>
                  <a:lnTo>
                    <a:pt x="9538" y="99301"/>
                  </a:lnTo>
                  <a:lnTo>
                    <a:pt x="0" y="99301"/>
                  </a:lnTo>
                  <a:lnTo>
                    <a:pt x="0" y="0"/>
                  </a:lnTo>
                </a:path>
              </a:pathLst>
            </a:custGeom>
            <a:solidFill>
              <a:srgbClr val="005368"/>
            </a:solidFill>
            <a:ln w="0" cap="flat">
              <a:noFill/>
              <a:miter lim="127000"/>
            </a:ln>
            <a:effectLst/>
          </p:spPr>
          <p:txBody>
            <a:bodyPr anchor="ctr"/>
            <a:lstStyle/>
            <a:p>
              <a:pPr algn="ctr"/>
              <a:endParaRPr lang="en-US"/>
            </a:p>
          </p:txBody>
        </p:sp>
        <p:sp>
          <p:nvSpPr>
            <p:cNvPr id="83" name="Shape 13067">
              <a:extLst>
                <a:ext uri="{FF2B5EF4-FFF2-40B4-BE49-F238E27FC236}">
                  <a16:creationId xmlns:a16="http://schemas.microsoft.com/office/drawing/2014/main" id="{F129DF45-41D9-6351-E7BD-49FC151B0460}"/>
                </a:ext>
              </a:extLst>
            </p:cNvPr>
            <p:cNvSpPr/>
            <p:nvPr/>
          </p:nvSpPr>
          <p:spPr>
            <a:xfrm>
              <a:off x="2052531" y="750302"/>
              <a:ext cx="11874" cy="13043"/>
            </a:xfrm>
            <a:custGeom>
              <a:avLst/>
              <a:gdLst/>
              <a:ahLst/>
              <a:cxnLst/>
              <a:rect l="0" t="0" r="0" b="0"/>
              <a:pathLst>
                <a:path w="11874" h="13043">
                  <a:moveTo>
                    <a:pt x="0" y="0"/>
                  </a:moveTo>
                  <a:lnTo>
                    <a:pt x="11874" y="0"/>
                  </a:lnTo>
                  <a:lnTo>
                    <a:pt x="11874" y="13043"/>
                  </a:lnTo>
                  <a:lnTo>
                    <a:pt x="0" y="13043"/>
                  </a:lnTo>
                  <a:lnTo>
                    <a:pt x="0" y="0"/>
                  </a:lnTo>
                </a:path>
              </a:pathLst>
            </a:custGeom>
            <a:solidFill>
              <a:srgbClr val="005368"/>
            </a:solidFill>
            <a:ln w="0" cap="flat">
              <a:noFill/>
              <a:miter lim="127000"/>
            </a:ln>
            <a:effectLst/>
          </p:spPr>
          <p:txBody>
            <a:bodyPr anchor="ctr"/>
            <a:lstStyle/>
            <a:p>
              <a:pPr algn="ctr"/>
              <a:endParaRPr lang="en-US"/>
            </a:p>
          </p:txBody>
        </p:sp>
        <p:sp>
          <p:nvSpPr>
            <p:cNvPr id="84" name="Shape 3023">
              <a:extLst>
                <a:ext uri="{FF2B5EF4-FFF2-40B4-BE49-F238E27FC236}">
                  <a16:creationId xmlns:a16="http://schemas.microsoft.com/office/drawing/2014/main" id="{FAB54CB0-87F5-C667-9E02-6EFEA751B247}"/>
                </a:ext>
              </a:extLst>
            </p:cNvPr>
            <p:cNvSpPr/>
            <p:nvPr/>
          </p:nvSpPr>
          <p:spPr>
            <a:xfrm>
              <a:off x="2093422" y="786912"/>
              <a:ext cx="91135" cy="103975"/>
            </a:xfrm>
            <a:custGeom>
              <a:avLst/>
              <a:gdLst/>
              <a:ahLst/>
              <a:cxnLst/>
              <a:rect l="0" t="0" r="0" b="0"/>
              <a:pathLst>
                <a:path w="91135" h="103975">
                  <a:moveTo>
                    <a:pt x="50635" y="0"/>
                  </a:moveTo>
                  <a:cubicBezTo>
                    <a:pt x="69317" y="0"/>
                    <a:pt x="81001" y="8560"/>
                    <a:pt x="90348" y="18301"/>
                  </a:cubicBezTo>
                  <a:lnTo>
                    <a:pt x="83541" y="25298"/>
                  </a:lnTo>
                  <a:cubicBezTo>
                    <a:pt x="74968" y="16548"/>
                    <a:pt x="65240" y="8954"/>
                    <a:pt x="50432" y="8954"/>
                  </a:cubicBezTo>
                  <a:cubicBezTo>
                    <a:pt x="27851" y="8954"/>
                    <a:pt x="10325" y="27838"/>
                    <a:pt x="10325" y="51587"/>
                  </a:cubicBezTo>
                  <a:lnTo>
                    <a:pt x="10325" y="51981"/>
                  </a:lnTo>
                  <a:cubicBezTo>
                    <a:pt x="10325" y="75933"/>
                    <a:pt x="28435" y="95009"/>
                    <a:pt x="51219" y="95009"/>
                  </a:cubicBezTo>
                  <a:cubicBezTo>
                    <a:pt x="65240" y="95009"/>
                    <a:pt x="76136" y="87808"/>
                    <a:pt x="84518" y="78461"/>
                  </a:cubicBezTo>
                  <a:lnTo>
                    <a:pt x="91135" y="84303"/>
                  </a:lnTo>
                  <a:cubicBezTo>
                    <a:pt x="81001" y="95796"/>
                    <a:pt x="68936" y="103975"/>
                    <a:pt x="50635" y="103975"/>
                  </a:cubicBezTo>
                  <a:cubicBezTo>
                    <a:pt x="22009" y="103975"/>
                    <a:pt x="0" y="80213"/>
                    <a:pt x="0" y="52375"/>
                  </a:cubicBezTo>
                  <a:lnTo>
                    <a:pt x="0" y="51981"/>
                  </a:lnTo>
                  <a:cubicBezTo>
                    <a:pt x="0" y="24143"/>
                    <a:pt x="22212" y="0"/>
                    <a:pt x="50635" y="0"/>
                  </a:cubicBezTo>
                  <a:close/>
                </a:path>
              </a:pathLst>
            </a:custGeom>
            <a:solidFill>
              <a:srgbClr val="005368"/>
            </a:solidFill>
            <a:ln w="0" cap="flat">
              <a:noFill/>
              <a:miter lim="127000"/>
            </a:ln>
            <a:effectLst/>
          </p:spPr>
          <p:txBody>
            <a:bodyPr anchor="ctr"/>
            <a:lstStyle/>
            <a:p>
              <a:pPr algn="ctr"/>
              <a:endParaRPr lang="en-US"/>
            </a:p>
          </p:txBody>
        </p:sp>
        <p:sp>
          <p:nvSpPr>
            <p:cNvPr id="85" name="Shape 3024">
              <a:extLst>
                <a:ext uri="{FF2B5EF4-FFF2-40B4-BE49-F238E27FC236}">
                  <a16:creationId xmlns:a16="http://schemas.microsoft.com/office/drawing/2014/main" id="{016E10D7-C993-CC2C-311C-F66160DA742B}"/>
                </a:ext>
              </a:extLst>
            </p:cNvPr>
            <p:cNvSpPr/>
            <p:nvPr/>
          </p:nvSpPr>
          <p:spPr>
            <a:xfrm>
              <a:off x="2201132" y="787108"/>
              <a:ext cx="46241" cy="103280"/>
            </a:xfrm>
            <a:custGeom>
              <a:avLst/>
              <a:gdLst/>
              <a:ahLst/>
              <a:cxnLst/>
              <a:rect l="0" t="0" r="0" b="0"/>
              <a:pathLst>
                <a:path w="46241" h="103280">
                  <a:moveTo>
                    <a:pt x="46241" y="0"/>
                  </a:moveTo>
                  <a:lnTo>
                    <a:pt x="46241" y="8664"/>
                  </a:lnTo>
                  <a:lnTo>
                    <a:pt x="32970" y="11488"/>
                  </a:lnTo>
                  <a:cubicBezTo>
                    <a:pt x="20321" y="17174"/>
                    <a:pt x="11446" y="30609"/>
                    <a:pt x="10122" y="47116"/>
                  </a:cubicBezTo>
                  <a:lnTo>
                    <a:pt x="46241" y="47116"/>
                  </a:lnTo>
                  <a:lnTo>
                    <a:pt x="46241" y="55675"/>
                  </a:lnTo>
                  <a:lnTo>
                    <a:pt x="10122" y="55675"/>
                  </a:lnTo>
                  <a:cubicBezTo>
                    <a:pt x="11446" y="74221"/>
                    <a:pt x="21742" y="86965"/>
                    <a:pt x="35021" y="92178"/>
                  </a:cubicBezTo>
                  <a:lnTo>
                    <a:pt x="46241" y="94285"/>
                  </a:lnTo>
                  <a:lnTo>
                    <a:pt x="46241" y="103280"/>
                  </a:lnTo>
                  <a:lnTo>
                    <a:pt x="30068" y="100032"/>
                  </a:lnTo>
                  <a:cubicBezTo>
                    <a:pt x="12709" y="92723"/>
                    <a:pt x="0" y="75202"/>
                    <a:pt x="0" y="51980"/>
                  </a:cubicBezTo>
                  <a:lnTo>
                    <a:pt x="0" y="51599"/>
                  </a:lnTo>
                  <a:cubicBezTo>
                    <a:pt x="0" y="29977"/>
                    <a:pt x="11394" y="11656"/>
                    <a:pt x="28428" y="3846"/>
                  </a:cubicBezTo>
                  <a:lnTo>
                    <a:pt x="46241" y="0"/>
                  </a:lnTo>
                  <a:close/>
                </a:path>
              </a:pathLst>
            </a:custGeom>
            <a:solidFill>
              <a:srgbClr val="005368"/>
            </a:solidFill>
            <a:ln w="0" cap="flat">
              <a:noFill/>
              <a:miter lim="127000"/>
            </a:ln>
            <a:effectLst/>
          </p:spPr>
          <p:txBody>
            <a:bodyPr anchor="ctr"/>
            <a:lstStyle/>
            <a:p>
              <a:pPr algn="ctr"/>
              <a:endParaRPr lang="en-US"/>
            </a:p>
          </p:txBody>
        </p:sp>
        <p:sp>
          <p:nvSpPr>
            <p:cNvPr id="86" name="Shape 3025">
              <a:extLst>
                <a:ext uri="{FF2B5EF4-FFF2-40B4-BE49-F238E27FC236}">
                  <a16:creationId xmlns:a16="http://schemas.microsoft.com/office/drawing/2014/main" id="{0693AEAE-41C9-74BE-5140-5FA64BD7F4DC}"/>
                </a:ext>
              </a:extLst>
            </p:cNvPr>
            <p:cNvSpPr/>
            <p:nvPr/>
          </p:nvSpPr>
          <p:spPr>
            <a:xfrm>
              <a:off x="2247373" y="866355"/>
              <a:ext cx="43523" cy="24524"/>
            </a:xfrm>
            <a:custGeom>
              <a:avLst/>
              <a:gdLst/>
              <a:ahLst/>
              <a:cxnLst/>
              <a:rect l="0" t="0" r="0" b="0"/>
              <a:pathLst>
                <a:path w="43523" h="24524">
                  <a:moveTo>
                    <a:pt x="36906" y="0"/>
                  </a:moveTo>
                  <a:lnTo>
                    <a:pt x="43523" y="5829"/>
                  </a:lnTo>
                  <a:cubicBezTo>
                    <a:pt x="33401" y="16739"/>
                    <a:pt x="21514" y="24524"/>
                    <a:pt x="2438" y="24524"/>
                  </a:cubicBezTo>
                  <a:lnTo>
                    <a:pt x="0" y="24034"/>
                  </a:lnTo>
                  <a:lnTo>
                    <a:pt x="0" y="15038"/>
                  </a:lnTo>
                  <a:lnTo>
                    <a:pt x="2832" y="15570"/>
                  </a:lnTo>
                  <a:cubicBezTo>
                    <a:pt x="18212" y="15570"/>
                    <a:pt x="28715" y="8750"/>
                    <a:pt x="36906" y="0"/>
                  </a:cubicBezTo>
                  <a:close/>
                </a:path>
              </a:pathLst>
            </a:custGeom>
            <a:solidFill>
              <a:srgbClr val="005368"/>
            </a:solidFill>
            <a:ln w="0" cap="flat">
              <a:noFill/>
              <a:miter lim="127000"/>
            </a:ln>
            <a:effectLst/>
          </p:spPr>
          <p:txBody>
            <a:bodyPr anchor="ctr"/>
            <a:lstStyle/>
            <a:p>
              <a:pPr algn="ctr"/>
              <a:endParaRPr lang="en-US"/>
            </a:p>
          </p:txBody>
        </p:sp>
        <p:sp>
          <p:nvSpPr>
            <p:cNvPr id="87" name="Shape 3026">
              <a:extLst>
                <a:ext uri="{FF2B5EF4-FFF2-40B4-BE49-F238E27FC236}">
                  <a16:creationId xmlns:a16="http://schemas.microsoft.com/office/drawing/2014/main" id="{0B8A447A-1D1C-917B-ADD1-2FC7BBA68E6E}"/>
                </a:ext>
              </a:extLst>
            </p:cNvPr>
            <p:cNvSpPr/>
            <p:nvPr/>
          </p:nvSpPr>
          <p:spPr>
            <a:xfrm>
              <a:off x="2247373" y="786916"/>
              <a:ext cx="46444" cy="55867"/>
            </a:xfrm>
            <a:custGeom>
              <a:avLst/>
              <a:gdLst/>
              <a:ahLst/>
              <a:cxnLst/>
              <a:rect l="0" t="0" r="0" b="0"/>
              <a:pathLst>
                <a:path w="46444" h="55867">
                  <a:moveTo>
                    <a:pt x="889" y="0"/>
                  </a:moveTo>
                  <a:cubicBezTo>
                    <a:pt x="28715" y="0"/>
                    <a:pt x="46444" y="22568"/>
                    <a:pt x="46444" y="51981"/>
                  </a:cubicBezTo>
                  <a:cubicBezTo>
                    <a:pt x="46444" y="53734"/>
                    <a:pt x="46444" y="54318"/>
                    <a:pt x="46241" y="55867"/>
                  </a:cubicBezTo>
                  <a:lnTo>
                    <a:pt x="0" y="55867"/>
                  </a:lnTo>
                  <a:lnTo>
                    <a:pt x="0" y="47307"/>
                  </a:lnTo>
                  <a:lnTo>
                    <a:pt x="36119" y="47307"/>
                  </a:lnTo>
                  <a:cubicBezTo>
                    <a:pt x="34760" y="27254"/>
                    <a:pt x="23279" y="8750"/>
                    <a:pt x="495" y="8750"/>
                  </a:cubicBezTo>
                  <a:lnTo>
                    <a:pt x="0" y="8856"/>
                  </a:lnTo>
                  <a:lnTo>
                    <a:pt x="0" y="192"/>
                  </a:lnTo>
                  <a:lnTo>
                    <a:pt x="889" y="0"/>
                  </a:lnTo>
                  <a:close/>
                </a:path>
              </a:pathLst>
            </a:custGeom>
            <a:solidFill>
              <a:srgbClr val="005368"/>
            </a:solidFill>
            <a:ln w="0" cap="flat">
              <a:noFill/>
              <a:miter lim="127000"/>
            </a:ln>
            <a:effectLst/>
          </p:spPr>
          <p:txBody>
            <a:bodyPr anchor="ctr"/>
            <a:lstStyle/>
            <a:p>
              <a:pPr algn="ctr"/>
              <a:endParaRPr lang="en-US"/>
            </a:p>
          </p:txBody>
        </p:sp>
        <p:sp>
          <p:nvSpPr>
            <p:cNvPr id="88" name="Shape 13068">
              <a:extLst>
                <a:ext uri="{FF2B5EF4-FFF2-40B4-BE49-F238E27FC236}">
                  <a16:creationId xmlns:a16="http://schemas.microsoft.com/office/drawing/2014/main" id="{5AB712DD-CD4B-D012-9E4D-FEA740D29B82}"/>
                </a:ext>
              </a:extLst>
            </p:cNvPr>
            <p:cNvSpPr/>
            <p:nvPr/>
          </p:nvSpPr>
          <p:spPr>
            <a:xfrm>
              <a:off x="2317021" y="871994"/>
              <a:ext cx="12840" cy="16561"/>
            </a:xfrm>
            <a:custGeom>
              <a:avLst/>
              <a:gdLst/>
              <a:ahLst/>
              <a:cxnLst/>
              <a:rect l="0" t="0" r="0" b="0"/>
              <a:pathLst>
                <a:path w="12840" h="16561">
                  <a:moveTo>
                    <a:pt x="0" y="0"/>
                  </a:moveTo>
                  <a:lnTo>
                    <a:pt x="12840" y="0"/>
                  </a:lnTo>
                  <a:lnTo>
                    <a:pt x="12840" y="16561"/>
                  </a:lnTo>
                  <a:lnTo>
                    <a:pt x="0" y="16561"/>
                  </a:lnTo>
                  <a:lnTo>
                    <a:pt x="0" y="0"/>
                  </a:lnTo>
                </a:path>
              </a:pathLst>
            </a:custGeom>
            <a:solidFill>
              <a:srgbClr val="005368"/>
            </a:solidFill>
            <a:ln w="0" cap="flat">
              <a:noFill/>
              <a:miter lim="127000"/>
            </a:ln>
            <a:effectLst/>
          </p:spPr>
          <p:txBody>
            <a:bodyPr anchor="ctr"/>
            <a:lstStyle/>
            <a:p>
              <a:pPr algn="ctr"/>
              <a:endParaRPr lang="en-US"/>
            </a:p>
          </p:txBody>
        </p:sp>
        <p:sp>
          <p:nvSpPr>
            <p:cNvPr id="89" name="Shape 3028">
              <a:extLst>
                <a:ext uri="{FF2B5EF4-FFF2-40B4-BE49-F238E27FC236}">
                  <a16:creationId xmlns:a16="http://schemas.microsoft.com/office/drawing/2014/main" id="{E396B242-89AD-7A6C-4E11-BE514B021067}"/>
                </a:ext>
              </a:extLst>
            </p:cNvPr>
            <p:cNvSpPr/>
            <p:nvPr/>
          </p:nvSpPr>
          <p:spPr>
            <a:xfrm>
              <a:off x="0" y="396955"/>
              <a:ext cx="2421509" cy="218700"/>
            </a:xfrm>
            <a:custGeom>
              <a:avLst/>
              <a:gdLst/>
              <a:ahLst/>
              <a:cxnLst/>
              <a:rect l="0" t="0" r="0" b="0"/>
              <a:pathLst>
                <a:path w="2421509" h="218700">
                  <a:moveTo>
                    <a:pt x="1875909" y="1268"/>
                  </a:moveTo>
                  <a:cubicBezTo>
                    <a:pt x="2136506" y="5074"/>
                    <a:pt x="2325608" y="34696"/>
                    <a:pt x="2420392" y="87865"/>
                  </a:cubicBezTo>
                  <a:cubicBezTo>
                    <a:pt x="2421204" y="88297"/>
                    <a:pt x="2421509" y="89313"/>
                    <a:pt x="2421116" y="90126"/>
                  </a:cubicBezTo>
                  <a:cubicBezTo>
                    <a:pt x="2420709" y="90951"/>
                    <a:pt x="2419706" y="91332"/>
                    <a:pt x="2418880" y="90976"/>
                  </a:cubicBezTo>
                  <a:cubicBezTo>
                    <a:pt x="2246719" y="19260"/>
                    <a:pt x="1858302" y="9227"/>
                    <a:pt x="1264463" y="61170"/>
                  </a:cubicBezTo>
                  <a:cubicBezTo>
                    <a:pt x="739305" y="107118"/>
                    <a:pt x="184455" y="191091"/>
                    <a:pt x="2121" y="218688"/>
                  </a:cubicBezTo>
                  <a:cubicBezTo>
                    <a:pt x="2032" y="218700"/>
                    <a:pt x="1956" y="218700"/>
                    <a:pt x="1867" y="218700"/>
                  </a:cubicBezTo>
                  <a:cubicBezTo>
                    <a:pt x="1041" y="218700"/>
                    <a:pt x="292" y="218116"/>
                    <a:pt x="140" y="217265"/>
                  </a:cubicBezTo>
                  <a:cubicBezTo>
                    <a:pt x="0" y="216338"/>
                    <a:pt x="597" y="215449"/>
                    <a:pt x="1537" y="215259"/>
                  </a:cubicBezTo>
                  <a:cubicBezTo>
                    <a:pt x="602259" y="98088"/>
                    <a:pt x="1152347" y="25800"/>
                    <a:pt x="1592326" y="6153"/>
                  </a:cubicBezTo>
                  <a:cubicBezTo>
                    <a:pt x="1694234" y="1600"/>
                    <a:pt x="1789043" y="0"/>
                    <a:pt x="1875909" y="1268"/>
                  </a:cubicBezTo>
                  <a:close/>
                </a:path>
              </a:pathLst>
            </a:custGeom>
            <a:solidFill>
              <a:srgbClr val="FDC855"/>
            </a:solidFill>
            <a:ln w="0" cap="flat">
              <a:noFill/>
              <a:miter lim="127000"/>
            </a:ln>
            <a:effectLst/>
          </p:spPr>
          <p:txBody>
            <a:bodyPr anchor="ctr"/>
            <a:lstStyle/>
            <a:p>
              <a:pPr algn="ctr"/>
              <a:endParaRPr lang="en-US"/>
            </a:p>
          </p:txBody>
        </p:sp>
        <p:sp>
          <p:nvSpPr>
            <p:cNvPr id="90" name="Shape 3029">
              <a:extLst>
                <a:ext uri="{FF2B5EF4-FFF2-40B4-BE49-F238E27FC236}">
                  <a16:creationId xmlns:a16="http://schemas.microsoft.com/office/drawing/2014/main" id="{DADC0059-41C5-25BD-10CF-67C0A6275A7A}"/>
                </a:ext>
              </a:extLst>
            </p:cNvPr>
            <p:cNvSpPr/>
            <p:nvPr/>
          </p:nvSpPr>
          <p:spPr>
            <a:xfrm>
              <a:off x="1221714" y="255962"/>
              <a:ext cx="169850" cy="173672"/>
            </a:xfrm>
            <a:custGeom>
              <a:avLst/>
              <a:gdLst/>
              <a:ahLst/>
              <a:cxnLst/>
              <a:rect l="0" t="0" r="0" b="0"/>
              <a:pathLst>
                <a:path w="169850" h="173672">
                  <a:moveTo>
                    <a:pt x="73978" y="0"/>
                  </a:moveTo>
                  <a:lnTo>
                    <a:pt x="102007" y="0"/>
                  </a:lnTo>
                  <a:lnTo>
                    <a:pt x="169850" y="159296"/>
                  </a:lnTo>
                  <a:cubicBezTo>
                    <a:pt x="158953" y="160109"/>
                    <a:pt x="148031" y="160922"/>
                    <a:pt x="137020" y="161785"/>
                  </a:cubicBezTo>
                  <a:lnTo>
                    <a:pt x="87617" y="43967"/>
                  </a:lnTo>
                  <a:lnTo>
                    <a:pt x="33871" y="170497"/>
                  </a:lnTo>
                  <a:cubicBezTo>
                    <a:pt x="22644" y="171514"/>
                    <a:pt x="11316" y="172593"/>
                    <a:pt x="0" y="173672"/>
                  </a:cubicBezTo>
                  <a:lnTo>
                    <a:pt x="73978" y="0"/>
                  </a:lnTo>
                  <a:close/>
                </a:path>
              </a:pathLst>
            </a:custGeom>
            <a:solidFill>
              <a:srgbClr val="005368"/>
            </a:solidFill>
            <a:ln w="0" cap="flat">
              <a:noFill/>
              <a:miter lim="127000"/>
            </a:ln>
            <a:effectLst/>
          </p:spPr>
          <p:txBody>
            <a:bodyPr anchor="ctr"/>
            <a:lstStyle/>
            <a:p>
              <a:pPr algn="ctr"/>
              <a:endParaRPr lang="en-US"/>
            </a:p>
          </p:txBody>
        </p:sp>
        <p:sp>
          <p:nvSpPr>
            <p:cNvPr id="91" name="Shape 3030">
              <a:extLst>
                <a:ext uri="{FF2B5EF4-FFF2-40B4-BE49-F238E27FC236}">
                  <a16:creationId xmlns:a16="http://schemas.microsoft.com/office/drawing/2014/main" id="{AEF766A8-4757-F6BE-3CE7-705AB6C3146B}"/>
                </a:ext>
              </a:extLst>
            </p:cNvPr>
            <p:cNvSpPr/>
            <p:nvPr/>
          </p:nvSpPr>
          <p:spPr>
            <a:xfrm>
              <a:off x="1174893" y="460212"/>
              <a:ext cx="66358" cy="79350"/>
            </a:xfrm>
            <a:custGeom>
              <a:avLst/>
              <a:gdLst/>
              <a:ahLst/>
              <a:cxnLst/>
              <a:rect l="0" t="0" r="0" b="0"/>
              <a:pathLst>
                <a:path w="66358" h="79350">
                  <a:moveTo>
                    <a:pt x="66358" y="0"/>
                  </a:moveTo>
                  <a:lnTo>
                    <a:pt x="32652" y="79350"/>
                  </a:lnTo>
                  <a:lnTo>
                    <a:pt x="0" y="79350"/>
                  </a:lnTo>
                  <a:lnTo>
                    <a:pt x="32499" y="3061"/>
                  </a:lnTo>
                  <a:cubicBezTo>
                    <a:pt x="43790" y="2019"/>
                    <a:pt x="55080" y="1003"/>
                    <a:pt x="66358" y="0"/>
                  </a:cubicBezTo>
                  <a:close/>
                </a:path>
              </a:pathLst>
            </a:custGeom>
            <a:solidFill>
              <a:srgbClr val="005368"/>
            </a:solidFill>
            <a:ln w="0" cap="flat">
              <a:noFill/>
              <a:miter lim="127000"/>
            </a:ln>
            <a:effectLst/>
          </p:spPr>
          <p:txBody>
            <a:bodyPr anchor="ctr"/>
            <a:lstStyle/>
            <a:p>
              <a:pPr algn="ctr"/>
              <a:endParaRPr lang="en-US"/>
            </a:p>
          </p:txBody>
        </p:sp>
        <p:sp>
          <p:nvSpPr>
            <p:cNvPr id="92" name="Shape 3031">
              <a:extLst>
                <a:ext uri="{FF2B5EF4-FFF2-40B4-BE49-F238E27FC236}">
                  <a16:creationId xmlns:a16="http://schemas.microsoft.com/office/drawing/2014/main" id="{EECCC240-7702-BF18-A506-0FCBCD417980}"/>
                </a:ext>
              </a:extLst>
            </p:cNvPr>
            <p:cNvSpPr/>
            <p:nvPr/>
          </p:nvSpPr>
          <p:spPr>
            <a:xfrm>
              <a:off x="1371940" y="446743"/>
              <a:ext cx="72580" cy="92824"/>
            </a:xfrm>
            <a:custGeom>
              <a:avLst/>
              <a:gdLst/>
              <a:ahLst/>
              <a:cxnLst/>
              <a:rect l="0" t="0" r="0" b="0"/>
              <a:pathLst>
                <a:path w="72580" h="92824">
                  <a:moveTo>
                    <a:pt x="33045" y="0"/>
                  </a:moveTo>
                  <a:lnTo>
                    <a:pt x="72580" y="92824"/>
                  </a:lnTo>
                  <a:lnTo>
                    <a:pt x="37884" y="92824"/>
                  </a:lnTo>
                  <a:lnTo>
                    <a:pt x="0" y="2489"/>
                  </a:lnTo>
                  <a:cubicBezTo>
                    <a:pt x="11138" y="1626"/>
                    <a:pt x="22060" y="813"/>
                    <a:pt x="33045" y="0"/>
                  </a:cubicBezTo>
                  <a:close/>
                </a:path>
              </a:pathLst>
            </a:custGeom>
            <a:solidFill>
              <a:srgbClr val="005368"/>
            </a:solidFill>
            <a:ln w="0" cap="flat">
              <a:noFill/>
              <a:miter lim="127000"/>
            </a:ln>
            <a:effectLst/>
          </p:spPr>
          <p:txBody>
            <a:bodyPr anchor="ctr"/>
            <a:lstStyle/>
            <a:p>
              <a:pPr algn="ctr"/>
              <a:endParaRPr lang="en-US"/>
            </a:p>
          </p:txBody>
        </p:sp>
        <p:sp>
          <p:nvSpPr>
            <p:cNvPr id="93" name="Shape 3032">
              <a:extLst>
                <a:ext uri="{FF2B5EF4-FFF2-40B4-BE49-F238E27FC236}">
                  <a16:creationId xmlns:a16="http://schemas.microsoft.com/office/drawing/2014/main" id="{8F5EF059-D8F9-D60A-4BF6-5055993CFB98}"/>
                </a:ext>
              </a:extLst>
            </p:cNvPr>
            <p:cNvSpPr/>
            <p:nvPr/>
          </p:nvSpPr>
          <p:spPr>
            <a:xfrm>
              <a:off x="2068424" y="255967"/>
              <a:ext cx="165049" cy="170917"/>
            </a:xfrm>
            <a:custGeom>
              <a:avLst/>
              <a:gdLst/>
              <a:ahLst/>
              <a:cxnLst/>
              <a:rect l="0" t="0" r="0" b="0"/>
              <a:pathLst>
                <a:path w="165049" h="170917">
                  <a:moveTo>
                    <a:pt x="64224" y="0"/>
                  </a:moveTo>
                  <a:lnTo>
                    <a:pt x="92253" y="0"/>
                  </a:lnTo>
                  <a:lnTo>
                    <a:pt x="165049" y="170917"/>
                  </a:lnTo>
                  <a:cubicBezTo>
                    <a:pt x="153314" y="168846"/>
                    <a:pt x="141110" y="166903"/>
                    <a:pt x="128638" y="165049"/>
                  </a:cubicBezTo>
                  <a:lnTo>
                    <a:pt x="77851" y="43955"/>
                  </a:lnTo>
                  <a:lnTo>
                    <a:pt x="31344" y="153467"/>
                  </a:lnTo>
                  <a:cubicBezTo>
                    <a:pt x="21082" y="152514"/>
                    <a:pt x="10630" y="151613"/>
                    <a:pt x="0" y="150774"/>
                  </a:cubicBezTo>
                  <a:lnTo>
                    <a:pt x="64224" y="0"/>
                  </a:lnTo>
                  <a:close/>
                </a:path>
              </a:pathLst>
            </a:custGeom>
            <a:solidFill>
              <a:srgbClr val="005368"/>
            </a:solidFill>
            <a:ln w="0" cap="flat">
              <a:noFill/>
              <a:miter lim="127000"/>
            </a:ln>
            <a:effectLst/>
          </p:spPr>
          <p:txBody>
            <a:bodyPr anchor="ctr"/>
            <a:lstStyle/>
            <a:p>
              <a:pPr algn="ctr"/>
              <a:endParaRPr lang="en-US"/>
            </a:p>
          </p:txBody>
        </p:sp>
        <p:sp>
          <p:nvSpPr>
            <p:cNvPr id="94" name="Shape 3033">
              <a:extLst>
                <a:ext uri="{FF2B5EF4-FFF2-40B4-BE49-F238E27FC236}">
                  <a16:creationId xmlns:a16="http://schemas.microsoft.com/office/drawing/2014/main" id="{F6E30A81-BBA7-89AD-8F80-B446BEC87934}"/>
                </a:ext>
              </a:extLst>
            </p:cNvPr>
            <p:cNvSpPr/>
            <p:nvPr/>
          </p:nvSpPr>
          <p:spPr>
            <a:xfrm>
              <a:off x="2011849" y="428790"/>
              <a:ext cx="79007" cy="110769"/>
            </a:xfrm>
            <a:custGeom>
              <a:avLst/>
              <a:gdLst/>
              <a:ahLst/>
              <a:cxnLst/>
              <a:rect l="0" t="0" r="0" b="0"/>
              <a:pathLst>
                <a:path w="79007" h="110769">
                  <a:moveTo>
                    <a:pt x="47180" y="0"/>
                  </a:moveTo>
                  <a:cubicBezTo>
                    <a:pt x="57976" y="495"/>
                    <a:pt x="68580" y="1041"/>
                    <a:pt x="79007" y="1638"/>
                  </a:cubicBezTo>
                  <a:lnTo>
                    <a:pt x="32639" y="110769"/>
                  </a:lnTo>
                  <a:lnTo>
                    <a:pt x="0" y="110769"/>
                  </a:lnTo>
                  <a:lnTo>
                    <a:pt x="47180" y="0"/>
                  </a:lnTo>
                  <a:close/>
                </a:path>
              </a:pathLst>
            </a:custGeom>
            <a:solidFill>
              <a:srgbClr val="005368"/>
            </a:solidFill>
            <a:ln w="0" cap="flat">
              <a:noFill/>
              <a:miter lim="127000"/>
            </a:ln>
            <a:effectLst/>
          </p:spPr>
          <p:txBody>
            <a:bodyPr anchor="ctr"/>
            <a:lstStyle/>
            <a:p>
              <a:pPr algn="ctr"/>
              <a:endParaRPr lang="en-US"/>
            </a:p>
          </p:txBody>
        </p:sp>
        <p:sp>
          <p:nvSpPr>
            <p:cNvPr id="95" name="Shape 3034">
              <a:extLst>
                <a:ext uri="{FF2B5EF4-FFF2-40B4-BE49-F238E27FC236}">
                  <a16:creationId xmlns:a16="http://schemas.microsoft.com/office/drawing/2014/main" id="{1FA5E37A-C0E8-036A-A772-C50B6DC2D7CA}"/>
                </a:ext>
              </a:extLst>
            </p:cNvPr>
            <p:cNvSpPr/>
            <p:nvPr/>
          </p:nvSpPr>
          <p:spPr>
            <a:xfrm>
              <a:off x="2205025" y="440014"/>
              <a:ext cx="76454" cy="99555"/>
            </a:xfrm>
            <a:custGeom>
              <a:avLst/>
              <a:gdLst/>
              <a:ahLst/>
              <a:cxnLst/>
              <a:rect l="0" t="0" r="0" b="0"/>
              <a:pathLst>
                <a:path w="76454" h="99555">
                  <a:moveTo>
                    <a:pt x="0" y="0"/>
                  </a:moveTo>
                  <a:cubicBezTo>
                    <a:pt x="12357" y="1422"/>
                    <a:pt x="24359" y="2934"/>
                    <a:pt x="35979" y="4559"/>
                  </a:cubicBezTo>
                  <a:lnTo>
                    <a:pt x="76454" y="99555"/>
                  </a:lnTo>
                  <a:lnTo>
                    <a:pt x="41745" y="99555"/>
                  </a:lnTo>
                  <a:lnTo>
                    <a:pt x="0" y="0"/>
                  </a:lnTo>
                  <a:close/>
                </a:path>
              </a:pathLst>
            </a:custGeom>
            <a:solidFill>
              <a:srgbClr val="005368"/>
            </a:solidFill>
            <a:ln w="0" cap="flat">
              <a:noFill/>
              <a:miter lim="127000"/>
            </a:ln>
            <a:effectLst/>
          </p:spPr>
          <p:txBody>
            <a:bodyPr anchor="ctr"/>
            <a:lstStyle/>
            <a:p>
              <a:pPr algn="ctr"/>
              <a:endParaRPr lang="en-US"/>
            </a:p>
          </p:txBody>
        </p:sp>
        <p:sp>
          <p:nvSpPr>
            <p:cNvPr id="96" name="Shape 3035">
              <a:extLst>
                <a:ext uri="{FF2B5EF4-FFF2-40B4-BE49-F238E27FC236}">
                  <a16:creationId xmlns:a16="http://schemas.microsoft.com/office/drawing/2014/main" id="{98EE7A66-1A37-4695-6396-2D5966538C2A}"/>
                </a:ext>
              </a:extLst>
            </p:cNvPr>
            <p:cNvSpPr/>
            <p:nvPr/>
          </p:nvSpPr>
          <p:spPr>
            <a:xfrm>
              <a:off x="1478799" y="253954"/>
              <a:ext cx="211188" cy="289636"/>
            </a:xfrm>
            <a:custGeom>
              <a:avLst/>
              <a:gdLst/>
              <a:ahLst/>
              <a:cxnLst/>
              <a:rect l="0" t="0" r="0" b="0"/>
              <a:pathLst>
                <a:path w="211188" h="289636">
                  <a:moveTo>
                    <a:pt x="103784" y="0"/>
                  </a:moveTo>
                  <a:cubicBezTo>
                    <a:pt x="144818" y="0"/>
                    <a:pt x="174193" y="11671"/>
                    <a:pt x="202755" y="34595"/>
                  </a:cubicBezTo>
                  <a:lnTo>
                    <a:pt x="184239" y="59131"/>
                  </a:lnTo>
                  <a:cubicBezTo>
                    <a:pt x="158102" y="37808"/>
                    <a:pt x="131953" y="28562"/>
                    <a:pt x="102984" y="28562"/>
                  </a:cubicBezTo>
                  <a:cubicBezTo>
                    <a:pt x="66383" y="28562"/>
                    <a:pt x="43053" y="48679"/>
                    <a:pt x="43053" y="74016"/>
                  </a:cubicBezTo>
                  <a:lnTo>
                    <a:pt x="43053" y="74816"/>
                  </a:lnTo>
                  <a:cubicBezTo>
                    <a:pt x="43053" y="101371"/>
                    <a:pt x="57531" y="116256"/>
                    <a:pt x="119482" y="129527"/>
                  </a:cubicBezTo>
                  <a:cubicBezTo>
                    <a:pt x="182232" y="143205"/>
                    <a:pt x="211188" y="166141"/>
                    <a:pt x="211188" y="209182"/>
                  </a:cubicBezTo>
                  <a:lnTo>
                    <a:pt x="211188" y="209982"/>
                  </a:lnTo>
                  <a:cubicBezTo>
                    <a:pt x="211188" y="258255"/>
                    <a:pt x="170967" y="289636"/>
                    <a:pt x="115049" y="289636"/>
                  </a:cubicBezTo>
                  <a:cubicBezTo>
                    <a:pt x="70396" y="289636"/>
                    <a:pt x="33795" y="274752"/>
                    <a:pt x="0" y="244577"/>
                  </a:cubicBezTo>
                  <a:lnTo>
                    <a:pt x="19723" y="221247"/>
                  </a:lnTo>
                  <a:cubicBezTo>
                    <a:pt x="49086" y="247790"/>
                    <a:pt x="77229" y="261074"/>
                    <a:pt x="116256" y="261074"/>
                  </a:cubicBezTo>
                  <a:cubicBezTo>
                    <a:pt x="154076" y="261074"/>
                    <a:pt x="179007" y="240957"/>
                    <a:pt x="179007" y="213208"/>
                  </a:cubicBezTo>
                  <a:lnTo>
                    <a:pt x="179007" y="212395"/>
                  </a:lnTo>
                  <a:cubicBezTo>
                    <a:pt x="179007" y="186246"/>
                    <a:pt x="164935" y="171361"/>
                    <a:pt x="105804" y="158890"/>
                  </a:cubicBezTo>
                  <a:cubicBezTo>
                    <a:pt x="41034" y="144818"/>
                    <a:pt x="11265" y="123901"/>
                    <a:pt x="11265" y="77635"/>
                  </a:cubicBezTo>
                  <a:lnTo>
                    <a:pt x="11265" y="76835"/>
                  </a:lnTo>
                  <a:cubicBezTo>
                    <a:pt x="11265" y="32588"/>
                    <a:pt x="50279" y="0"/>
                    <a:pt x="103784" y="0"/>
                  </a:cubicBezTo>
                  <a:close/>
                </a:path>
              </a:pathLst>
            </a:custGeom>
            <a:solidFill>
              <a:srgbClr val="005368"/>
            </a:solidFill>
            <a:ln w="0" cap="flat">
              <a:noFill/>
              <a:miter lim="127000"/>
            </a:ln>
            <a:effectLst/>
          </p:spPr>
          <p:txBody>
            <a:bodyPr anchor="ctr"/>
            <a:lstStyle/>
            <a:p>
              <a:pPr algn="ctr"/>
              <a:endParaRPr lang="en-US"/>
            </a:p>
          </p:txBody>
        </p:sp>
        <p:sp>
          <p:nvSpPr>
            <p:cNvPr id="97" name="Shape 3036">
              <a:extLst>
                <a:ext uri="{FF2B5EF4-FFF2-40B4-BE49-F238E27FC236}">
                  <a16:creationId xmlns:a16="http://schemas.microsoft.com/office/drawing/2014/main" id="{2A8B2DCB-78A1-576F-7F3E-184F2BADE53B}"/>
                </a:ext>
              </a:extLst>
            </p:cNvPr>
            <p:cNvSpPr/>
            <p:nvPr/>
          </p:nvSpPr>
          <p:spPr>
            <a:xfrm>
              <a:off x="30366" y="257974"/>
              <a:ext cx="238150" cy="281597"/>
            </a:xfrm>
            <a:custGeom>
              <a:avLst/>
              <a:gdLst/>
              <a:ahLst/>
              <a:cxnLst/>
              <a:rect l="0" t="0" r="0" b="0"/>
              <a:pathLst>
                <a:path w="238150" h="281597">
                  <a:moveTo>
                    <a:pt x="0" y="0"/>
                  </a:moveTo>
                  <a:lnTo>
                    <a:pt x="29769" y="0"/>
                  </a:lnTo>
                  <a:lnTo>
                    <a:pt x="207162" y="225679"/>
                  </a:lnTo>
                  <a:lnTo>
                    <a:pt x="207162" y="0"/>
                  </a:lnTo>
                  <a:lnTo>
                    <a:pt x="238150" y="0"/>
                  </a:lnTo>
                  <a:lnTo>
                    <a:pt x="238150" y="281597"/>
                  </a:lnTo>
                  <a:lnTo>
                    <a:pt x="212801" y="281597"/>
                  </a:lnTo>
                  <a:lnTo>
                    <a:pt x="30975" y="50686"/>
                  </a:lnTo>
                  <a:lnTo>
                    <a:pt x="30975" y="281597"/>
                  </a:lnTo>
                  <a:lnTo>
                    <a:pt x="0" y="281597"/>
                  </a:lnTo>
                  <a:lnTo>
                    <a:pt x="0" y="0"/>
                  </a:lnTo>
                  <a:close/>
                </a:path>
              </a:pathLst>
            </a:custGeom>
            <a:solidFill>
              <a:srgbClr val="005368"/>
            </a:solidFill>
            <a:ln w="0" cap="flat">
              <a:noFill/>
              <a:miter lim="127000"/>
            </a:ln>
            <a:effectLst/>
          </p:spPr>
          <p:txBody>
            <a:bodyPr anchor="ctr"/>
            <a:lstStyle/>
            <a:p>
              <a:pPr algn="ctr"/>
              <a:endParaRPr lang="en-US"/>
            </a:p>
          </p:txBody>
        </p:sp>
        <p:sp>
          <p:nvSpPr>
            <p:cNvPr id="98" name="Shape 3037">
              <a:extLst>
                <a:ext uri="{FF2B5EF4-FFF2-40B4-BE49-F238E27FC236}">
                  <a16:creationId xmlns:a16="http://schemas.microsoft.com/office/drawing/2014/main" id="{C4740736-B25B-7F0E-5C77-834823DEF920}"/>
                </a:ext>
              </a:extLst>
            </p:cNvPr>
            <p:cNvSpPr/>
            <p:nvPr/>
          </p:nvSpPr>
          <p:spPr>
            <a:xfrm>
              <a:off x="617722" y="514898"/>
              <a:ext cx="105391" cy="24667"/>
            </a:xfrm>
            <a:custGeom>
              <a:avLst/>
              <a:gdLst/>
              <a:ahLst/>
              <a:cxnLst/>
              <a:rect l="0" t="0" r="0" b="0"/>
              <a:pathLst>
                <a:path w="105391" h="24667">
                  <a:moveTo>
                    <a:pt x="105391" y="0"/>
                  </a:moveTo>
                  <a:lnTo>
                    <a:pt x="105391" y="24667"/>
                  </a:lnTo>
                  <a:lnTo>
                    <a:pt x="0" y="24667"/>
                  </a:lnTo>
                  <a:lnTo>
                    <a:pt x="0" y="14126"/>
                  </a:lnTo>
                  <a:lnTo>
                    <a:pt x="105391" y="0"/>
                  </a:lnTo>
                  <a:close/>
                </a:path>
              </a:pathLst>
            </a:custGeom>
            <a:solidFill>
              <a:srgbClr val="005368"/>
            </a:solidFill>
            <a:ln w="0" cap="flat">
              <a:noFill/>
              <a:miter lim="127000"/>
            </a:ln>
            <a:effectLst/>
          </p:spPr>
          <p:txBody>
            <a:bodyPr anchor="ctr"/>
            <a:lstStyle/>
            <a:p>
              <a:pPr algn="ctr"/>
              <a:endParaRPr lang="en-US"/>
            </a:p>
          </p:txBody>
        </p:sp>
        <p:sp>
          <p:nvSpPr>
            <p:cNvPr id="99" name="Shape 3038">
              <a:extLst>
                <a:ext uri="{FF2B5EF4-FFF2-40B4-BE49-F238E27FC236}">
                  <a16:creationId xmlns:a16="http://schemas.microsoft.com/office/drawing/2014/main" id="{63E492CA-FDA7-B911-C0B0-0CA988BE6352}"/>
                </a:ext>
              </a:extLst>
            </p:cNvPr>
            <p:cNvSpPr/>
            <p:nvPr/>
          </p:nvSpPr>
          <p:spPr>
            <a:xfrm>
              <a:off x="617722" y="257968"/>
              <a:ext cx="105391" cy="247117"/>
            </a:xfrm>
            <a:custGeom>
              <a:avLst/>
              <a:gdLst/>
              <a:ahLst/>
              <a:cxnLst/>
              <a:rect l="0" t="0" r="0" b="0"/>
              <a:pathLst>
                <a:path w="105391" h="247117">
                  <a:moveTo>
                    <a:pt x="0" y="0"/>
                  </a:moveTo>
                  <a:lnTo>
                    <a:pt x="105391" y="0"/>
                  </a:lnTo>
                  <a:lnTo>
                    <a:pt x="105391" y="28575"/>
                  </a:lnTo>
                  <a:lnTo>
                    <a:pt x="31369" y="28575"/>
                  </a:lnTo>
                  <a:lnTo>
                    <a:pt x="31369" y="125514"/>
                  </a:lnTo>
                  <a:lnTo>
                    <a:pt x="105391" y="125514"/>
                  </a:lnTo>
                  <a:lnTo>
                    <a:pt x="105391" y="153670"/>
                  </a:lnTo>
                  <a:lnTo>
                    <a:pt x="31369" y="153670"/>
                  </a:lnTo>
                  <a:lnTo>
                    <a:pt x="31369" y="242430"/>
                  </a:lnTo>
                  <a:cubicBezTo>
                    <a:pt x="20917" y="243992"/>
                    <a:pt x="10490" y="245529"/>
                    <a:pt x="0" y="247117"/>
                  </a:cubicBezTo>
                  <a:lnTo>
                    <a:pt x="0" y="0"/>
                  </a:lnTo>
                  <a:close/>
                </a:path>
              </a:pathLst>
            </a:custGeom>
            <a:solidFill>
              <a:srgbClr val="005368"/>
            </a:solidFill>
            <a:ln w="0" cap="flat">
              <a:noFill/>
              <a:miter lim="127000"/>
            </a:ln>
            <a:effectLst/>
          </p:spPr>
          <p:txBody>
            <a:bodyPr anchor="ctr"/>
            <a:lstStyle/>
            <a:p>
              <a:pPr algn="ctr"/>
              <a:endParaRPr lang="en-US"/>
            </a:p>
          </p:txBody>
        </p:sp>
        <p:sp>
          <p:nvSpPr>
            <p:cNvPr id="100" name="Shape 3039">
              <a:extLst>
                <a:ext uri="{FF2B5EF4-FFF2-40B4-BE49-F238E27FC236}">
                  <a16:creationId xmlns:a16="http://schemas.microsoft.com/office/drawing/2014/main" id="{2DF202C7-0D95-D384-8407-F16EE12268ED}"/>
                </a:ext>
              </a:extLst>
            </p:cNvPr>
            <p:cNvSpPr/>
            <p:nvPr/>
          </p:nvSpPr>
          <p:spPr>
            <a:xfrm>
              <a:off x="723112" y="257968"/>
              <a:ext cx="121888" cy="281597"/>
            </a:xfrm>
            <a:custGeom>
              <a:avLst/>
              <a:gdLst/>
              <a:ahLst/>
              <a:cxnLst/>
              <a:rect l="0" t="0" r="0" b="0"/>
              <a:pathLst>
                <a:path w="121888" h="281597">
                  <a:moveTo>
                    <a:pt x="0" y="0"/>
                  </a:moveTo>
                  <a:lnTo>
                    <a:pt x="14484" y="0"/>
                  </a:lnTo>
                  <a:cubicBezTo>
                    <a:pt x="46666" y="0"/>
                    <a:pt x="72003" y="9258"/>
                    <a:pt x="88094" y="24943"/>
                  </a:cubicBezTo>
                  <a:cubicBezTo>
                    <a:pt x="99765" y="37008"/>
                    <a:pt x="106204" y="51892"/>
                    <a:pt x="106204" y="70002"/>
                  </a:cubicBezTo>
                  <a:lnTo>
                    <a:pt x="106204" y="70803"/>
                  </a:lnTo>
                  <a:cubicBezTo>
                    <a:pt x="106204" y="107417"/>
                    <a:pt x="83674" y="126327"/>
                    <a:pt x="61551" y="135979"/>
                  </a:cubicBezTo>
                  <a:cubicBezTo>
                    <a:pt x="94939" y="146037"/>
                    <a:pt x="121888" y="165341"/>
                    <a:pt x="121888" y="203962"/>
                  </a:cubicBezTo>
                  <a:lnTo>
                    <a:pt x="121888" y="204762"/>
                  </a:lnTo>
                  <a:cubicBezTo>
                    <a:pt x="121888" y="253035"/>
                    <a:pt x="81261" y="281597"/>
                    <a:pt x="19717" y="281597"/>
                  </a:cubicBezTo>
                  <a:lnTo>
                    <a:pt x="0" y="281597"/>
                  </a:lnTo>
                  <a:lnTo>
                    <a:pt x="0" y="256930"/>
                  </a:lnTo>
                  <a:lnTo>
                    <a:pt x="35503" y="252171"/>
                  </a:lnTo>
                  <a:cubicBezTo>
                    <a:pt x="35681" y="252146"/>
                    <a:pt x="35846" y="252120"/>
                    <a:pt x="36024" y="252108"/>
                  </a:cubicBezTo>
                  <a:cubicBezTo>
                    <a:pt x="37103" y="251968"/>
                    <a:pt x="38144" y="251816"/>
                    <a:pt x="39249" y="251676"/>
                  </a:cubicBezTo>
                  <a:cubicBezTo>
                    <a:pt x="39249" y="251676"/>
                    <a:pt x="39440" y="251485"/>
                    <a:pt x="39491" y="251447"/>
                  </a:cubicBezTo>
                  <a:cubicBezTo>
                    <a:pt x="70783" y="246520"/>
                    <a:pt x="89706" y="229121"/>
                    <a:pt x="89706" y="202756"/>
                  </a:cubicBezTo>
                  <a:lnTo>
                    <a:pt x="89706" y="201943"/>
                  </a:lnTo>
                  <a:cubicBezTo>
                    <a:pt x="89706" y="171374"/>
                    <a:pt x="63964" y="153670"/>
                    <a:pt x="14878" y="153670"/>
                  </a:cubicBezTo>
                  <a:lnTo>
                    <a:pt x="0" y="153670"/>
                  </a:lnTo>
                  <a:lnTo>
                    <a:pt x="0" y="125514"/>
                  </a:lnTo>
                  <a:lnTo>
                    <a:pt x="9252" y="125514"/>
                  </a:lnTo>
                  <a:cubicBezTo>
                    <a:pt x="47466" y="125514"/>
                    <a:pt x="74022" y="108217"/>
                    <a:pt x="74022" y="75235"/>
                  </a:cubicBezTo>
                  <a:lnTo>
                    <a:pt x="74022" y="74422"/>
                  </a:lnTo>
                  <a:cubicBezTo>
                    <a:pt x="74022" y="46672"/>
                    <a:pt x="51899" y="28575"/>
                    <a:pt x="11665" y="28575"/>
                  </a:cubicBezTo>
                  <a:lnTo>
                    <a:pt x="0" y="28575"/>
                  </a:lnTo>
                  <a:lnTo>
                    <a:pt x="0" y="0"/>
                  </a:lnTo>
                  <a:close/>
                </a:path>
              </a:pathLst>
            </a:custGeom>
            <a:solidFill>
              <a:srgbClr val="005368"/>
            </a:solidFill>
            <a:ln w="0" cap="flat">
              <a:noFill/>
              <a:miter lim="127000"/>
            </a:ln>
            <a:effectLst/>
          </p:spPr>
          <p:txBody>
            <a:bodyPr anchor="ctr"/>
            <a:lstStyle/>
            <a:p>
              <a:pPr algn="ctr"/>
              <a:endParaRPr lang="en-US"/>
            </a:p>
          </p:txBody>
        </p:sp>
        <p:sp>
          <p:nvSpPr>
            <p:cNvPr id="101" name="Shape 3040">
              <a:extLst>
                <a:ext uri="{FF2B5EF4-FFF2-40B4-BE49-F238E27FC236}">
                  <a16:creationId xmlns:a16="http://schemas.microsoft.com/office/drawing/2014/main" id="{AFC7B46A-DA85-7B7A-935D-0E9542B1B239}"/>
                </a:ext>
              </a:extLst>
            </p:cNvPr>
            <p:cNvSpPr/>
            <p:nvPr/>
          </p:nvSpPr>
          <p:spPr>
            <a:xfrm>
              <a:off x="1754768" y="257980"/>
              <a:ext cx="234531" cy="281584"/>
            </a:xfrm>
            <a:custGeom>
              <a:avLst/>
              <a:gdLst/>
              <a:ahLst/>
              <a:cxnLst/>
              <a:rect l="0" t="0" r="0" b="0"/>
              <a:pathLst>
                <a:path w="234531" h="281584">
                  <a:moveTo>
                    <a:pt x="0" y="0"/>
                  </a:moveTo>
                  <a:lnTo>
                    <a:pt x="31788" y="0"/>
                  </a:lnTo>
                  <a:lnTo>
                    <a:pt x="31788" y="168148"/>
                  </a:lnTo>
                  <a:lnTo>
                    <a:pt x="193497" y="0"/>
                  </a:lnTo>
                  <a:lnTo>
                    <a:pt x="234531" y="0"/>
                  </a:lnTo>
                  <a:lnTo>
                    <a:pt x="113855" y="123088"/>
                  </a:lnTo>
                  <a:lnTo>
                    <a:pt x="127521" y="140297"/>
                  </a:lnTo>
                  <a:cubicBezTo>
                    <a:pt x="116649" y="140094"/>
                    <a:pt x="107429" y="140399"/>
                    <a:pt x="96266" y="140284"/>
                  </a:cubicBezTo>
                  <a:lnTo>
                    <a:pt x="91732" y="145212"/>
                  </a:lnTo>
                  <a:lnTo>
                    <a:pt x="31788" y="205956"/>
                  </a:lnTo>
                  <a:lnTo>
                    <a:pt x="31788" y="281584"/>
                  </a:lnTo>
                  <a:lnTo>
                    <a:pt x="0" y="281584"/>
                  </a:lnTo>
                  <a:lnTo>
                    <a:pt x="0" y="0"/>
                  </a:lnTo>
                  <a:close/>
                </a:path>
              </a:pathLst>
            </a:custGeom>
            <a:solidFill>
              <a:srgbClr val="005368"/>
            </a:solidFill>
            <a:ln w="0" cap="flat">
              <a:noFill/>
              <a:miter lim="127000"/>
            </a:ln>
            <a:effectLst/>
          </p:spPr>
          <p:txBody>
            <a:bodyPr anchor="ctr"/>
            <a:lstStyle/>
            <a:p>
              <a:pPr algn="ctr"/>
              <a:endParaRPr lang="en-US"/>
            </a:p>
          </p:txBody>
        </p:sp>
        <p:sp>
          <p:nvSpPr>
            <p:cNvPr id="102" name="Shape 3041">
              <a:extLst>
                <a:ext uri="{FF2B5EF4-FFF2-40B4-BE49-F238E27FC236}">
                  <a16:creationId xmlns:a16="http://schemas.microsoft.com/office/drawing/2014/main" id="{0ABDC6D2-D944-0FBF-58F0-2720D78D5F3E}"/>
                </a:ext>
              </a:extLst>
            </p:cNvPr>
            <p:cNvSpPr/>
            <p:nvPr/>
          </p:nvSpPr>
          <p:spPr>
            <a:xfrm>
              <a:off x="1864176" y="425436"/>
              <a:ext cx="130353" cy="114132"/>
            </a:xfrm>
            <a:custGeom>
              <a:avLst/>
              <a:gdLst/>
              <a:ahLst/>
              <a:cxnLst/>
              <a:rect l="0" t="0" r="0" b="0"/>
              <a:pathLst>
                <a:path w="130353" h="114132">
                  <a:moveTo>
                    <a:pt x="18340" y="10"/>
                  </a:moveTo>
                  <a:cubicBezTo>
                    <a:pt x="25400" y="19"/>
                    <a:pt x="32969" y="41"/>
                    <a:pt x="39738" y="60"/>
                  </a:cubicBezTo>
                  <a:lnTo>
                    <a:pt x="130353" y="114132"/>
                  </a:lnTo>
                  <a:lnTo>
                    <a:pt x="90525" y="114132"/>
                  </a:lnTo>
                  <a:lnTo>
                    <a:pt x="0" y="35"/>
                  </a:lnTo>
                  <a:cubicBezTo>
                    <a:pt x="4731" y="3"/>
                    <a:pt x="11281" y="0"/>
                    <a:pt x="18340" y="10"/>
                  </a:cubicBezTo>
                  <a:close/>
                </a:path>
              </a:pathLst>
            </a:custGeom>
            <a:solidFill>
              <a:srgbClr val="005368"/>
            </a:solidFill>
            <a:ln w="0" cap="flat">
              <a:noFill/>
              <a:miter lim="127000"/>
            </a:ln>
            <a:effectLst/>
          </p:spPr>
          <p:txBody>
            <a:bodyPr anchor="ctr"/>
            <a:lstStyle/>
            <a:p>
              <a:pPr algn="ctr"/>
              <a:endParaRPr lang="en-US"/>
            </a:p>
          </p:txBody>
        </p:sp>
        <p:sp>
          <p:nvSpPr>
            <p:cNvPr id="103" name="Shape 3042">
              <a:extLst>
                <a:ext uri="{FF2B5EF4-FFF2-40B4-BE49-F238E27FC236}">
                  <a16:creationId xmlns:a16="http://schemas.microsoft.com/office/drawing/2014/main" id="{2E0E5015-DB95-8B46-9505-032407C83C7B}"/>
                </a:ext>
              </a:extLst>
            </p:cNvPr>
            <p:cNvSpPr/>
            <p:nvPr/>
          </p:nvSpPr>
          <p:spPr>
            <a:xfrm>
              <a:off x="1056246" y="474471"/>
              <a:ext cx="84836" cy="65100"/>
            </a:xfrm>
            <a:custGeom>
              <a:avLst/>
              <a:gdLst/>
              <a:ahLst/>
              <a:cxnLst/>
              <a:rect l="0" t="0" r="0" b="0"/>
              <a:pathLst>
                <a:path w="84836" h="65100">
                  <a:moveTo>
                    <a:pt x="35903" y="0"/>
                  </a:moveTo>
                  <a:lnTo>
                    <a:pt x="84836" y="65100"/>
                  </a:lnTo>
                  <a:lnTo>
                    <a:pt x="45809" y="65100"/>
                  </a:lnTo>
                  <a:lnTo>
                    <a:pt x="0" y="3708"/>
                  </a:lnTo>
                  <a:cubicBezTo>
                    <a:pt x="11976" y="2476"/>
                    <a:pt x="23914" y="1207"/>
                    <a:pt x="35903" y="0"/>
                  </a:cubicBezTo>
                  <a:close/>
                </a:path>
              </a:pathLst>
            </a:custGeom>
            <a:solidFill>
              <a:srgbClr val="005368"/>
            </a:solidFill>
            <a:ln w="0" cap="flat">
              <a:noFill/>
              <a:miter lim="127000"/>
            </a:ln>
            <a:effectLst/>
          </p:spPr>
          <p:txBody>
            <a:bodyPr anchor="ctr"/>
            <a:lstStyle/>
            <a:p>
              <a:pPr algn="ctr"/>
              <a:endParaRPr lang="en-US"/>
            </a:p>
          </p:txBody>
        </p:sp>
        <p:sp>
          <p:nvSpPr>
            <p:cNvPr id="104" name="Shape 3043">
              <a:extLst>
                <a:ext uri="{FF2B5EF4-FFF2-40B4-BE49-F238E27FC236}">
                  <a16:creationId xmlns:a16="http://schemas.microsoft.com/office/drawing/2014/main" id="{C4447585-D21F-293A-0AFE-81A8D8A39BC2}"/>
                </a:ext>
              </a:extLst>
            </p:cNvPr>
            <p:cNvSpPr/>
            <p:nvPr/>
          </p:nvSpPr>
          <p:spPr>
            <a:xfrm>
              <a:off x="908165" y="257976"/>
              <a:ext cx="111233" cy="281584"/>
            </a:xfrm>
            <a:custGeom>
              <a:avLst/>
              <a:gdLst/>
              <a:ahLst/>
              <a:cxnLst/>
              <a:rect l="0" t="0" r="0" b="0"/>
              <a:pathLst>
                <a:path w="111233" h="281584">
                  <a:moveTo>
                    <a:pt x="0" y="0"/>
                  </a:moveTo>
                  <a:lnTo>
                    <a:pt x="111233" y="0"/>
                  </a:lnTo>
                  <a:lnTo>
                    <a:pt x="111233" y="29362"/>
                  </a:lnTo>
                  <a:lnTo>
                    <a:pt x="31788" y="29362"/>
                  </a:lnTo>
                  <a:lnTo>
                    <a:pt x="31788" y="143612"/>
                  </a:lnTo>
                  <a:lnTo>
                    <a:pt x="111233" y="143612"/>
                  </a:lnTo>
                  <a:lnTo>
                    <a:pt x="111233" y="172174"/>
                  </a:lnTo>
                  <a:lnTo>
                    <a:pt x="31788" y="172174"/>
                  </a:lnTo>
                  <a:lnTo>
                    <a:pt x="31788" y="281584"/>
                  </a:lnTo>
                  <a:lnTo>
                    <a:pt x="0" y="281584"/>
                  </a:lnTo>
                  <a:lnTo>
                    <a:pt x="0" y="0"/>
                  </a:lnTo>
                  <a:close/>
                </a:path>
              </a:pathLst>
            </a:custGeom>
            <a:solidFill>
              <a:srgbClr val="005368"/>
            </a:solidFill>
            <a:ln w="0" cap="flat">
              <a:noFill/>
              <a:miter lim="127000"/>
            </a:ln>
            <a:effectLst/>
          </p:spPr>
          <p:txBody>
            <a:bodyPr anchor="ctr"/>
            <a:lstStyle/>
            <a:p>
              <a:pPr algn="ctr"/>
              <a:endParaRPr lang="en-US"/>
            </a:p>
          </p:txBody>
        </p:sp>
        <p:sp>
          <p:nvSpPr>
            <p:cNvPr id="105" name="Shape 3044">
              <a:extLst>
                <a:ext uri="{FF2B5EF4-FFF2-40B4-BE49-F238E27FC236}">
                  <a16:creationId xmlns:a16="http://schemas.microsoft.com/office/drawing/2014/main" id="{5F9C0E0D-A4C9-FF95-0D42-EA60C6F6DD19}"/>
                </a:ext>
              </a:extLst>
            </p:cNvPr>
            <p:cNvSpPr/>
            <p:nvPr/>
          </p:nvSpPr>
          <p:spPr>
            <a:xfrm>
              <a:off x="1019398" y="257976"/>
              <a:ext cx="111627" cy="191478"/>
            </a:xfrm>
            <a:custGeom>
              <a:avLst/>
              <a:gdLst/>
              <a:ahLst/>
              <a:cxnLst/>
              <a:rect l="0" t="0" r="0" b="0"/>
              <a:pathLst>
                <a:path w="111627" h="191478">
                  <a:moveTo>
                    <a:pt x="0" y="0"/>
                  </a:moveTo>
                  <a:lnTo>
                    <a:pt x="9849" y="0"/>
                  </a:lnTo>
                  <a:cubicBezTo>
                    <a:pt x="44444" y="0"/>
                    <a:pt x="72206" y="10465"/>
                    <a:pt x="89910" y="28156"/>
                  </a:cubicBezTo>
                  <a:cubicBezTo>
                    <a:pt x="103587" y="41834"/>
                    <a:pt x="111627" y="61544"/>
                    <a:pt x="111627" y="83668"/>
                  </a:cubicBezTo>
                  <a:lnTo>
                    <a:pt x="111627" y="84480"/>
                  </a:lnTo>
                  <a:cubicBezTo>
                    <a:pt x="111627" y="131140"/>
                    <a:pt x="79445" y="158496"/>
                    <a:pt x="35198" y="166535"/>
                  </a:cubicBezTo>
                  <a:lnTo>
                    <a:pt x="50946" y="187477"/>
                  </a:lnTo>
                  <a:cubicBezTo>
                    <a:pt x="39135" y="188798"/>
                    <a:pt x="27324" y="190106"/>
                    <a:pt x="15411" y="191478"/>
                  </a:cubicBezTo>
                  <a:lnTo>
                    <a:pt x="1010" y="172174"/>
                  </a:lnTo>
                  <a:lnTo>
                    <a:pt x="0" y="172174"/>
                  </a:lnTo>
                  <a:lnTo>
                    <a:pt x="0" y="143612"/>
                  </a:lnTo>
                  <a:lnTo>
                    <a:pt x="7042" y="143612"/>
                  </a:lnTo>
                  <a:cubicBezTo>
                    <a:pt x="49282" y="143612"/>
                    <a:pt x="79445" y="121895"/>
                    <a:pt x="79445" y="85687"/>
                  </a:cubicBezTo>
                  <a:lnTo>
                    <a:pt x="79445" y="84874"/>
                  </a:lnTo>
                  <a:cubicBezTo>
                    <a:pt x="79445" y="50279"/>
                    <a:pt x="52902" y="29362"/>
                    <a:pt x="7448" y="29362"/>
                  </a:cubicBezTo>
                  <a:lnTo>
                    <a:pt x="0" y="29362"/>
                  </a:lnTo>
                  <a:lnTo>
                    <a:pt x="0" y="0"/>
                  </a:lnTo>
                  <a:close/>
                </a:path>
              </a:pathLst>
            </a:custGeom>
            <a:solidFill>
              <a:srgbClr val="005368"/>
            </a:solidFill>
            <a:ln w="0" cap="flat">
              <a:noFill/>
              <a:miter lim="127000"/>
            </a:ln>
            <a:effectLst/>
          </p:spPr>
          <p:txBody>
            <a:bodyPr anchor="ctr"/>
            <a:lstStyle/>
            <a:p>
              <a:pPr algn="ctr"/>
              <a:endParaRPr lang="en-US"/>
            </a:p>
          </p:txBody>
        </p:sp>
        <p:sp>
          <p:nvSpPr>
            <p:cNvPr id="106" name="Shape 3045">
              <a:extLst>
                <a:ext uri="{FF2B5EF4-FFF2-40B4-BE49-F238E27FC236}">
                  <a16:creationId xmlns:a16="http://schemas.microsoft.com/office/drawing/2014/main" id="{DA0B709F-6FAB-900A-F7AB-B81C3089FEF6}"/>
                </a:ext>
              </a:extLst>
            </p:cNvPr>
            <p:cNvSpPr/>
            <p:nvPr/>
          </p:nvSpPr>
          <p:spPr>
            <a:xfrm>
              <a:off x="342543" y="257976"/>
              <a:ext cx="205562" cy="281584"/>
            </a:xfrm>
            <a:custGeom>
              <a:avLst/>
              <a:gdLst/>
              <a:ahLst/>
              <a:cxnLst/>
              <a:rect l="0" t="0" r="0" b="0"/>
              <a:pathLst>
                <a:path w="205562" h="281584">
                  <a:moveTo>
                    <a:pt x="0" y="0"/>
                  </a:moveTo>
                  <a:lnTo>
                    <a:pt x="203543" y="0"/>
                  </a:lnTo>
                  <a:lnTo>
                    <a:pt x="203543" y="28956"/>
                  </a:lnTo>
                  <a:lnTo>
                    <a:pt x="31775" y="28956"/>
                  </a:lnTo>
                  <a:lnTo>
                    <a:pt x="31775" y="125108"/>
                  </a:lnTo>
                  <a:lnTo>
                    <a:pt x="185445" y="125108"/>
                  </a:lnTo>
                  <a:lnTo>
                    <a:pt x="185445" y="154064"/>
                  </a:lnTo>
                  <a:lnTo>
                    <a:pt x="31775" y="154064"/>
                  </a:lnTo>
                  <a:lnTo>
                    <a:pt x="31775" y="252628"/>
                  </a:lnTo>
                  <a:lnTo>
                    <a:pt x="205562" y="252628"/>
                  </a:lnTo>
                  <a:lnTo>
                    <a:pt x="205562" y="257772"/>
                  </a:lnTo>
                  <a:cubicBezTo>
                    <a:pt x="157417" y="265328"/>
                    <a:pt x="108598" y="273355"/>
                    <a:pt x="59474" y="281584"/>
                  </a:cubicBezTo>
                  <a:lnTo>
                    <a:pt x="0" y="281584"/>
                  </a:lnTo>
                  <a:lnTo>
                    <a:pt x="0" y="0"/>
                  </a:lnTo>
                  <a:close/>
                </a:path>
              </a:pathLst>
            </a:custGeom>
            <a:solidFill>
              <a:srgbClr val="005368"/>
            </a:solidFill>
            <a:ln w="0" cap="flat">
              <a:noFill/>
              <a:miter lim="127000"/>
            </a:ln>
            <a:effectLst/>
          </p:spPr>
          <p:txBody>
            <a:bodyPr anchor="ctr"/>
            <a:lstStyle/>
            <a:p>
              <a:pPr algn="ctr"/>
              <a:endParaRPr lang="en-US"/>
            </a:p>
          </p:txBody>
        </p:sp>
        <p:sp>
          <p:nvSpPr>
            <p:cNvPr id="107" name="Shape 13069">
              <a:extLst>
                <a:ext uri="{FF2B5EF4-FFF2-40B4-BE49-F238E27FC236}">
                  <a16:creationId xmlns:a16="http://schemas.microsoft.com/office/drawing/2014/main" id="{9067E845-F961-AC45-C0DB-74B8EE17FEC5}"/>
                </a:ext>
              </a:extLst>
            </p:cNvPr>
            <p:cNvSpPr/>
            <p:nvPr/>
          </p:nvSpPr>
          <p:spPr>
            <a:xfrm>
              <a:off x="36406" y="1031417"/>
              <a:ext cx="2276970" cy="12129"/>
            </a:xfrm>
            <a:custGeom>
              <a:avLst/>
              <a:gdLst/>
              <a:ahLst/>
              <a:cxnLst/>
              <a:rect l="0" t="0" r="0" b="0"/>
              <a:pathLst>
                <a:path w="2276970" h="12129">
                  <a:moveTo>
                    <a:pt x="0" y="0"/>
                  </a:moveTo>
                  <a:lnTo>
                    <a:pt x="2276970" y="0"/>
                  </a:lnTo>
                  <a:lnTo>
                    <a:pt x="2276970" y="12129"/>
                  </a:lnTo>
                  <a:lnTo>
                    <a:pt x="0" y="12129"/>
                  </a:lnTo>
                  <a:lnTo>
                    <a:pt x="0" y="0"/>
                  </a:lnTo>
                </a:path>
              </a:pathLst>
            </a:custGeom>
            <a:solidFill>
              <a:srgbClr val="FDC855"/>
            </a:solidFill>
            <a:ln w="0" cap="flat">
              <a:noFill/>
              <a:miter lim="127000"/>
            </a:ln>
            <a:effectLst/>
          </p:spPr>
          <p:txBody>
            <a:bodyPr anchor="ctr"/>
            <a:lstStyle/>
            <a:p>
              <a:pPr algn="ctr"/>
              <a:endParaRPr lang="en-US"/>
            </a:p>
          </p:txBody>
        </p:sp>
      </p:grpSp>
    </p:spTree>
    <p:extLst>
      <p:ext uri="{BB962C8B-B14F-4D97-AF65-F5344CB8AC3E}">
        <p14:creationId xmlns:p14="http://schemas.microsoft.com/office/powerpoint/2010/main" val="2968546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A83E-82AC-FC78-6EDB-EA5347A31E62}"/>
              </a:ext>
            </a:extLst>
          </p:cNvPr>
          <p:cNvSpPr>
            <a:spLocks noGrp="1"/>
          </p:cNvSpPr>
          <p:nvPr>
            <p:ph type="title"/>
          </p:nvPr>
        </p:nvSpPr>
        <p:spPr/>
        <p:txBody>
          <a:bodyPr/>
          <a:lstStyle/>
          <a:p>
            <a:r>
              <a:rPr lang="en-US" dirty="0"/>
              <a:t>FORMS AND DOCUMENTS</a:t>
            </a:r>
          </a:p>
        </p:txBody>
      </p:sp>
      <p:sp>
        <p:nvSpPr>
          <p:cNvPr id="3" name="Content Placeholder 2">
            <a:extLst>
              <a:ext uri="{FF2B5EF4-FFF2-40B4-BE49-F238E27FC236}">
                <a16:creationId xmlns:a16="http://schemas.microsoft.com/office/drawing/2014/main" id="{51D3F746-2A98-84E6-77F3-81E5083AFF13}"/>
              </a:ext>
            </a:extLst>
          </p:cNvPr>
          <p:cNvSpPr>
            <a:spLocks noGrp="1"/>
          </p:cNvSpPr>
          <p:nvPr>
            <p:ph sz="half" idx="1"/>
          </p:nvPr>
        </p:nvSpPr>
        <p:spPr>
          <a:xfrm>
            <a:off x="216359" y="2034210"/>
            <a:ext cx="11008231" cy="2086748"/>
          </a:xfrm>
        </p:spPr>
        <p:txBody>
          <a:bodyPr>
            <a:normAutofit fontScale="92500"/>
          </a:bodyPr>
          <a:lstStyle/>
          <a:p>
            <a:r>
              <a:rPr lang="en-US" dirty="0"/>
              <a:t>Accounting Manual:</a:t>
            </a:r>
          </a:p>
          <a:p>
            <a:pPr lvl="1"/>
            <a:r>
              <a:rPr lang="en-US" dirty="0"/>
              <a:t>Policies that govern the work we do in the accounting department for the State of Nebraska</a:t>
            </a:r>
          </a:p>
          <a:p>
            <a:pPr lvl="1"/>
            <a:r>
              <a:rPr lang="en-US" dirty="0"/>
              <a:t>Good first reference if you have a question</a:t>
            </a:r>
          </a:p>
          <a:p>
            <a:pPr lvl="1"/>
            <a:r>
              <a:rPr lang="en-US" dirty="0"/>
              <a:t>Reviewed and updated on a rotational basis, and as needed</a:t>
            </a:r>
          </a:p>
          <a:p>
            <a:pPr lvl="1"/>
            <a:r>
              <a:rPr lang="en-US" dirty="0"/>
              <a:t>Policy statements are divided into two sections:</a:t>
            </a:r>
          </a:p>
          <a:p>
            <a:pPr lvl="2"/>
            <a:r>
              <a:rPr lang="en-US" dirty="0"/>
              <a:t>General Policies: pertain to accounting related transactions of the State </a:t>
            </a:r>
          </a:p>
          <a:p>
            <a:pPr lvl="2"/>
            <a:r>
              <a:rPr lang="en-US" dirty="0"/>
              <a:t>Travel Policies: pertain to reimbursement of employees for expenses incurred by them on behalf of the State</a:t>
            </a:r>
          </a:p>
          <a:p>
            <a:pPr lvl="1"/>
            <a:endParaRPr lang="en-US" dirty="0"/>
          </a:p>
          <a:p>
            <a:endParaRPr lang="en-US" dirty="0"/>
          </a:p>
        </p:txBody>
      </p:sp>
      <p:grpSp>
        <p:nvGrpSpPr>
          <p:cNvPr id="10" name="Group 9">
            <a:extLst>
              <a:ext uri="{FF2B5EF4-FFF2-40B4-BE49-F238E27FC236}">
                <a16:creationId xmlns:a16="http://schemas.microsoft.com/office/drawing/2014/main" id="{42F8CB4E-0B47-26FF-CC89-6A3467CEC68D}"/>
              </a:ext>
            </a:extLst>
          </p:cNvPr>
          <p:cNvGrpSpPr/>
          <p:nvPr/>
        </p:nvGrpSpPr>
        <p:grpSpPr>
          <a:xfrm>
            <a:off x="2134451" y="4207565"/>
            <a:ext cx="6705599" cy="2552192"/>
            <a:chOff x="4087654" y="3941372"/>
            <a:chExt cx="7424026" cy="2692489"/>
          </a:xfrm>
        </p:grpSpPr>
        <p:pic>
          <p:nvPicPr>
            <p:cNvPr id="6" name="Picture 5">
              <a:extLst>
                <a:ext uri="{FF2B5EF4-FFF2-40B4-BE49-F238E27FC236}">
                  <a16:creationId xmlns:a16="http://schemas.microsoft.com/office/drawing/2014/main" id="{B18AC70E-48B1-5CE1-D7F1-85DFB402C77F}"/>
                </a:ext>
              </a:extLst>
            </p:cNvPr>
            <p:cNvPicPr>
              <a:picLocks noChangeAspect="1"/>
            </p:cNvPicPr>
            <p:nvPr/>
          </p:nvPicPr>
          <p:blipFill>
            <a:blip r:embed="rId3"/>
            <a:stretch>
              <a:fillRect/>
            </a:stretch>
          </p:blipFill>
          <p:spPr>
            <a:xfrm>
              <a:off x="4087654" y="3941372"/>
              <a:ext cx="7424026" cy="2692489"/>
            </a:xfrm>
            <a:prstGeom prst="rect">
              <a:avLst/>
            </a:prstGeom>
          </p:spPr>
        </p:pic>
        <p:sp>
          <p:nvSpPr>
            <p:cNvPr id="7" name="Rectangle 6">
              <a:extLst>
                <a:ext uri="{FF2B5EF4-FFF2-40B4-BE49-F238E27FC236}">
                  <a16:creationId xmlns:a16="http://schemas.microsoft.com/office/drawing/2014/main" id="{80557EA0-4012-A8E4-CBA4-040D671D43D7}"/>
                </a:ext>
              </a:extLst>
            </p:cNvPr>
            <p:cNvSpPr/>
            <p:nvPr/>
          </p:nvSpPr>
          <p:spPr>
            <a:xfrm>
              <a:off x="9811988" y="3942521"/>
              <a:ext cx="1637889" cy="335001"/>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25B13A-A44D-8C93-C25D-89E84F04F799}"/>
                </a:ext>
              </a:extLst>
            </p:cNvPr>
            <p:cNvSpPr/>
            <p:nvPr/>
          </p:nvSpPr>
          <p:spPr>
            <a:xfrm>
              <a:off x="9414424" y="4704521"/>
              <a:ext cx="1147560" cy="265043"/>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A6E527-874C-52C8-1008-96894E989B7F}"/>
                </a:ext>
              </a:extLst>
            </p:cNvPr>
            <p:cNvSpPr/>
            <p:nvPr/>
          </p:nvSpPr>
          <p:spPr>
            <a:xfrm>
              <a:off x="4178759" y="5353877"/>
              <a:ext cx="1261257" cy="271670"/>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88805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FB052-5BF2-7233-1A9B-1623181E2A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7F5E6-BB44-3E0B-A981-BDFBC0CFED30}"/>
              </a:ext>
            </a:extLst>
          </p:cNvPr>
          <p:cNvSpPr>
            <a:spLocks noGrp="1"/>
          </p:cNvSpPr>
          <p:nvPr>
            <p:ph type="title"/>
          </p:nvPr>
        </p:nvSpPr>
        <p:spPr/>
        <p:txBody>
          <a:bodyPr/>
          <a:lstStyle/>
          <a:p>
            <a:r>
              <a:rPr lang="en-US" dirty="0"/>
              <a:t>VOUCHER - PAID</a:t>
            </a:r>
          </a:p>
        </p:txBody>
      </p:sp>
      <p:sp>
        <p:nvSpPr>
          <p:cNvPr id="3" name="Content Placeholder 2">
            <a:extLst>
              <a:ext uri="{FF2B5EF4-FFF2-40B4-BE49-F238E27FC236}">
                <a16:creationId xmlns:a16="http://schemas.microsoft.com/office/drawing/2014/main" id="{1FD8204F-3CE0-E6F2-3DEA-5FA3E85218E3}"/>
              </a:ext>
            </a:extLst>
          </p:cNvPr>
          <p:cNvSpPr>
            <a:spLocks noGrp="1"/>
          </p:cNvSpPr>
          <p:nvPr>
            <p:ph idx="1"/>
          </p:nvPr>
        </p:nvSpPr>
        <p:spPr>
          <a:xfrm>
            <a:off x="539671" y="5295900"/>
            <a:ext cx="5222953" cy="1287009"/>
          </a:xfrm>
        </p:spPr>
        <p:txBody>
          <a:bodyPr>
            <a:normAutofit lnSpcReduction="10000"/>
          </a:bodyPr>
          <a:lstStyle/>
          <a:p>
            <a:r>
              <a:rPr lang="en-US" dirty="0"/>
              <a:t>Pay Stat = “P”</a:t>
            </a:r>
          </a:p>
          <a:p>
            <a:r>
              <a:rPr lang="en-US" dirty="0"/>
              <a:t>Gross Amount has an Amount</a:t>
            </a:r>
          </a:p>
          <a:p>
            <a:r>
              <a:rPr lang="en-US" dirty="0"/>
              <a:t>Open Amount is blank</a:t>
            </a:r>
          </a:p>
          <a:p>
            <a:endParaRPr lang="en-US" dirty="0"/>
          </a:p>
          <a:p>
            <a:pPr lvl="1"/>
            <a:endParaRPr lang="en-US" dirty="0"/>
          </a:p>
          <a:p>
            <a:pPr marL="0" indent="0">
              <a:buNone/>
            </a:pPr>
            <a:endParaRPr lang="en-US" dirty="0"/>
          </a:p>
        </p:txBody>
      </p:sp>
      <p:pic>
        <p:nvPicPr>
          <p:cNvPr id="5" name="Picture 4" descr="Graphical user interface, application, table, Excel&#10;&#10;AI-generated content may be incorrect.">
            <a:extLst>
              <a:ext uri="{FF2B5EF4-FFF2-40B4-BE49-F238E27FC236}">
                <a16:creationId xmlns:a16="http://schemas.microsoft.com/office/drawing/2014/main" id="{B0285EE9-CC73-C94A-78E8-778EFA826199}"/>
              </a:ext>
            </a:extLst>
          </p:cNvPr>
          <p:cNvPicPr>
            <a:picLocks noChangeAspect="1"/>
          </p:cNvPicPr>
          <p:nvPr/>
        </p:nvPicPr>
        <p:blipFill>
          <a:blip r:embed="rId3"/>
          <a:stretch>
            <a:fillRect/>
          </a:stretch>
        </p:blipFill>
        <p:spPr>
          <a:xfrm>
            <a:off x="1531161" y="1978783"/>
            <a:ext cx="8763021" cy="3317117"/>
          </a:xfrm>
          <a:prstGeom prst="rect">
            <a:avLst/>
          </a:prstGeom>
        </p:spPr>
      </p:pic>
    </p:spTree>
    <p:extLst>
      <p:ext uri="{BB962C8B-B14F-4D97-AF65-F5344CB8AC3E}">
        <p14:creationId xmlns:p14="http://schemas.microsoft.com/office/powerpoint/2010/main" val="189796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3500"/>
                            </p:stCondLst>
                            <p:childTnLst>
                              <p:par>
                                <p:cTn id="13" presetID="10" presetClass="entr" presetSubtype="0" fill="hold"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5000"/>
                            </p:stCondLst>
                            <p:childTnLst>
                              <p:par>
                                <p:cTn id="17" presetID="10" presetClass="entr" presetSubtype="0" fill="hold" nodeType="after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59991-CCA8-971B-8187-3C6F470B64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8EA693-DC5C-FE2A-66CC-AABE323AD8AE}"/>
              </a:ext>
            </a:extLst>
          </p:cNvPr>
          <p:cNvSpPr>
            <a:spLocks noGrp="1"/>
          </p:cNvSpPr>
          <p:nvPr>
            <p:ph type="title"/>
          </p:nvPr>
        </p:nvSpPr>
        <p:spPr/>
        <p:txBody>
          <a:bodyPr/>
          <a:lstStyle/>
          <a:p>
            <a:r>
              <a:rPr lang="en-US" dirty="0"/>
              <a:t>VOUCHER – VOIDED</a:t>
            </a:r>
          </a:p>
        </p:txBody>
      </p:sp>
      <p:sp>
        <p:nvSpPr>
          <p:cNvPr id="3" name="Content Placeholder 2">
            <a:extLst>
              <a:ext uri="{FF2B5EF4-FFF2-40B4-BE49-F238E27FC236}">
                <a16:creationId xmlns:a16="http://schemas.microsoft.com/office/drawing/2014/main" id="{EEF53C76-BDC9-19D3-E2DF-804514888EC5}"/>
              </a:ext>
            </a:extLst>
          </p:cNvPr>
          <p:cNvSpPr>
            <a:spLocks noGrp="1"/>
          </p:cNvSpPr>
          <p:nvPr>
            <p:ph idx="1"/>
          </p:nvPr>
        </p:nvSpPr>
        <p:spPr>
          <a:xfrm>
            <a:off x="539671" y="5295900"/>
            <a:ext cx="5222953" cy="1287009"/>
          </a:xfrm>
        </p:spPr>
        <p:txBody>
          <a:bodyPr>
            <a:normAutofit lnSpcReduction="10000"/>
          </a:bodyPr>
          <a:lstStyle/>
          <a:p>
            <a:r>
              <a:rPr lang="en-US" dirty="0"/>
              <a:t>Pay Stat = “P”</a:t>
            </a:r>
          </a:p>
          <a:p>
            <a:r>
              <a:rPr lang="en-US" dirty="0"/>
              <a:t>Gross Amount is blank</a:t>
            </a:r>
          </a:p>
          <a:p>
            <a:r>
              <a:rPr lang="en-US" dirty="0"/>
              <a:t>Open Amount is blank</a:t>
            </a:r>
          </a:p>
          <a:p>
            <a:endParaRPr lang="en-US" dirty="0"/>
          </a:p>
          <a:p>
            <a:pPr lvl="1"/>
            <a:endParaRPr lang="en-US" dirty="0"/>
          </a:p>
          <a:p>
            <a:pPr marL="0" indent="0">
              <a:buNone/>
            </a:pPr>
            <a:endParaRPr lang="en-US" dirty="0"/>
          </a:p>
        </p:txBody>
      </p:sp>
      <p:pic>
        <p:nvPicPr>
          <p:cNvPr id="5" name="Picture 4">
            <a:extLst>
              <a:ext uri="{FF2B5EF4-FFF2-40B4-BE49-F238E27FC236}">
                <a16:creationId xmlns:a16="http://schemas.microsoft.com/office/drawing/2014/main" id="{E63F143D-FF51-497F-3C6E-E15ABC897B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31161" y="2114611"/>
            <a:ext cx="8763021" cy="3045461"/>
          </a:xfrm>
          <a:prstGeom prst="rect">
            <a:avLst/>
          </a:prstGeom>
        </p:spPr>
      </p:pic>
    </p:spTree>
    <p:extLst>
      <p:ext uri="{BB962C8B-B14F-4D97-AF65-F5344CB8AC3E}">
        <p14:creationId xmlns:p14="http://schemas.microsoft.com/office/powerpoint/2010/main" val="31322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3500"/>
                            </p:stCondLst>
                            <p:childTnLst>
                              <p:par>
                                <p:cTn id="13" presetID="10" presetClass="entr" presetSubtype="0" fill="hold"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5000"/>
                            </p:stCondLst>
                            <p:childTnLst>
                              <p:par>
                                <p:cTn id="17" presetID="10" presetClass="entr" presetSubtype="0" fill="hold" nodeType="after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3C2B-AD54-F50E-A262-8C910B2A8B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2200DF-BF4F-A91E-F593-18ADA8473324}"/>
              </a:ext>
            </a:extLst>
          </p:cNvPr>
          <p:cNvSpPr>
            <a:spLocks noGrp="1"/>
          </p:cNvSpPr>
          <p:nvPr>
            <p:ph type="title"/>
          </p:nvPr>
        </p:nvSpPr>
        <p:spPr/>
        <p:txBody>
          <a:bodyPr/>
          <a:lstStyle/>
          <a:p>
            <a:r>
              <a:rPr lang="en-US" dirty="0"/>
              <a:t>VOUCHER – UNPAID</a:t>
            </a:r>
          </a:p>
        </p:txBody>
      </p:sp>
      <p:sp>
        <p:nvSpPr>
          <p:cNvPr id="3" name="Content Placeholder 2">
            <a:extLst>
              <a:ext uri="{FF2B5EF4-FFF2-40B4-BE49-F238E27FC236}">
                <a16:creationId xmlns:a16="http://schemas.microsoft.com/office/drawing/2014/main" id="{D955EF39-D08A-7EB3-A324-68261D7BB697}"/>
              </a:ext>
            </a:extLst>
          </p:cNvPr>
          <p:cNvSpPr>
            <a:spLocks noGrp="1"/>
          </p:cNvSpPr>
          <p:nvPr>
            <p:ph idx="1"/>
          </p:nvPr>
        </p:nvSpPr>
        <p:spPr>
          <a:xfrm>
            <a:off x="539671" y="5295900"/>
            <a:ext cx="5222953" cy="1287009"/>
          </a:xfrm>
        </p:spPr>
        <p:txBody>
          <a:bodyPr>
            <a:normAutofit lnSpcReduction="10000"/>
          </a:bodyPr>
          <a:lstStyle/>
          <a:p>
            <a:r>
              <a:rPr lang="en-US" dirty="0"/>
              <a:t>Pay Stat = “A”</a:t>
            </a:r>
          </a:p>
          <a:p>
            <a:r>
              <a:rPr lang="en-US" dirty="0"/>
              <a:t>Gross Amount has an amount</a:t>
            </a:r>
          </a:p>
          <a:p>
            <a:r>
              <a:rPr lang="en-US" dirty="0"/>
              <a:t>Open Amount has an amount</a:t>
            </a:r>
          </a:p>
          <a:p>
            <a:endParaRPr lang="en-US" dirty="0"/>
          </a:p>
          <a:p>
            <a:pPr lvl="1"/>
            <a:endParaRPr lang="en-US" dirty="0"/>
          </a:p>
          <a:p>
            <a:pPr marL="0" indent="0">
              <a:buNone/>
            </a:pPr>
            <a:endParaRPr lang="en-US" dirty="0"/>
          </a:p>
        </p:txBody>
      </p:sp>
      <p:pic>
        <p:nvPicPr>
          <p:cNvPr id="5" name="Picture 4">
            <a:extLst>
              <a:ext uri="{FF2B5EF4-FFF2-40B4-BE49-F238E27FC236}">
                <a16:creationId xmlns:a16="http://schemas.microsoft.com/office/drawing/2014/main" id="{7A6B3266-40F3-2224-A5DF-95063680BD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31161" y="2114611"/>
            <a:ext cx="8763020" cy="3045461"/>
          </a:xfrm>
          <a:prstGeom prst="rect">
            <a:avLst/>
          </a:prstGeom>
        </p:spPr>
      </p:pic>
    </p:spTree>
    <p:extLst>
      <p:ext uri="{BB962C8B-B14F-4D97-AF65-F5344CB8AC3E}">
        <p14:creationId xmlns:p14="http://schemas.microsoft.com/office/powerpoint/2010/main" val="28266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3500"/>
                            </p:stCondLst>
                            <p:childTnLst>
                              <p:par>
                                <p:cTn id="13" presetID="10" presetClass="entr" presetSubtype="0" fill="hold"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5000"/>
                            </p:stCondLst>
                            <p:childTnLst>
                              <p:par>
                                <p:cTn id="17" presetID="10" presetClass="entr" presetSubtype="0" fill="hold" nodeType="after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5B4C-6D62-3D32-C941-6A6EB488B86A}"/>
              </a:ext>
            </a:extLst>
          </p:cNvPr>
          <p:cNvSpPr>
            <a:spLocks noGrp="1"/>
          </p:cNvSpPr>
          <p:nvPr>
            <p:ph type="title"/>
          </p:nvPr>
        </p:nvSpPr>
        <p:spPr/>
        <p:txBody>
          <a:bodyPr/>
          <a:lstStyle/>
          <a:p>
            <a:r>
              <a:rPr lang="en-US" dirty="0"/>
              <a:t>VOUCHERS – other issues</a:t>
            </a:r>
          </a:p>
        </p:txBody>
      </p:sp>
      <p:sp>
        <p:nvSpPr>
          <p:cNvPr id="4" name="Content Placeholder 3">
            <a:extLst>
              <a:ext uri="{FF2B5EF4-FFF2-40B4-BE49-F238E27FC236}">
                <a16:creationId xmlns:a16="http://schemas.microsoft.com/office/drawing/2014/main" id="{7F38AFCD-1E80-EDAA-E2AF-7270F777E10C}"/>
              </a:ext>
            </a:extLst>
          </p:cNvPr>
          <p:cNvSpPr>
            <a:spLocks noGrp="1"/>
          </p:cNvSpPr>
          <p:nvPr>
            <p:ph idx="1"/>
          </p:nvPr>
        </p:nvSpPr>
        <p:spPr/>
        <p:txBody>
          <a:bodyPr/>
          <a:lstStyle/>
          <a:p>
            <a:r>
              <a:rPr lang="en-US" dirty="0"/>
              <a:t>Vouchers missing detail or listing 211700 on the Pre-Audit report </a:t>
            </a:r>
            <a:br>
              <a:rPr lang="en-US" dirty="0"/>
            </a:br>
            <a:r>
              <a:rPr lang="en-US" dirty="0"/>
              <a:t>– Review Account coding from the receipt OV document</a:t>
            </a:r>
            <a:br>
              <a:rPr lang="en-US" dirty="0"/>
            </a:br>
            <a:r>
              <a:rPr lang="en-US" dirty="0"/>
              <a:t>- Approve and Post voucher if it looks correct and correct vendor being paid</a:t>
            </a:r>
            <a:br>
              <a:rPr lang="en-US" dirty="0"/>
            </a:br>
            <a:r>
              <a:rPr lang="en-US" dirty="0"/>
              <a:t>- this is for Vouchers with PO</a:t>
            </a:r>
          </a:p>
          <a:p>
            <a:endParaRPr lang="en-US" dirty="0"/>
          </a:p>
          <a:p>
            <a:r>
              <a:rPr lang="en-US" dirty="0"/>
              <a:t>When Voiding or Deleting a voucher, be sure to change the GL date to “today”.</a:t>
            </a:r>
          </a:p>
          <a:p>
            <a:endParaRPr lang="en-US" dirty="0"/>
          </a:p>
        </p:txBody>
      </p:sp>
    </p:spTree>
    <p:extLst>
      <p:ext uri="{BB962C8B-B14F-4D97-AF65-F5344CB8AC3E}">
        <p14:creationId xmlns:p14="http://schemas.microsoft.com/office/powerpoint/2010/main" val="13256108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46EFC-E740-D37C-B422-CF6AD1A48F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3D2931-0B35-D5C4-48A0-96657D51481E}"/>
              </a:ext>
            </a:extLst>
          </p:cNvPr>
          <p:cNvSpPr>
            <a:spLocks noGrp="1"/>
          </p:cNvSpPr>
          <p:nvPr>
            <p:ph type="title"/>
          </p:nvPr>
        </p:nvSpPr>
        <p:spPr/>
        <p:txBody>
          <a:bodyPr/>
          <a:lstStyle/>
          <a:p>
            <a:r>
              <a:rPr lang="en-US" dirty="0"/>
              <a:t>RECEIVED NOT VOUCHERED</a:t>
            </a:r>
          </a:p>
        </p:txBody>
      </p:sp>
      <p:sp>
        <p:nvSpPr>
          <p:cNvPr id="4" name="Content Placeholder 3">
            <a:extLst>
              <a:ext uri="{FF2B5EF4-FFF2-40B4-BE49-F238E27FC236}">
                <a16:creationId xmlns:a16="http://schemas.microsoft.com/office/drawing/2014/main" id="{3DBA1CE5-A52D-AEA3-F337-CDC3F1D434D4}"/>
              </a:ext>
            </a:extLst>
          </p:cNvPr>
          <p:cNvSpPr>
            <a:spLocks noGrp="1"/>
          </p:cNvSpPr>
          <p:nvPr>
            <p:ph idx="1"/>
          </p:nvPr>
        </p:nvSpPr>
        <p:spPr>
          <a:xfrm>
            <a:off x="275135" y="2416300"/>
            <a:ext cx="9688015" cy="4038665"/>
          </a:xfrm>
        </p:spPr>
        <p:txBody>
          <a:bodyPr>
            <a:normAutofit/>
          </a:bodyPr>
          <a:lstStyle/>
          <a:p>
            <a:r>
              <a:rPr lang="en-US" dirty="0"/>
              <a:t>This should be reviewed regularly, especially before year end</a:t>
            </a:r>
          </a:p>
          <a:p>
            <a:r>
              <a:rPr lang="en-US" dirty="0"/>
              <a:t>Run the report from 01/01/2000 through last day of current month</a:t>
            </a:r>
          </a:p>
          <a:p>
            <a:r>
              <a:rPr lang="en-US" dirty="0"/>
              <a:t>If the expense is no longer valid</a:t>
            </a:r>
            <a:br>
              <a:rPr lang="en-US" dirty="0"/>
            </a:br>
            <a:r>
              <a:rPr lang="en-US" dirty="0"/>
              <a:t>- Current FY: reverse the receipt and cancel the order</a:t>
            </a:r>
            <a:br>
              <a:rPr lang="en-US" dirty="0"/>
            </a:br>
            <a:r>
              <a:rPr lang="en-US" dirty="0"/>
              <a:t>- Prior FY: submit JE to State Accounting to debit 211700 &amp; credit 486500, include the associated FY in the remarks</a:t>
            </a:r>
          </a:p>
          <a:p>
            <a:endParaRPr lang="en-US" dirty="0"/>
          </a:p>
          <a:p>
            <a:pPr marL="0" indent="0">
              <a:buNone/>
            </a:pPr>
            <a:r>
              <a:rPr lang="en-US" dirty="0"/>
              <a:t>*** if Reverse &amp; Cancel PO is done in the same FY as the expense, you receive your allotment back by reducing expense, otherwise it is lost ***</a:t>
            </a:r>
          </a:p>
        </p:txBody>
      </p:sp>
      <p:pic>
        <p:nvPicPr>
          <p:cNvPr id="5" name="Picture 4">
            <a:extLst>
              <a:ext uri="{FF2B5EF4-FFF2-40B4-BE49-F238E27FC236}">
                <a16:creationId xmlns:a16="http://schemas.microsoft.com/office/drawing/2014/main" id="{68DCEE26-EAD8-CA06-4F76-CEC4774CD415}"/>
              </a:ext>
            </a:extLst>
          </p:cNvPr>
          <p:cNvPicPr>
            <a:picLocks noChangeAspect="1"/>
          </p:cNvPicPr>
          <p:nvPr/>
        </p:nvPicPr>
        <p:blipFill>
          <a:blip r:embed="rId2"/>
          <a:stretch>
            <a:fillRect/>
          </a:stretch>
        </p:blipFill>
        <p:spPr>
          <a:xfrm>
            <a:off x="7400604" y="237769"/>
            <a:ext cx="4591691" cy="2086266"/>
          </a:xfrm>
          <a:prstGeom prst="rect">
            <a:avLst/>
          </a:prstGeom>
        </p:spPr>
      </p:pic>
    </p:spTree>
    <p:extLst>
      <p:ext uri="{BB962C8B-B14F-4D97-AF65-F5344CB8AC3E}">
        <p14:creationId xmlns:p14="http://schemas.microsoft.com/office/powerpoint/2010/main" val="26803502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693AE-3A30-B96C-4C5A-8792114A6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14B37-C2F2-85F6-42B8-BCF89B88900C}"/>
              </a:ext>
            </a:extLst>
          </p:cNvPr>
          <p:cNvSpPr>
            <a:spLocks noGrp="1"/>
          </p:cNvSpPr>
          <p:nvPr>
            <p:ph type="title"/>
          </p:nvPr>
        </p:nvSpPr>
        <p:spPr/>
        <p:txBody>
          <a:bodyPr/>
          <a:lstStyle/>
          <a:p>
            <a:r>
              <a:rPr lang="en-US" dirty="0"/>
              <a:t>REQUESTS TO STATE ACCOUNTING</a:t>
            </a:r>
          </a:p>
        </p:txBody>
      </p:sp>
      <p:sp>
        <p:nvSpPr>
          <p:cNvPr id="3" name="Content Placeholder 2">
            <a:extLst>
              <a:ext uri="{FF2B5EF4-FFF2-40B4-BE49-F238E27FC236}">
                <a16:creationId xmlns:a16="http://schemas.microsoft.com/office/drawing/2014/main" id="{4DCF1B08-0F25-2B20-3B59-C3534ADB00AF}"/>
              </a:ext>
            </a:extLst>
          </p:cNvPr>
          <p:cNvSpPr>
            <a:spLocks noGrp="1"/>
          </p:cNvSpPr>
          <p:nvPr>
            <p:ph idx="1"/>
          </p:nvPr>
        </p:nvSpPr>
        <p:spPr/>
        <p:txBody>
          <a:bodyPr/>
          <a:lstStyle/>
          <a:p>
            <a:pPr>
              <a:lnSpc>
                <a:spcPct val="100000"/>
              </a:lnSpc>
            </a:pPr>
            <a:r>
              <a:rPr lang="en-US" sz="2300" dirty="0"/>
              <a:t>Always send requests through as.stateaccounting@nebraska.gov</a:t>
            </a:r>
          </a:p>
          <a:p>
            <a:pPr lvl="1">
              <a:lnSpc>
                <a:spcPct val="100000"/>
              </a:lnSpc>
            </a:pPr>
            <a:r>
              <a:rPr lang="en-US" sz="2300" dirty="0"/>
              <a:t>Put “Reversing PO” in the email subject line</a:t>
            </a:r>
          </a:p>
          <a:p>
            <a:pPr lvl="1">
              <a:lnSpc>
                <a:spcPct val="100000"/>
              </a:lnSpc>
            </a:pPr>
            <a:r>
              <a:rPr lang="en-US" sz="2300" dirty="0"/>
              <a:t>O Batch number must be included. </a:t>
            </a:r>
          </a:p>
          <a:p>
            <a:pPr lvl="1">
              <a:lnSpc>
                <a:spcPct val="100000"/>
              </a:lnSpc>
            </a:pPr>
            <a:r>
              <a:rPr lang="en-US" sz="2300" dirty="0"/>
              <a:t>PO number is helpful, but not required.</a:t>
            </a:r>
          </a:p>
          <a:p>
            <a:pPr lvl="1">
              <a:lnSpc>
                <a:spcPct val="100000"/>
              </a:lnSpc>
            </a:pPr>
            <a:r>
              <a:rPr lang="en-US" sz="2300" dirty="0"/>
              <a:t>A link to email State Accounting is on the website under “Contact Us”</a:t>
            </a:r>
          </a:p>
          <a:p>
            <a:endParaRPr lang="en-US" dirty="0"/>
          </a:p>
        </p:txBody>
      </p:sp>
    </p:spTree>
    <p:extLst>
      <p:ext uri="{BB962C8B-B14F-4D97-AF65-F5344CB8AC3E}">
        <p14:creationId xmlns:p14="http://schemas.microsoft.com/office/powerpoint/2010/main" val="6807352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4A18-45BF-5C6D-BC05-C1076D2B9C53}"/>
              </a:ext>
            </a:extLst>
          </p:cNvPr>
          <p:cNvSpPr>
            <a:spLocks noGrp="1"/>
          </p:cNvSpPr>
          <p:nvPr>
            <p:ph type="title"/>
          </p:nvPr>
        </p:nvSpPr>
        <p:spPr>
          <a:xfrm>
            <a:off x="680321" y="753228"/>
            <a:ext cx="9613861" cy="1450476"/>
          </a:xfrm>
        </p:spPr>
        <p:txBody>
          <a:bodyPr/>
          <a:lstStyle/>
          <a:p>
            <a:r>
              <a:rPr lang="en-US" dirty="0"/>
              <a:t>THANK YOU! </a:t>
            </a:r>
          </a:p>
        </p:txBody>
      </p:sp>
      <p:sp>
        <p:nvSpPr>
          <p:cNvPr id="3" name="Content Placeholder 2">
            <a:extLst>
              <a:ext uri="{FF2B5EF4-FFF2-40B4-BE49-F238E27FC236}">
                <a16:creationId xmlns:a16="http://schemas.microsoft.com/office/drawing/2014/main" id="{1091E594-8CD8-D24F-64C0-D91B7019B850}"/>
              </a:ext>
            </a:extLst>
          </p:cNvPr>
          <p:cNvSpPr>
            <a:spLocks noGrp="1"/>
          </p:cNvSpPr>
          <p:nvPr>
            <p:ph idx="1"/>
          </p:nvPr>
        </p:nvSpPr>
        <p:spPr/>
        <p:txBody>
          <a:bodyPr>
            <a:normAutofit/>
          </a:bodyPr>
          <a:lstStyle/>
          <a:p>
            <a:r>
              <a:rPr lang="en-US" dirty="0">
                <a:latin typeface="Garamond (Body)"/>
              </a:rPr>
              <a:t>Email: </a:t>
            </a:r>
            <a:r>
              <a:rPr lang="en-US" sz="2000" dirty="0">
                <a:latin typeface="Garamond (Body)"/>
                <a:ea typeface="Calibri" panose="020F0502020204030204" pitchFamily="34" charset="0"/>
                <a:hlinkClick r:id="rId2">
                  <a:extLst>
                    <a:ext uri="{A12FA001-AC4F-418D-AE19-62706E023703}">
                      <ahyp:hlinkClr xmlns:ahyp="http://schemas.microsoft.com/office/drawing/2018/hyperlinkcolor" val="tx"/>
                    </a:ext>
                  </a:extLst>
                </a:hlinkClick>
              </a:rPr>
              <a:t>AS.StateAccounting@nebraska.gov</a:t>
            </a:r>
            <a:r>
              <a:rPr lang="en-US" sz="2000" dirty="0">
                <a:latin typeface="Garamond (Body)"/>
                <a:ea typeface="Calibri" panose="020F0502020204030204" pitchFamily="34" charset="0"/>
              </a:rPr>
              <a:t> </a:t>
            </a:r>
            <a:r>
              <a:rPr lang="en-US" dirty="0">
                <a:latin typeface="Garamond (Body)"/>
              </a:rPr>
              <a:t>in the subject include “BUG Question”</a:t>
            </a:r>
          </a:p>
          <a:p>
            <a:r>
              <a:rPr lang="en-US" dirty="0">
                <a:latin typeface="Garamond (Body)"/>
              </a:rPr>
              <a:t>Contact Info</a:t>
            </a:r>
          </a:p>
          <a:p>
            <a:pPr lvl="1"/>
            <a:r>
              <a:rPr lang="en-US" dirty="0">
                <a:latin typeface="Garamond (Body)"/>
                <a:ea typeface="Calibri" panose="020F0502020204030204" pitchFamily="34" charset="0"/>
                <a:hlinkClick r:id="rId3">
                  <a:extLst>
                    <a:ext uri="{A12FA001-AC4F-418D-AE19-62706E023703}">
                      <ahyp:hlinkClr xmlns:ahyp="http://schemas.microsoft.com/office/drawing/2018/hyperlinkcolor" val="tx"/>
                    </a:ext>
                  </a:extLst>
                </a:hlinkClick>
              </a:rPr>
              <a:t>Philip.Olsen@nebraska.gov</a:t>
            </a:r>
            <a:r>
              <a:rPr lang="en-US" dirty="0">
                <a:latin typeface="Garamond (Body)"/>
                <a:ea typeface="Calibri" panose="020F0502020204030204" pitchFamily="34" charset="0"/>
              </a:rPr>
              <a:t>  			402-471-0600</a:t>
            </a:r>
          </a:p>
          <a:p>
            <a:pPr lvl="1"/>
            <a:r>
              <a:rPr lang="en-US" dirty="0">
                <a:latin typeface="Garamond (Body)"/>
                <a:ea typeface="Calibri" panose="020F0502020204030204" pitchFamily="34" charset="0"/>
                <a:hlinkClick r:id="rId4">
                  <a:extLst>
                    <a:ext uri="{A12FA001-AC4F-418D-AE19-62706E023703}">
                      <ahyp:hlinkClr xmlns:ahyp="http://schemas.microsoft.com/office/drawing/2018/hyperlinkcolor" val="tx"/>
                    </a:ext>
                  </a:extLst>
                </a:hlinkClick>
              </a:rPr>
              <a:t>Krista.Davis@nebraska.gov</a:t>
            </a:r>
            <a:r>
              <a:rPr lang="en-US" dirty="0">
                <a:latin typeface="Garamond (Body)"/>
                <a:ea typeface="Calibri" panose="020F0502020204030204" pitchFamily="34" charset="0"/>
              </a:rPr>
              <a:t>			402-890-8253</a:t>
            </a:r>
          </a:p>
          <a:p>
            <a:pPr lvl="1"/>
            <a:r>
              <a:rPr lang="en-US" dirty="0">
                <a:latin typeface="Garamond (Body)"/>
                <a:ea typeface="Calibri" panose="020F0502020204030204" pitchFamily="34" charset="0"/>
                <a:hlinkClick r:id="rId5">
                  <a:extLst>
                    <a:ext uri="{A12FA001-AC4F-418D-AE19-62706E023703}">
                      <ahyp:hlinkClr xmlns:ahyp="http://schemas.microsoft.com/office/drawing/2018/hyperlinkcolor" val="tx"/>
                    </a:ext>
                  </a:extLst>
                </a:hlinkClick>
              </a:rPr>
              <a:t>Caleb.Witt@nebraska.gov</a:t>
            </a:r>
            <a:r>
              <a:rPr lang="en-US" dirty="0">
                <a:latin typeface="Garamond (Body)"/>
              </a:rPr>
              <a:t>			531-810-1956</a:t>
            </a:r>
          </a:p>
          <a:p>
            <a:pPr lvl="1"/>
            <a:r>
              <a:rPr lang="en-US" dirty="0">
                <a:latin typeface="Garamond (Body)"/>
                <a:ea typeface="Calibri" panose="020F0502020204030204" pitchFamily="34" charset="0"/>
                <a:hlinkClick r:id="rId6">
                  <a:extLst>
                    <a:ext uri="{A12FA001-AC4F-418D-AE19-62706E023703}">
                      <ahyp:hlinkClr xmlns:ahyp="http://schemas.microsoft.com/office/drawing/2018/hyperlinkcolor" val="tx"/>
                    </a:ext>
                  </a:extLst>
                </a:hlinkClick>
              </a:rPr>
              <a:t>Chad.Pinger@nebraska.gov</a:t>
            </a:r>
            <a:r>
              <a:rPr lang="en-US" dirty="0">
                <a:latin typeface="Garamond (Body)"/>
                <a:ea typeface="Calibri" panose="020F0502020204030204" pitchFamily="34" charset="0"/>
              </a:rPr>
              <a:t>  </a:t>
            </a:r>
            <a:r>
              <a:rPr lang="en-US" dirty="0">
                <a:latin typeface="Garamond (Body)"/>
              </a:rPr>
              <a:t>			402-416-1535</a:t>
            </a:r>
          </a:p>
          <a:p>
            <a:pPr lvl="1"/>
            <a:r>
              <a:rPr lang="en-US" dirty="0">
                <a:latin typeface="Garamond (Body)"/>
                <a:ea typeface="Calibri" panose="020F0502020204030204" pitchFamily="34" charset="0"/>
                <a:hlinkClick r:id="rId7">
                  <a:extLst>
                    <a:ext uri="{A12FA001-AC4F-418D-AE19-62706E023703}">
                      <ahyp:hlinkClr xmlns:ahyp="http://schemas.microsoft.com/office/drawing/2018/hyperlinkcolor" val="tx"/>
                    </a:ext>
                  </a:extLst>
                </a:hlinkClick>
              </a:rPr>
              <a:t>Patrick.Trinh@nebraska.gov</a:t>
            </a:r>
            <a:r>
              <a:rPr lang="en-US" dirty="0">
                <a:latin typeface="Garamond (Body)"/>
                <a:ea typeface="Calibri" panose="020F0502020204030204" pitchFamily="34" charset="0"/>
              </a:rPr>
              <a:t>    		531-530-9773</a:t>
            </a:r>
          </a:p>
          <a:p>
            <a:pPr lvl="1"/>
            <a:r>
              <a:rPr lang="en-US" dirty="0">
                <a:latin typeface="Garamond (Body)"/>
                <a:ea typeface="Calibri" panose="020F0502020204030204" pitchFamily="34" charset="0"/>
                <a:hlinkClick r:id="rId8">
                  <a:extLst>
                    <a:ext uri="{A12FA001-AC4F-418D-AE19-62706E023703}">
                      <ahyp:hlinkClr xmlns:ahyp="http://schemas.microsoft.com/office/drawing/2018/hyperlinkcolor" val="tx"/>
                    </a:ext>
                  </a:extLst>
                </a:hlinkClick>
              </a:rPr>
              <a:t>Shaun.McDonald@nebraska.gov</a:t>
            </a:r>
            <a:r>
              <a:rPr lang="en-US" dirty="0">
                <a:latin typeface="Garamond (Body)"/>
                <a:ea typeface="Calibri" panose="020F0502020204030204" pitchFamily="34" charset="0"/>
              </a:rPr>
              <a:t>		402-540-4987</a:t>
            </a:r>
          </a:p>
          <a:p>
            <a:pPr lvl="1"/>
            <a:r>
              <a:rPr lang="en-US" dirty="0">
                <a:latin typeface="Garamond (Body)"/>
                <a:ea typeface="Calibri" panose="020F0502020204030204" pitchFamily="34" charset="0"/>
                <a:hlinkClick r:id="rId9">
                  <a:extLst>
                    <a:ext uri="{A12FA001-AC4F-418D-AE19-62706E023703}">
                      <ahyp:hlinkClr xmlns:ahyp="http://schemas.microsoft.com/office/drawing/2018/hyperlinkcolor" val="tx"/>
                    </a:ext>
                  </a:extLst>
                </a:hlinkClick>
              </a:rPr>
              <a:t>Shabnam.Sultani@nebraska.gov</a:t>
            </a:r>
            <a:r>
              <a:rPr lang="en-US" dirty="0">
                <a:latin typeface="Garamond (Body)"/>
                <a:ea typeface="Calibri" panose="020F0502020204030204" pitchFamily="34" charset="0"/>
              </a:rPr>
              <a:t>		402-314-4353</a:t>
            </a:r>
          </a:p>
          <a:p>
            <a:pPr lvl="1"/>
            <a:r>
              <a:rPr lang="en-US" dirty="0">
                <a:latin typeface="Garamond (Body)"/>
                <a:ea typeface="Calibri" panose="020F0502020204030204" pitchFamily="34" charset="0"/>
                <a:hlinkClick r:id="rId10">
                  <a:extLst>
                    <a:ext uri="{A12FA001-AC4F-418D-AE19-62706E023703}">
                      <ahyp:hlinkClr xmlns:ahyp="http://schemas.microsoft.com/office/drawing/2018/hyperlinkcolor" val="tx"/>
                    </a:ext>
                  </a:extLst>
                </a:hlinkClick>
              </a:rPr>
              <a:t>Van.Truong@nebraska.gov</a:t>
            </a:r>
            <a:r>
              <a:rPr lang="en-US" dirty="0">
                <a:latin typeface="Garamond (Body)"/>
                <a:ea typeface="Calibri" panose="020F0502020204030204" pitchFamily="34" charset="0"/>
              </a:rPr>
              <a:t>			402-471-5259</a:t>
            </a:r>
            <a:endParaRPr lang="en-US" dirty="0">
              <a:effectLst/>
              <a:latin typeface="Garamond (Body)"/>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915718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0FF6-546B-F35E-DE12-23020AEE580D}"/>
              </a:ext>
            </a:extLst>
          </p:cNvPr>
          <p:cNvSpPr>
            <a:spLocks noGrp="1"/>
          </p:cNvSpPr>
          <p:nvPr>
            <p:ph type="title"/>
          </p:nvPr>
        </p:nvSpPr>
        <p:spPr/>
        <p:txBody>
          <a:bodyPr/>
          <a:lstStyle/>
          <a:p>
            <a:r>
              <a:rPr lang="en-US" dirty="0"/>
              <a:t>FORMS AND DOCUMENTS (continued)</a:t>
            </a:r>
          </a:p>
        </p:txBody>
      </p:sp>
      <p:sp>
        <p:nvSpPr>
          <p:cNvPr id="3" name="Content Placeholder 2">
            <a:extLst>
              <a:ext uri="{FF2B5EF4-FFF2-40B4-BE49-F238E27FC236}">
                <a16:creationId xmlns:a16="http://schemas.microsoft.com/office/drawing/2014/main" id="{AC7B2911-EAEE-0E31-C247-49481446043F}"/>
              </a:ext>
            </a:extLst>
          </p:cNvPr>
          <p:cNvSpPr>
            <a:spLocks noGrp="1"/>
          </p:cNvSpPr>
          <p:nvPr>
            <p:ph sz="half" idx="1"/>
          </p:nvPr>
        </p:nvSpPr>
        <p:spPr/>
        <p:txBody>
          <a:bodyPr/>
          <a:lstStyle/>
          <a:p>
            <a:r>
              <a:rPr lang="en-US" dirty="0"/>
              <a:t>Other documents on this tab:</a:t>
            </a:r>
          </a:p>
          <a:p>
            <a:pPr lvl="1"/>
            <a:r>
              <a:rPr lang="en-US" dirty="0"/>
              <a:t>ERD form and training video</a:t>
            </a:r>
          </a:p>
          <a:p>
            <a:pPr lvl="1"/>
            <a:r>
              <a:rPr lang="en-US" dirty="0"/>
              <a:t>Fund Application</a:t>
            </a:r>
          </a:p>
          <a:p>
            <a:pPr lvl="1"/>
            <a:r>
              <a:rPr lang="en-US" dirty="0"/>
              <a:t>Warrant Cancellation</a:t>
            </a:r>
          </a:p>
          <a:p>
            <a:pPr lvl="1"/>
            <a:r>
              <a:rPr lang="en-US" dirty="0"/>
              <a:t>Payroll processing Schedules</a:t>
            </a:r>
          </a:p>
          <a:p>
            <a:pPr lvl="1"/>
            <a:r>
              <a:rPr lang="en-US" dirty="0"/>
              <a:t>Internal Control Tools</a:t>
            </a:r>
          </a:p>
          <a:p>
            <a:pPr lvl="1"/>
            <a:r>
              <a:rPr lang="en-US" dirty="0"/>
              <a:t>Leases, P-Card, Budget </a:t>
            </a:r>
            <a:r>
              <a:rPr lang="en-US" dirty="0" err="1"/>
              <a:t>etc</a:t>
            </a:r>
            <a:endParaRPr lang="en-US" dirty="0"/>
          </a:p>
          <a:p>
            <a:endParaRPr lang="en-US" dirty="0"/>
          </a:p>
        </p:txBody>
      </p:sp>
      <p:pic>
        <p:nvPicPr>
          <p:cNvPr id="6" name="Content Placeholder 5" descr="Files on shelves">
            <a:extLst>
              <a:ext uri="{FF2B5EF4-FFF2-40B4-BE49-F238E27FC236}">
                <a16:creationId xmlns:a16="http://schemas.microsoft.com/office/drawing/2014/main" id="{907B57B6-77E0-DA2C-5907-C424C21E395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94350" y="2573536"/>
            <a:ext cx="4700588" cy="3125390"/>
          </a:xfrm>
        </p:spPr>
      </p:pic>
    </p:spTree>
    <p:extLst>
      <p:ext uri="{BB962C8B-B14F-4D97-AF65-F5344CB8AC3E}">
        <p14:creationId xmlns:p14="http://schemas.microsoft.com/office/powerpoint/2010/main" val="3715112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DA63-B899-B64F-2E10-789C25C573AB}"/>
              </a:ext>
            </a:extLst>
          </p:cNvPr>
          <p:cNvSpPr>
            <a:spLocks noGrp="1"/>
          </p:cNvSpPr>
          <p:nvPr>
            <p:ph type="title"/>
          </p:nvPr>
        </p:nvSpPr>
        <p:spPr/>
        <p:txBody>
          <a:bodyPr/>
          <a:lstStyle/>
          <a:p>
            <a:r>
              <a:rPr lang="en-US" dirty="0"/>
              <a:t>Address Book</a:t>
            </a:r>
          </a:p>
        </p:txBody>
      </p:sp>
      <p:sp>
        <p:nvSpPr>
          <p:cNvPr id="3" name="Content Placeholder 2">
            <a:extLst>
              <a:ext uri="{FF2B5EF4-FFF2-40B4-BE49-F238E27FC236}">
                <a16:creationId xmlns:a16="http://schemas.microsoft.com/office/drawing/2014/main" id="{6B9C8B1B-19D3-5006-D2EA-50AAF0723BAC}"/>
              </a:ext>
            </a:extLst>
          </p:cNvPr>
          <p:cNvSpPr>
            <a:spLocks noGrp="1"/>
          </p:cNvSpPr>
          <p:nvPr>
            <p:ph idx="1"/>
          </p:nvPr>
        </p:nvSpPr>
        <p:spPr>
          <a:xfrm>
            <a:off x="680322" y="2336873"/>
            <a:ext cx="3898712" cy="3599316"/>
          </a:xfrm>
        </p:spPr>
        <p:txBody>
          <a:bodyPr>
            <a:normAutofit/>
          </a:bodyPr>
          <a:lstStyle/>
          <a:p>
            <a:r>
              <a:rPr lang="en-US" dirty="0"/>
              <a:t>ACH W9 Form</a:t>
            </a:r>
          </a:p>
          <a:p>
            <a:r>
              <a:rPr lang="en-US" dirty="0"/>
              <a:t>Authorized Agent</a:t>
            </a:r>
          </a:p>
          <a:p>
            <a:pPr lvl="1"/>
            <a:r>
              <a:rPr lang="en-US" dirty="0"/>
              <a:t>Maintaining user roles and access</a:t>
            </a:r>
          </a:p>
          <a:p>
            <a:pPr lvl="1"/>
            <a:r>
              <a:rPr lang="en-US" dirty="0"/>
              <a:t>Employee offboarding checklist</a:t>
            </a:r>
          </a:p>
          <a:p>
            <a:r>
              <a:rPr lang="en-US" dirty="0"/>
              <a:t>Role Descriptions</a:t>
            </a:r>
          </a:p>
          <a:p>
            <a:pPr lvl="1"/>
            <a:r>
              <a:rPr lang="en-US" dirty="0"/>
              <a:t>View role descriptions in different areas of E1</a:t>
            </a:r>
          </a:p>
          <a:p>
            <a:pPr lvl="1"/>
            <a:endParaRPr lang="en-US" dirty="0"/>
          </a:p>
          <a:p>
            <a:pPr lvl="1"/>
            <a:endParaRPr lang="en-US" dirty="0"/>
          </a:p>
        </p:txBody>
      </p:sp>
      <p:pic>
        <p:nvPicPr>
          <p:cNvPr id="5" name="Picture 4">
            <a:extLst>
              <a:ext uri="{FF2B5EF4-FFF2-40B4-BE49-F238E27FC236}">
                <a16:creationId xmlns:a16="http://schemas.microsoft.com/office/drawing/2014/main" id="{F116A619-21D9-CB14-A132-4D36F78FCB04}"/>
              </a:ext>
            </a:extLst>
          </p:cNvPr>
          <p:cNvPicPr>
            <a:picLocks noChangeAspect="1"/>
          </p:cNvPicPr>
          <p:nvPr/>
        </p:nvPicPr>
        <p:blipFill>
          <a:blip r:embed="rId3"/>
          <a:stretch>
            <a:fillRect/>
          </a:stretch>
        </p:blipFill>
        <p:spPr>
          <a:xfrm>
            <a:off x="4579033" y="2270361"/>
            <a:ext cx="6764410" cy="3665828"/>
          </a:xfrm>
          <a:prstGeom prst="rect">
            <a:avLst/>
          </a:prstGeom>
          <a:ln>
            <a:solidFill>
              <a:schemeClr val="bg1"/>
            </a:solidFill>
          </a:ln>
        </p:spPr>
      </p:pic>
      <p:sp>
        <p:nvSpPr>
          <p:cNvPr id="8" name="Rectangle 7">
            <a:extLst>
              <a:ext uri="{FF2B5EF4-FFF2-40B4-BE49-F238E27FC236}">
                <a16:creationId xmlns:a16="http://schemas.microsoft.com/office/drawing/2014/main" id="{BBF8B992-9190-1E73-296D-6460E36D7414}"/>
              </a:ext>
            </a:extLst>
          </p:cNvPr>
          <p:cNvSpPr/>
          <p:nvPr/>
        </p:nvSpPr>
        <p:spPr>
          <a:xfrm>
            <a:off x="6096000" y="2651494"/>
            <a:ext cx="1516968" cy="381791"/>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8C49780-AFE0-9D4B-C1B2-61EE61EC0120}"/>
              </a:ext>
            </a:extLst>
          </p:cNvPr>
          <p:cNvSpPr/>
          <p:nvPr/>
        </p:nvSpPr>
        <p:spPr>
          <a:xfrm>
            <a:off x="5487250" y="4449814"/>
            <a:ext cx="4035121" cy="431190"/>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8781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8B482-E0D8-A5C4-51A9-7BD17C227272}"/>
              </a:ext>
            </a:extLst>
          </p:cNvPr>
          <p:cNvSpPr>
            <a:spLocks noGrp="1"/>
          </p:cNvSpPr>
          <p:nvPr>
            <p:ph type="title"/>
          </p:nvPr>
        </p:nvSpPr>
        <p:spPr>
          <a:xfrm>
            <a:off x="680321" y="753228"/>
            <a:ext cx="9613861" cy="689958"/>
          </a:xfrm>
        </p:spPr>
        <p:txBody>
          <a:bodyPr/>
          <a:lstStyle/>
          <a:p>
            <a:r>
              <a:rPr lang="en-US" dirty="0"/>
              <a:t>Role Descriptions example</a:t>
            </a:r>
          </a:p>
        </p:txBody>
      </p:sp>
      <p:sp>
        <p:nvSpPr>
          <p:cNvPr id="6" name="TextBox 5">
            <a:extLst>
              <a:ext uri="{FF2B5EF4-FFF2-40B4-BE49-F238E27FC236}">
                <a16:creationId xmlns:a16="http://schemas.microsoft.com/office/drawing/2014/main" id="{3318E4A5-575D-846E-9242-15D28C370607}"/>
              </a:ext>
            </a:extLst>
          </p:cNvPr>
          <p:cNvSpPr txBox="1"/>
          <p:nvPr/>
        </p:nvSpPr>
        <p:spPr>
          <a:xfrm>
            <a:off x="536713" y="2217290"/>
            <a:ext cx="6096000" cy="369332"/>
          </a:xfrm>
          <a:prstGeom prst="rect">
            <a:avLst/>
          </a:prstGeom>
          <a:noFill/>
        </p:spPr>
        <p:txBody>
          <a:bodyPr wrap="square">
            <a:spAutoFit/>
          </a:bodyPr>
          <a:lstStyle/>
          <a:p>
            <a:pPr lvl="1"/>
            <a:r>
              <a:rPr lang="en-US" dirty="0"/>
              <a:t>Example: GL20 </a:t>
            </a:r>
          </a:p>
        </p:txBody>
      </p:sp>
      <p:pic>
        <p:nvPicPr>
          <p:cNvPr id="8" name="Picture 7">
            <a:extLst>
              <a:ext uri="{FF2B5EF4-FFF2-40B4-BE49-F238E27FC236}">
                <a16:creationId xmlns:a16="http://schemas.microsoft.com/office/drawing/2014/main" id="{5B8AE6D1-A8F4-226D-1976-6CFA5EE8087E}"/>
              </a:ext>
            </a:extLst>
          </p:cNvPr>
          <p:cNvPicPr>
            <a:picLocks noChangeAspect="1"/>
          </p:cNvPicPr>
          <p:nvPr/>
        </p:nvPicPr>
        <p:blipFill>
          <a:blip r:embed="rId2"/>
          <a:stretch>
            <a:fillRect/>
          </a:stretch>
        </p:blipFill>
        <p:spPr>
          <a:xfrm>
            <a:off x="359337" y="1493298"/>
            <a:ext cx="4244901" cy="4907226"/>
          </a:xfrm>
          <a:prstGeom prst="rect">
            <a:avLst/>
          </a:prstGeom>
          <a:ln>
            <a:solidFill>
              <a:schemeClr val="bg1"/>
            </a:solidFill>
          </a:ln>
        </p:spPr>
      </p:pic>
      <p:pic>
        <p:nvPicPr>
          <p:cNvPr id="11" name="Picture 10">
            <a:extLst>
              <a:ext uri="{FF2B5EF4-FFF2-40B4-BE49-F238E27FC236}">
                <a16:creationId xmlns:a16="http://schemas.microsoft.com/office/drawing/2014/main" id="{C25B0A09-CBDF-42EC-A0FF-220488BE6059}"/>
              </a:ext>
            </a:extLst>
          </p:cNvPr>
          <p:cNvPicPr>
            <a:picLocks noChangeAspect="1"/>
          </p:cNvPicPr>
          <p:nvPr/>
        </p:nvPicPr>
        <p:blipFill>
          <a:blip r:embed="rId3"/>
          <a:stretch>
            <a:fillRect/>
          </a:stretch>
        </p:blipFill>
        <p:spPr>
          <a:xfrm>
            <a:off x="6638026" y="1443186"/>
            <a:ext cx="4719210" cy="3409724"/>
          </a:xfrm>
          <a:prstGeom prst="rect">
            <a:avLst/>
          </a:prstGeom>
          <a:ln>
            <a:solidFill>
              <a:schemeClr val="bg1"/>
            </a:solidFill>
          </a:ln>
        </p:spPr>
      </p:pic>
      <p:sp>
        <p:nvSpPr>
          <p:cNvPr id="13" name="Rectangle 12">
            <a:extLst>
              <a:ext uri="{FF2B5EF4-FFF2-40B4-BE49-F238E27FC236}">
                <a16:creationId xmlns:a16="http://schemas.microsoft.com/office/drawing/2014/main" id="{3E3737F3-7144-E22D-2235-89C656E3C55C}"/>
              </a:ext>
            </a:extLst>
          </p:cNvPr>
          <p:cNvSpPr/>
          <p:nvPr/>
        </p:nvSpPr>
        <p:spPr>
          <a:xfrm>
            <a:off x="2360625" y="4065590"/>
            <a:ext cx="1674662" cy="274497"/>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4D71B0CE-7F5F-2908-5D9F-F2C81DFDD5C5}"/>
              </a:ext>
            </a:extLst>
          </p:cNvPr>
          <p:cNvCxnSpPr>
            <a:cxnSpLocks/>
          </p:cNvCxnSpPr>
          <p:nvPr/>
        </p:nvCxnSpPr>
        <p:spPr>
          <a:xfrm flipV="1">
            <a:off x="4132216" y="1842052"/>
            <a:ext cx="2606514" cy="2403219"/>
          </a:xfrm>
          <a:prstGeom prst="straightConnector1">
            <a:avLst/>
          </a:prstGeom>
          <a:ln w="38100">
            <a:solidFill>
              <a:srgbClr val="FF0000"/>
            </a:solidFill>
            <a:tailEnd type="triangle"/>
          </a:ln>
        </p:spPr>
        <p:style>
          <a:lnRef idx="1">
            <a:schemeClr val="accent4"/>
          </a:lnRef>
          <a:fillRef idx="0">
            <a:schemeClr val="accent4"/>
          </a:fillRef>
          <a:effectRef idx="0">
            <a:schemeClr val="accent4"/>
          </a:effectRef>
          <a:fontRef idx="minor">
            <a:schemeClr val="tx1"/>
          </a:fontRef>
        </p:style>
      </p:cxnSp>
      <p:pic>
        <p:nvPicPr>
          <p:cNvPr id="5" name="Picture 4">
            <a:extLst>
              <a:ext uri="{FF2B5EF4-FFF2-40B4-BE49-F238E27FC236}">
                <a16:creationId xmlns:a16="http://schemas.microsoft.com/office/drawing/2014/main" id="{00F37B9A-2E1C-6C8D-440C-3DA5217DC405}"/>
              </a:ext>
            </a:extLst>
          </p:cNvPr>
          <p:cNvPicPr>
            <a:picLocks noChangeAspect="1"/>
          </p:cNvPicPr>
          <p:nvPr/>
        </p:nvPicPr>
        <p:blipFill>
          <a:blip r:embed="rId4"/>
          <a:stretch>
            <a:fillRect/>
          </a:stretch>
        </p:blipFill>
        <p:spPr>
          <a:xfrm>
            <a:off x="1011819" y="4969263"/>
            <a:ext cx="9603347" cy="1815351"/>
          </a:xfrm>
          <a:prstGeom prst="rect">
            <a:avLst/>
          </a:prstGeom>
          <a:ln>
            <a:solidFill>
              <a:schemeClr val="bg1"/>
            </a:solidFill>
          </a:ln>
        </p:spPr>
      </p:pic>
      <p:cxnSp>
        <p:nvCxnSpPr>
          <p:cNvPr id="17" name="Straight Arrow Connector 16">
            <a:extLst>
              <a:ext uri="{FF2B5EF4-FFF2-40B4-BE49-F238E27FC236}">
                <a16:creationId xmlns:a16="http://schemas.microsoft.com/office/drawing/2014/main" id="{ECE31FD1-D4DD-EEB7-704E-39134C28A72B}"/>
              </a:ext>
            </a:extLst>
          </p:cNvPr>
          <p:cNvCxnSpPr>
            <a:cxnSpLocks/>
          </p:cNvCxnSpPr>
          <p:nvPr/>
        </p:nvCxnSpPr>
        <p:spPr>
          <a:xfrm>
            <a:off x="7056105" y="3333146"/>
            <a:ext cx="1769240" cy="2501967"/>
          </a:xfrm>
          <a:prstGeom prst="straightConnector1">
            <a:avLst/>
          </a:prstGeom>
          <a:ln w="38100">
            <a:solidFill>
              <a:srgbClr val="FF0000"/>
            </a:solidFill>
            <a:tailEnd type="triangle"/>
          </a:ln>
        </p:spPr>
        <p:style>
          <a:lnRef idx="1">
            <a:schemeClr val="accent4"/>
          </a:lnRef>
          <a:fillRef idx="0">
            <a:schemeClr val="accent4"/>
          </a:fillRef>
          <a:effectRef idx="0">
            <a:schemeClr val="accent4"/>
          </a:effectRef>
          <a:fontRef idx="minor">
            <a:schemeClr val="tx1"/>
          </a:fontRef>
        </p:style>
      </p:cxnSp>
      <p:sp>
        <p:nvSpPr>
          <p:cNvPr id="14" name="Rectangle 13">
            <a:extLst>
              <a:ext uri="{FF2B5EF4-FFF2-40B4-BE49-F238E27FC236}">
                <a16:creationId xmlns:a16="http://schemas.microsoft.com/office/drawing/2014/main" id="{57A16542-906F-51BD-0487-7FA2563FD1DB}"/>
              </a:ext>
            </a:extLst>
          </p:cNvPr>
          <p:cNvSpPr/>
          <p:nvPr/>
        </p:nvSpPr>
        <p:spPr>
          <a:xfrm>
            <a:off x="8778542" y="5835113"/>
            <a:ext cx="228792" cy="953547"/>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9485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9907-32B6-9CDC-7DAB-3CE25B24564B}"/>
              </a:ext>
            </a:extLst>
          </p:cNvPr>
          <p:cNvSpPr>
            <a:spLocks noGrp="1"/>
          </p:cNvSpPr>
          <p:nvPr>
            <p:ph type="title"/>
          </p:nvPr>
        </p:nvSpPr>
        <p:spPr>
          <a:xfrm>
            <a:off x="680321" y="753228"/>
            <a:ext cx="4136123" cy="1080938"/>
          </a:xfrm>
        </p:spPr>
        <p:txBody>
          <a:bodyPr>
            <a:normAutofit/>
          </a:bodyPr>
          <a:lstStyle/>
          <a:p>
            <a:r>
              <a:rPr lang="en-US" sz="4400" dirty="0"/>
              <a:t>Payroll</a:t>
            </a:r>
          </a:p>
        </p:txBody>
      </p:sp>
      <p:sp>
        <p:nvSpPr>
          <p:cNvPr id="3" name="Content Placeholder 2">
            <a:extLst>
              <a:ext uri="{FF2B5EF4-FFF2-40B4-BE49-F238E27FC236}">
                <a16:creationId xmlns:a16="http://schemas.microsoft.com/office/drawing/2014/main" id="{99D3B417-A700-F93B-C39A-3B99D21C4667}"/>
              </a:ext>
            </a:extLst>
          </p:cNvPr>
          <p:cNvSpPr>
            <a:spLocks noGrp="1"/>
          </p:cNvSpPr>
          <p:nvPr>
            <p:ph idx="1"/>
          </p:nvPr>
        </p:nvSpPr>
        <p:spPr>
          <a:xfrm>
            <a:off x="680321" y="2336873"/>
            <a:ext cx="3656289" cy="3599316"/>
          </a:xfrm>
        </p:spPr>
        <p:txBody>
          <a:bodyPr>
            <a:normAutofit/>
          </a:bodyPr>
          <a:lstStyle/>
          <a:p>
            <a:r>
              <a:rPr lang="en-US" sz="1800" dirty="0"/>
              <a:t>Interim Payroll Worksheet</a:t>
            </a:r>
          </a:p>
          <a:p>
            <a:r>
              <a:rPr lang="en-US" sz="1800" dirty="0"/>
              <a:t>Payroll Calculation Form and Instructions</a:t>
            </a:r>
          </a:p>
          <a:p>
            <a:r>
              <a:rPr lang="en-US" sz="1800" dirty="0"/>
              <a:t>Monthly and Biweekly payroll processing schedules</a:t>
            </a:r>
          </a:p>
        </p:txBody>
      </p:sp>
      <p:pic>
        <p:nvPicPr>
          <p:cNvPr id="7" name="Picture 6">
            <a:extLst>
              <a:ext uri="{FF2B5EF4-FFF2-40B4-BE49-F238E27FC236}">
                <a16:creationId xmlns:a16="http://schemas.microsoft.com/office/drawing/2014/main" id="{EB652FA2-9747-056A-7968-B91FF5EFC63D}"/>
              </a:ext>
            </a:extLst>
          </p:cNvPr>
          <p:cNvPicPr>
            <a:picLocks noChangeAspect="1"/>
          </p:cNvPicPr>
          <p:nvPr/>
        </p:nvPicPr>
        <p:blipFill>
          <a:blip r:embed="rId2"/>
          <a:stretch>
            <a:fillRect/>
          </a:stretch>
        </p:blipFill>
        <p:spPr>
          <a:xfrm>
            <a:off x="5379394" y="640080"/>
            <a:ext cx="6062870" cy="5577840"/>
          </a:xfrm>
          <a:prstGeom prst="rect">
            <a:avLst/>
          </a:prstGeom>
          <a:ln>
            <a:noFill/>
          </a:ln>
          <a:effectLst>
            <a:outerShdw blurRad="76200" dist="63500" dir="5040000" algn="tl" rotWithShape="0">
              <a:srgbClr val="000000">
                <a:alpha val="41000"/>
              </a:srgbClr>
            </a:outerShdw>
          </a:effectLst>
        </p:spPr>
      </p:pic>
      <p:sp>
        <p:nvSpPr>
          <p:cNvPr id="8" name="Rectangle 7">
            <a:extLst>
              <a:ext uri="{FF2B5EF4-FFF2-40B4-BE49-F238E27FC236}">
                <a16:creationId xmlns:a16="http://schemas.microsoft.com/office/drawing/2014/main" id="{9332CB97-208B-8DE3-0437-E913054A58FF}"/>
              </a:ext>
            </a:extLst>
          </p:cNvPr>
          <p:cNvSpPr/>
          <p:nvPr/>
        </p:nvSpPr>
        <p:spPr>
          <a:xfrm>
            <a:off x="5376218" y="984374"/>
            <a:ext cx="919074" cy="408328"/>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516EDB-8D55-0FFC-5D55-1AB85C145CDF}"/>
              </a:ext>
            </a:extLst>
          </p:cNvPr>
          <p:cNvSpPr/>
          <p:nvPr/>
        </p:nvSpPr>
        <p:spPr>
          <a:xfrm>
            <a:off x="5999885" y="4991320"/>
            <a:ext cx="2074969" cy="790501"/>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7226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22608-7B18-DC84-DDDE-578BC6B0473C}"/>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DAB6BC8A-64CD-E82C-3F3C-ADFBB3DBEBC7}"/>
              </a:ext>
            </a:extLst>
          </p:cNvPr>
          <p:cNvSpPr>
            <a:spLocks noGrp="1"/>
          </p:cNvSpPr>
          <p:nvPr>
            <p:ph sz="half" idx="1"/>
          </p:nvPr>
        </p:nvSpPr>
        <p:spPr>
          <a:xfrm>
            <a:off x="171449" y="2336873"/>
            <a:ext cx="6143625" cy="3599316"/>
          </a:xfrm>
        </p:spPr>
        <p:txBody>
          <a:bodyPr>
            <a:normAutofit/>
          </a:bodyPr>
          <a:lstStyle/>
          <a:p>
            <a:pPr lvl="1"/>
            <a:r>
              <a:rPr lang="en-US" dirty="0"/>
              <a:t>Contact Us:</a:t>
            </a:r>
          </a:p>
          <a:p>
            <a:pPr lvl="1"/>
            <a:r>
              <a:rPr lang="en-US" dirty="0"/>
              <a:t>State Accounting email mailbox: </a:t>
            </a:r>
            <a:r>
              <a:rPr lang="en-US" dirty="0">
                <a:hlinkClick r:id="rId3"/>
              </a:rPr>
              <a:t>as.stateaccounting@nebraska.gov</a:t>
            </a:r>
            <a:endParaRPr lang="en-US" dirty="0"/>
          </a:p>
          <a:p>
            <a:pPr lvl="1"/>
            <a:endParaRPr lang="en-US" dirty="0"/>
          </a:p>
          <a:p>
            <a:pPr lvl="1"/>
            <a:r>
              <a:rPr lang="en-US" dirty="0"/>
              <a:t>Subject line will help guide the email to the appropriate folder</a:t>
            </a:r>
          </a:p>
          <a:p>
            <a:pPr lvl="1"/>
            <a:endParaRPr lang="en-US" dirty="0"/>
          </a:p>
          <a:p>
            <a:endParaRPr lang="en-US" dirty="0"/>
          </a:p>
          <a:p>
            <a:pPr lvl="1"/>
            <a:endParaRPr lang="en-US" dirty="0"/>
          </a:p>
          <a:p>
            <a:pPr lvl="1"/>
            <a:endParaRPr lang="en-US" dirty="0"/>
          </a:p>
        </p:txBody>
      </p:sp>
      <p:pic>
        <p:nvPicPr>
          <p:cNvPr id="8" name="Picture 7" descr="Colorful mailboxes stacked inside a wooden box">
            <a:extLst>
              <a:ext uri="{FF2B5EF4-FFF2-40B4-BE49-F238E27FC236}">
                <a16:creationId xmlns:a16="http://schemas.microsoft.com/office/drawing/2014/main" id="{DE571283-F934-83B0-C944-D92C83EFE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2768" y="2178158"/>
            <a:ext cx="3631439" cy="2384703"/>
          </a:xfrm>
          <a:prstGeom prst="rect">
            <a:avLst/>
          </a:prstGeom>
        </p:spPr>
      </p:pic>
      <p:grpSp>
        <p:nvGrpSpPr>
          <p:cNvPr id="12" name="Group 11">
            <a:extLst>
              <a:ext uri="{FF2B5EF4-FFF2-40B4-BE49-F238E27FC236}">
                <a16:creationId xmlns:a16="http://schemas.microsoft.com/office/drawing/2014/main" id="{17B2FA17-410B-C6BF-AB06-59BB86F098E9}"/>
              </a:ext>
            </a:extLst>
          </p:cNvPr>
          <p:cNvGrpSpPr/>
          <p:nvPr/>
        </p:nvGrpSpPr>
        <p:grpSpPr>
          <a:xfrm>
            <a:off x="3393281" y="3843337"/>
            <a:ext cx="7150926" cy="2943225"/>
            <a:chOff x="730366" y="2992021"/>
            <a:chExt cx="9716856" cy="3734321"/>
          </a:xfrm>
        </p:grpSpPr>
        <p:pic>
          <p:nvPicPr>
            <p:cNvPr id="9" name="Picture 8">
              <a:extLst>
                <a:ext uri="{FF2B5EF4-FFF2-40B4-BE49-F238E27FC236}">
                  <a16:creationId xmlns:a16="http://schemas.microsoft.com/office/drawing/2014/main" id="{F6C7EBC0-7498-829F-A6A4-B881C6C53D38}"/>
                </a:ext>
              </a:extLst>
            </p:cNvPr>
            <p:cNvPicPr>
              <a:picLocks noChangeAspect="1"/>
            </p:cNvPicPr>
            <p:nvPr/>
          </p:nvPicPr>
          <p:blipFill>
            <a:blip r:embed="rId5"/>
            <a:stretch>
              <a:fillRect/>
            </a:stretch>
          </p:blipFill>
          <p:spPr>
            <a:xfrm>
              <a:off x="730366" y="2992021"/>
              <a:ext cx="9716856" cy="3734321"/>
            </a:xfrm>
            <a:prstGeom prst="rect">
              <a:avLst/>
            </a:prstGeom>
          </p:spPr>
        </p:pic>
        <p:sp>
          <p:nvSpPr>
            <p:cNvPr id="10" name="Rectangle 9">
              <a:extLst>
                <a:ext uri="{FF2B5EF4-FFF2-40B4-BE49-F238E27FC236}">
                  <a16:creationId xmlns:a16="http://schemas.microsoft.com/office/drawing/2014/main" id="{09924A5F-5A66-86A4-557B-B70F4D006000}"/>
                </a:ext>
              </a:extLst>
            </p:cNvPr>
            <p:cNvSpPr/>
            <p:nvPr/>
          </p:nvSpPr>
          <p:spPr>
            <a:xfrm>
              <a:off x="7265194" y="3084880"/>
              <a:ext cx="1107281" cy="344120"/>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09189E-9302-2C41-9D8F-D019F0768C91}"/>
                </a:ext>
              </a:extLst>
            </p:cNvPr>
            <p:cNvSpPr/>
            <p:nvPr/>
          </p:nvSpPr>
          <p:spPr>
            <a:xfrm>
              <a:off x="6017419" y="3792411"/>
              <a:ext cx="1107281" cy="344120"/>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6481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2E911EF-80F5-4781-A4DF-44EFAF242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0A2A734-17E4-44D5-9630-D54D6AF746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EFFB5C33-24B2-4764-BDBD-4C10A21DB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8808" y="0"/>
            <a:ext cx="34031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FEB601E2-EFED-4313-BEE4-9E27B94FC6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242852"/>
            <a:ext cx="9110541" cy="246557"/>
          </a:xfrm>
          <a:prstGeom prst="rect">
            <a:avLst/>
          </a:prstGeom>
        </p:spPr>
      </p:pic>
      <p:sp>
        <p:nvSpPr>
          <p:cNvPr id="31" name="Rectangle 30">
            <a:extLst>
              <a:ext uri="{FF2B5EF4-FFF2-40B4-BE49-F238E27FC236}">
                <a16:creationId xmlns:a16="http://schemas.microsoft.com/office/drawing/2014/main" id="{1425DB5A-CEE1-4EE1-8C4A-689E49D35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9110542" cy="166033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A1DB92B-E22B-4A09-01B9-C0063C5277FC}"/>
              </a:ext>
            </a:extLst>
          </p:cNvPr>
          <p:cNvSpPr>
            <a:spLocks noGrp="1"/>
          </p:cNvSpPr>
          <p:nvPr>
            <p:ph type="ctrTitle"/>
          </p:nvPr>
        </p:nvSpPr>
        <p:spPr>
          <a:xfrm>
            <a:off x="840510" y="2733709"/>
            <a:ext cx="7657792" cy="1373070"/>
          </a:xfrm>
        </p:spPr>
        <p:txBody>
          <a:bodyPr>
            <a:normAutofit/>
          </a:bodyPr>
          <a:lstStyle/>
          <a:p>
            <a:r>
              <a:rPr lang="en-US">
                <a:solidFill>
                  <a:srgbClr val="FFFFFF"/>
                </a:solidFill>
              </a:rPr>
              <a:t>BACK TO BASICS</a:t>
            </a:r>
          </a:p>
        </p:txBody>
      </p:sp>
      <p:sp>
        <p:nvSpPr>
          <p:cNvPr id="3" name="Subtitle 2">
            <a:extLst>
              <a:ext uri="{FF2B5EF4-FFF2-40B4-BE49-F238E27FC236}">
                <a16:creationId xmlns:a16="http://schemas.microsoft.com/office/drawing/2014/main" id="{02AF64DC-2FE7-DE17-BC39-B81DE27ECD30}"/>
              </a:ext>
            </a:extLst>
          </p:cNvPr>
          <p:cNvSpPr>
            <a:spLocks noGrp="1"/>
          </p:cNvSpPr>
          <p:nvPr>
            <p:ph type="subTitle" idx="1"/>
          </p:nvPr>
        </p:nvSpPr>
        <p:spPr>
          <a:xfrm>
            <a:off x="1194149" y="4394039"/>
            <a:ext cx="7304152" cy="1117687"/>
          </a:xfrm>
        </p:spPr>
        <p:txBody>
          <a:bodyPr>
            <a:normAutofit/>
          </a:bodyPr>
          <a:lstStyle/>
          <a:p>
            <a:endParaRPr lang="en-US"/>
          </a:p>
        </p:txBody>
      </p:sp>
    </p:spTree>
    <p:extLst>
      <p:ext uri="{BB962C8B-B14F-4D97-AF65-F5344CB8AC3E}">
        <p14:creationId xmlns:p14="http://schemas.microsoft.com/office/powerpoint/2010/main" val="238811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8981A-2005-9952-93ED-7799B2082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2837F7-A428-F6D6-F954-F09B3B180D78}"/>
              </a:ext>
            </a:extLst>
          </p:cNvPr>
          <p:cNvSpPr>
            <a:spLocks noGrp="1"/>
          </p:cNvSpPr>
          <p:nvPr>
            <p:ph type="title"/>
          </p:nvPr>
        </p:nvSpPr>
        <p:spPr/>
        <p:txBody>
          <a:bodyPr/>
          <a:lstStyle/>
          <a:p>
            <a:r>
              <a:rPr lang="en-US" dirty="0"/>
              <a:t>CREATING A FAVORITES MENU</a:t>
            </a:r>
          </a:p>
        </p:txBody>
      </p:sp>
      <p:sp>
        <p:nvSpPr>
          <p:cNvPr id="3" name="Content Placeholder 2">
            <a:extLst>
              <a:ext uri="{FF2B5EF4-FFF2-40B4-BE49-F238E27FC236}">
                <a16:creationId xmlns:a16="http://schemas.microsoft.com/office/drawing/2014/main" id="{DD5FAAEE-68C4-BBFA-212B-6585D12CE145}"/>
              </a:ext>
            </a:extLst>
          </p:cNvPr>
          <p:cNvSpPr>
            <a:spLocks noGrp="1"/>
          </p:cNvSpPr>
          <p:nvPr>
            <p:ph idx="1"/>
          </p:nvPr>
        </p:nvSpPr>
        <p:spPr>
          <a:xfrm>
            <a:off x="165710" y="2238375"/>
            <a:ext cx="11907943" cy="4619625"/>
          </a:xfrm>
        </p:spPr>
        <p:txBody>
          <a:bodyPr>
            <a:normAutofit/>
          </a:bodyPr>
          <a:lstStyle/>
          <a:p>
            <a:pPr marL="0" indent="0">
              <a:buNone/>
            </a:pPr>
            <a:r>
              <a:rPr lang="en-US" dirty="0"/>
              <a:t>Frequently used reports and screens can be added to your favorites menu two different ways. </a:t>
            </a:r>
          </a:p>
          <a:p>
            <a:pPr marL="914400" lvl="1" indent="-457200">
              <a:buFont typeface="+mj-lt"/>
              <a:buAutoNum type="arabicPeriod"/>
            </a:pPr>
            <a:r>
              <a:rPr lang="en-US" dirty="0"/>
              <a:t>With the screen or report open, </a:t>
            </a:r>
            <a:br>
              <a:rPr lang="en-US" dirty="0"/>
            </a:br>
            <a:r>
              <a:rPr lang="en-US" dirty="0"/>
              <a:t>select the </a:t>
            </a:r>
            <a:r>
              <a:rPr lang="en-US" sz="2400" dirty="0">
                <a:effectLst/>
              </a:rPr>
              <a:t>★</a:t>
            </a:r>
            <a:r>
              <a:rPr lang="en-US" dirty="0"/>
              <a:t>, on the drop-down </a:t>
            </a:r>
            <a:br>
              <a:rPr lang="en-US" dirty="0"/>
            </a:br>
            <a:r>
              <a:rPr lang="en-US" dirty="0"/>
              <a:t>menu then “Add to Favorites”.</a:t>
            </a:r>
            <a:br>
              <a:rPr lang="en-US" dirty="0"/>
            </a:br>
            <a:endParaRPr lang="en-US" dirty="0"/>
          </a:p>
          <a:p>
            <a:pPr marL="914400" lvl="1" indent="-457200">
              <a:buFont typeface="+mj-lt"/>
              <a:buAutoNum type="arabicPeriod"/>
            </a:pPr>
            <a:r>
              <a:rPr lang="en-US" dirty="0"/>
              <a:t>From the menu, </a:t>
            </a:r>
            <a:br>
              <a:rPr lang="en-US" dirty="0"/>
            </a:br>
            <a:r>
              <a:rPr lang="en-US" dirty="0"/>
              <a:t>right click on the </a:t>
            </a:r>
            <a:br>
              <a:rPr lang="en-US" dirty="0"/>
            </a:br>
            <a:r>
              <a:rPr lang="en-US" dirty="0"/>
              <a:t>screen or report and </a:t>
            </a:r>
            <a:br>
              <a:rPr lang="en-US" dirty="0"/>
            </a:br>
            <a:r>
              <a:rPr lang="en-US" dirty="0"/>
              <a:t>select “Add to </a:t>
            </a:r>
            <a:br>
              <a:rPr lang="en-US" dirty="0"/>
            </a:br>
            <a:r>
              <a:rPr lang="en-US" dirty="0"/>
              <a:t>Favorites”.</a:t>
            </a:r>
            <a:br>
              <a:rPr lang="en-US" dirty="0"/>
            </a:br>
            <a:endParaRPr lang="en-US" dirty="0"/>
          </a:p>
          <a:p>
            <a:pPr marL="0" indent="0">
              <a:buNone/>
            </a:pPr>
            <a:r>
              <a:rPr lang="en-US" dirty="0"/>
              <a:t>The name can be changed or left as is. After clicking “Create Favorite”, the report will now show up in your favorite menu in the far-left hand column. </a:t>
            </a:r>
          </a:p>
        </p:txBody>
      </p:sp>
      <p:grpSp>
        <p:nvGrpSpPr>
          <p:cNvPr id="17" name="Group 16">
            <a:extLst>
              <a:ext uri="{FF2B5EF4-FFF2-40B4-BE49-F238E27FC236}">
                <a16:creationId xmlns:a16="http://schemas.microsoft.com/office/drawing/2014/main" id="{EBCAA7E4-953A-E110-D71F-E274B3DDFD5D}"/>
              </a:ext>
            </a:extLst>
          </p:cNvPr>
          <p:cNvGrpSpPr/>
          <p:nvPr/>
        </p:nvGrpSpPr>
        <p:grpSpPr>
          <a:xfrm>
            <a:off x="3771900" y="4084172"/>
            <a:ext cx="8254390" cy="1744805"/>
            <a:chOff x="1933607" y="2543051"/>
            <a:chExt cx="8382557" cy="1771897"/>
          </a:xfrm>
        </p:grpSpPr>
        <p:pic>
          <p:nvPicPr>
            <p:cNvPr id="15" name="Picture 14">
              <a:extLst>
                <a:ext uri="{FF2B5EF4-FFF2-40B4-BE49-F238E27FC236}">
                  <a16:creationId xmlns:a16="http://schemas.microsoft.com/office/drawing/2014/main" id="{B9FEFBCF-F307-2CD8-7F36-C68F73A7C045}"/>
                </a:ext>
              </a:extLst>
            </p:cNvPr>
            <p:cNvPicPr>
              <a:picLocks noChangeAspect="1"/>
            </p:cNvPicPr>
            <p:nvPr/>
          </p:nvPicPr>
          <p:blipFill>
            <a:blip r:embed="rId3"/>
            <a:srcRect l="685"/>
            <a:stretch>
              <a:fillRect/>
            </a:stretch>
          </p:blipFill>
          <p:spPr>
            <a:xfrm>
              <a:off x="1933607" y="2543051"/>
              <a:ext cx="8382557" cy="1771897"/>
            </a:xfrm>
            <a:prstGeom prst="rect">
              <a:avLst/>
            </a:prstGeom>
            <a:ln>
              <a:solidFill>
                <a:schemeClr val="bg1"/>
              </a:solidFill>
            </a:ln>
          </p:spPr>
        </p:pic>
        <p:sp>
          <p:nvSpPr>
            <p:cNvPr id="16" name="Rectangle 15">
              <a:extLst>
                <a:ext uri="{FF2B5EF4-FFF2-40B4-BE49-F238E27FC236}">
                  <a16:creationId xmlns:a16="http://schemas.microsoft.com/office/drawing/2014/main" id="{8FD96EDC-9116-CC79-7E60-8C2A18CDE5A4}"/>
                </a:ext>
              </a:extLst>
            </p:cNvPr>
            <p:cNvSpPr/>
            <p:nvPr/>
          </p:nvSpPr>
          <p:spPr>
            <a:xfrm>
              <a:off x="8801100" y="2785192"/>
              <a:ext cx="1467701" cy="3290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F2AA70DA-87C3-CDA2-4A95-54FBF2A9F32D}"/>
              </a:ext>
            </a:extLst>
          </p:cNvPr>
          <p:cNvGrpSpPr/>
          <p:nvPr/>
        </p:nvGrpSpPr>
        <p:grpSpPr>
          <a:xfrm>
            <a:off x="5200911" y="2992745"/>
            <a:ext cx="6825379" cy="872510"/>
            <a:chOff x="5200911" y="2992745"/>
            <a:chExt cx="6825379" cy="872510"/>
          </a:xfrm>
        </p:grpSpPr>
        <p:grpSp>
          <p:nvGrpSpPr>
            <p:cNvPr id="8" name="Group 7">
              <a:extLst>
                <a:ext uri="{FF2B5EF4-FFF2-40B4-BE49-F238E27FC236}">
                  <a16:creationId xmlns:a16="http://schemas.microsoft.com/office/drawing/2014/main" id="{93B2930E-08DC-3DAD-C137-F7D0B894C660}"/>
                </a:ext>
              </a:extLst>
            </p:cNvPr>
            <p:cNvGrpSpPr/>
            <p:nvPr/>
          </p:nvGrpSpPr>
          <p:grpSpPr>
            <a:xfrm>
              <a:off x="5200911" y="2992745"/>
              <a:ext cx="6825379" cy="872510"/>
              <a:chOff x="4686300" y="4294896"/>
              <a:chExt cx="6825379" cy="872510"/>
            </a:xfrm>
          </p:grpSpPr>
          <p:pic>
            <p:nvPicPr>
              <p:cNvPr id="6" name="Picture 5">
                <a:extLst>
                  <a:ext uri="{FF2B5EF4-FFF2-40B4-BE49-F238E27FC236}">
                    <a16:creationId xmlns:a16="http://schemas.microsoft.com/office/drawing/2014/main" id="{8EECE03F-0F23-D711-70AE-D0EEE8813DFF}"/>
                  </a:ext>
                </a:extLst>
              </p:cNvPr>
              <p:cNvPicPr>
                <a:picLocks noChangeAspect="1"/>
              </p:cNvPicPr>
              <p:nvPr/>
            </p:nvPicPr>
            <p:blipFill>
              <a:blip r:embed="rId4"/>
              <a:stretch>
                <a:fillRect/>
              </a:stretch>
            </p:blipFill>
            <p:spPr>
              <a:xfrm>
                <a:off x="4686300" y="4294896"/>
                <a:ext cx="6825379" cy="872510"/>
              </a:xfrm>
              <a:prstGeom prst="rect">
                <a:avLst/>
              </a:prstGeom>
              <a:ln>
                <a:solidFill>
                  <a:schemeClr val="bg1"/>
                </a:solidFill>
              </a:ln>
            </p:spPr>
          </p:pic>
          <p:sp>
            <p:nvSpPr>
              <p:cNvPr id="7" name="Rectangle 6">
                <a:extLst>
                  <a:ext uri="{FF2B5EF4-FFF2-40B4-BE49-F238E27FC236}">
                    <a16:creationId xmlns:a16="http://schemas.microsoft.com/office/drawing/2014/main" id="{4526C499-E695-F78B-FC67-C89C036E581C}"/>
                  </a:ext>
                </a:extLst>
              </p:cNvPr>
              <p:cNvSpPr/>
              <p:nvPr/>
            </p:nvSpPr>
            <p:spPr>
              <a:xfrm>
                <a:off x="8820150" y="4924425"/>
                <a:ext cx="1323975" cy="228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a:extLst>
                <a:ext uri="{FF2B5EF4-FFF2-40B4-BE49-F238E27FC236}">
                  <a16:creationId xmlns:a16="http://schemas.microsoft.com/office/drawing/2014/main" id="{2F7C066D-DD4C-7F96-7419-62BEAE87AEFB}"/>
                </a:ext>
              </a:extLst>
            </p:cNvPr>
            <p:cNvSpPr/>
            <p:nvPr/>
          </p:nvSpPr>
          <p:spPr>
            <a:xfrm>
              <a:off x="9334761" y="3046973"/>
              <a:ext cx="337559" cy="2855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57983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FEB23-E7BA-824F-0F0A-ACD6CD14A298}"/>
              </a:ext>
            </a:extLst>
          </p:cNvPr>
          <p:cNvSpPr>
            <a:spLocks noGrp="1"/>
          </p:cNvSpPr>
          <p:nvPr>
            <p:ph type="title"/>
          </p:nvPr>
        </p:nvSpPr>
        <p:spPr/>
        <p:txBody>
          <a:bodyPr/>
          <a:lstStyle/>
          <a:p>
            <a:r>
              <a:rPr lang="en-US" dirty="0"/>
              <a:t>MANAGING FAVORITES MENU</a:t>
            </a:r>
          </a:p>
        </p:txBody>
      </p:sp>
      <p:grpSp>
        <p:nvGrpSpPr>
          <p:cNvPr id="13" name="Group 12">
            <a:extLst>
              <a:ext uri="{FF2B5EF4-FFF2-40B4-BE49-F238E27FC236}">
                <a16:creationId xmlns:a16="http://schemas.microsoft.com/office/drawing/2014/main" id="{A0262CA3-F752-2CA5-E3E9-FA165D1682DC}"/>
              </a:ext>
            </a:extLst>
          </p:cNvPr>
          <p:cNvGrpSpPr/>
          <p:nvPr/>
        </p:nvGrpSpPr>
        <p:grpSpPr>
          <a:xfrm>
            <a:off x="5459641" y="2434908"/>
            <a:ext cx="6578524" cy="3965139"/>
            <a:chOff x="-210808" y="1452995"/>
            <a:chExt cx="8708577" cy="5249008"/>
          </a:xfrm>
        </p:grpSpPr>
        <p:pic>
          <p:nvPicPr>
            <p:cNvPr id="10" name="Picture 9">
              <a:extLst>
                <a:ext uri="{FF2B5EF4-FFF2-40B4-BE49-F238E27FC236}">
                  <a16:creationId xmlns:a16="http://schemas.microsoft.com/office/drawing/2014/main" id="{C0E57AF9-9A1D-0DD3-BCDE-FE296A8B1D7A}"/>
                </a:ext>
              </a:extLst>
            </p:cNvPr>
            <p:cNvPicPr>
              <a:picLocks noChangeAspect="1"/>
            </p:cNvPicPr>
            <p:nvPr/>
          </p:nvPicPr>
          <p:blipFill>
            <a:blip r:embed="rId2"/>
            <a:srcRect l="584" r="1013"/>
            <a:stretch>
              <a:fillRect/>
            </a:stretch>
          </p:blipFill>
          <p:spPr>
            <a:xfrm>
              <a:off x="-210808" y="1452995"/>
              <a:ext cx="8708577" cy="5249008"/>
            </a:xfrm>
            <a:prstGeom prst="rect">
              <a:avLst/>
            </a:prstGeom>
            <a:ln>
              <a:solidFill>
                <a:schemeClr val="bg1"/>
              </a:solidFill>
            </a:ln>
          </p:spPr>
        </p:pic>
        <p:sp>
          <p:nvSpPr>
            <p:cNvPr id="11" name="Rectangle 10">
              <a:extLst>
                <a:ext uri="{FF2B5EF4-FFF2-40B4-BE49-F238E27FC236}">
                  <a16:creationId xmlns:a16="http://schemas.microsoft.com/office/drawing/2014/main" id="{A41F4249-3F53-1CDF-FC4E-D35678C03DF2}"/>
                </a:ext>
              </a:extLst>
            </p:cNvPr>
            <p:cNvSpPr/>
            <p:nvPr/>
          </p:nvSpPr>
          <p:spPr>
            <a:xfrm>
              <a:off x="5204927" y="3003148"/>
              <a:ext cx="548173" cy="2925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336F19B-2BC8-87D0-013A-03E44789E647}"/>
                </a:ext>
              </a:extLst>
            </p:cNvPr>
            <p:cNvSpPr/>
            <p:nvPr/>
          </p:nvSpPr>
          <p:spPr>
            <a:xfrm>
              <a:off x="5479013" y="6352352"/>
              <a:ext cx="1855237" cy="2925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Content Placeholder 14">
            <a:extLst>
              <a:ext uri="{FF2B5EF4-FFF2-40B4-BE49-F238E27FC236}">
                <a16:creationId xmlns:a16="http://schemas.microsoft.com/office/drawing/2014/main" id="{4E23D2A6-49B9-18C5-6669-A91B0C4B9EF8}"/>
              </a:ext>
            </a:extLst>
          </p:cNvPr>
          <p:cNvSpPr>
            <a:spLocks noGrp="1"/>
          </p:cNvSpPr>
          <p:nvPr>
            <p:ph idx="1"/>
          </p:nvPr>
        </p:nvSpPr>
        <p:spPr>
          <a:xfrm>
            <a:off x="299085" y="2228850"/>
            <a:ext cx="4639129" cy="4629151"/>
          </a:xfrm>
        </p:spPr>
        <p:txBody>
          <a:bodyPr>
            <a:normAutofit/>
          </a:bodyPr>
          <a:lstStyle/>
          <a:p>
            <a:r>
              <a:rPr lang="en-US" dirty="0"/>
              <a:t>At any point, a user can edit their favorites list by clicking on the </a:t>
            </a:r>
            <a:r>
              <a:rPr lang="en-US" dirty="0">
                <a:effectLst/>
              </a:rPr>
              <a:t>★</a:t>
            </a:r>
            <a:r>
              <a:rPr lang="en-US" dirty="0">
                <a:solidFill>
                  <a:srgbClr val="FFFF00"/>
                </a:solidFill>
                <a:effectLst/>
              </a:rPr>
              <a:t> </a:t>
            </a:r>
            <a:r>
              <a:rPr lang="en-US" dirty="0"/>
              <a:t>and selecting “Manage Favorites”. </a:t>
            </a:r>
            <a:br>
              <a:rPr lang="en-US" dirty="0"/>
            </a:br>
            <a:br>
              <a:rPr lang="en-US" dirty="0"/>
            </a:br>
            <a:br>
              <a:rPr lang="en-US" dirty="0"/>
            </a:br>
            <a:br>
              <a:rPr lang="en-US" dirty="0"/>
            </a:br>
            <a:r>
              <a:rPr lang="en-US" dirty="0"/>
              <a:t>Items can be renamed, deleted and folders can be created. </a:t>
            </a:r>
            <a:br>
              <a:rPr lang="en-US" dirty="0"/>
            </a:br>
            <a:endParaRPr lang="en-US" dirty="0"/>
          </a:p>
          <a:p>
            <a:r>
              <a:rPr lang="en-US" dirty="0"/>
              <a:t>Note: To delete a single item the user will select the application in this window and then a delete command will prompt         , then the user can simply select this icon to delete.</a:t>
            </a:r>
          </a:p>
          <a:p>
            <a:endParaRPr lang="en-US" dirty="0"/>
          </a:p>
        </p:txBody>
      </p:sp>
      <p:pic>
        <p:nvPicPr>
          <p:cNvPr id="17" name="Picture 16">
            <a:extLst>
              <a:ext uri="{FF2B5EF4-FFF2-40B4-BE49-F238E27FC236}">
                <a16:creationId xmlns:a16="http://schemas.microsoft.com/office/drawing/2014/main" id="{0BD66BF3-B4C2-EC9E-4974-58A1C4E5267B}"/>
              </a:ext>
            </a:extLst>
          </p:cNvPr>
          <p:cNvPicPr>
            <a:picLocks noChangeAspect="1"/>
          </p:cNvPicPr>
          <p:nvPr/>
        </p:nvPicPr>
        <p:blipFill>
          <a:blip r:embed="rId3"/>
          <a:stretch>
            <a:fillRect/>
          </a:stretch>
        </p:blipFill>
        <p:spPr>
          <a:xfrm>
            <a:off x="3220954" y="5660821"/>
            <a:ext cx="475488" cy="301897"/>
          </a:xfrm>
          <a:prstGeom prst="rect">
            <a:avLst/>
          </a:prstGeom>
        </p:spPr>
      </p:pic>
      <p:grpSp>
        <p:nvGrpSpPr>
          <p:cNvPr id="18" name="Group 17">
            <a:extLst>
              <a:ext uri="{FF2B5EF4-FFF2-40B4-BE49-F238E27FC236}">
                <a16:creationId xmlns:a16="http://schemas.microsoft.com/office/drawing/2014/main" id="{3940CC09-8DFA-6EDD-623B-4FB23A884483}"/>
              </a:ext>
            </a:extLst>
          </p:cNvPr>
          <p:cNvGrpSpPr/>
          <p:nvPr/>
        </p:nvGrpSpPr>
        <p:grpSpPr>
          <a:xfrm>
            <a:off x="639751" y="3194317"/>
            <a:ext cx="4121987" cy="623234"/>
            <a:chOff x="639751" y="3194317"/>
            <a:chExt cx="4121987" cy="623234"/>
          </a:xfrm>
        </p:grpSpPr>
        <p:grpSp>
          <p:nvGrpSpPr>
            <p:cNvPr id="25" name="Group 24">
              <a:extLst>
                <a:ext uri="{FF2B5EF4-FFF2-40B4-BE49-F238E27FC236}">
                  <a16:creationId xmlns:a16="http://schemas.microsoft.com/office/drawing/2014/main" id="{D0E8BA96-5972-3A04-E36C-6F9D1099A315}"/>
                </a:ext>
              </a:extLst>
            </p:cNvPr>
            <p:cNvGrpSpPr/>
            <p:nvPr/>
          </p:nvGrpSpPr>
          <p:grpSpPr>
            <a:xfrm>
              <a:off x="639751" y="3194317"/>
              <a:ext cx="4121987" cy="623234"/>
              <a:chOff x="2914206" y="2947920"/>
              <a:chExt cx="6363588" cy="962159"/>
            </a:xfrm>
          </p:grpSpPr>
          <p:pic>
            <p:nvPicPr>
              <p:cNvPr id="23" name="Picture 22">
                <a:extLst>
                  <a:ext uri="{FF2B5EF4-FFF2-40B4-BE49-F238E27FC236}">
                    <a16:creationId xmlns:a16="http://schemas.microsoft.com/office/drawing/2014/main" id="{BC411BAF-1C76-41C0-52EC-A77F10A943C1}"/>
                  </a:ext>
                </a:extLst>
              </p:cNvPr>
              <p:cNvPicPr>
                <a:picLocks noChangeAspect="1"/>
              </p:cNvPicPr>
              <p:nvPr/>
            </p:nvPicPr>
            <p:blipFill>
              <a:blip r:embed="rId4"/>
              <a:stretch>
                <a:fillRect/>
              </a:stretch>
            </p:blipFill>
            <p:spPr>
              <a:xfrm>
                <a:off x="2914206" y="2947920"/>
                <a:ext cx="6363588" cy="962159"/>
              </a:xfrm>
              <a:prstGeom prst="rect">
                <a:avLst/>
              </a:prstGeom>
            </p:spPr>
          </p:pic>
          <p:sp>
            <p:nvSpPr>
              <p:cNvPr id="24" name="Rectangle 23">
                <a:extLst>
                  <a:ext uri="{FF2B5EF4-FFF2-40B4-BE49-F238E27FC236}">
                    <a16:creationId xmlns:a16="http://schemas.microsoft.com/office/drawing/2014/main" id="{5CD30C29-0F90-B12B-3097-BEB5BDD7499F}"/>
                  </a:ext>
                </a:extLst>
              </p:cNvPr>
              <p:cNvSpPr/>
              <p:nvPr/>
            </p:nvSpPr>
            <p:spPr>
              <a:xfrm>
                <a:off x="5133975" y="3428999"/>
                <a:ext cx="2019299" cy="4810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ectangle 2">
              <a:extLst>
                <a:ext uri="{FF2B5EF4-FFF2-40B4-BE49-F238E27FC236}">
                  <a16:creationId xmlns:a16="http://schemas.microsoft.com/office/drawing/2014/main" id="{ACEEAE0C-7A88-9773-FD5B-06AC8CC673A6}"/>
                </a:ext>
              </a:extLst>
            </p:cNvPr>
            <p:cNvSpPr/>
            <p:nvPr/>
          </p:nvSpPr>
          <p:spPr>
            <a:xfrm>
              <a:off x="2077597" y="3256047"/>
              <a:ext cx="313178" cy="2498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D8B072B2-0F0B-A1B9-3ABE-1E518289C1BE}"/>
                </a:ext>
              </a:extLst>
            </p:cNvPr>
            <p:cNvCxnSpPr>
              <a:cxnSpLocks/>
            </p:cNvCxnSpPr>
            <p:nvPr/>
          </p:nvCxnSpPr>
          <p:spPr>
            <a:xfrm>
              <a:off x="2095500" y="3505935"/>
              <a:ext cx="276225" cy="0"/>
            </a:xfrm>
            <a:prstGeom prst="line">
              <a:avLst/>
            </a:prstGeom>
            <a:ln w="38100">
              <a:solidFill>
                <a:srgbClr val="21496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1645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66B4-D3F8-A952-1B6B-388EF1738EC3}"/>
              </a:ext>
            </a:extLst>
          </p:cNvPr>
          <p:cNvSpPr>
            <a:spLocks noGrp="1"/>
          </p:cNvSpPr>
          <p:nvPr>
            <p:ph type="title"/>
          </p:nvPr>
        </p:nvSpPr>
        <p:spPr/>
        <p:txBody>
          <a:bodyPr>
            <a:normAutofit/>
          </a:bodyPr>
          <a:lstStyle/>
          <a:p>
            <a:r>
              <a:rPr lang="en-US" dirty="0"/>
              <a:t>USING THE GRID FORMAT MANAGER</a:t>
            </a:r>
          </a:p>
        </p:txBody>
      </p:sp>
      <p:sp>
        <p:nvSpPr>
          <p:cNvPr id="3" name="Text Placeholder 2">
            <a:extLst>
              <a:ext uri="{FF2B5EF4-FFF2-40B4-BE49-F238E27FC236}">
                <a16:creationId xmlns:a16="http://schemas.microsoft.com/office/drawing/2014/main" id="{58948A21-6ACB-60F8-2EFE-C014A2B4B5CA}"/>
              </a:ext>
            </a:extLst>
          </p:cNvPr>
          <p:cNvSpPr>
            <a:spLocks noGrp="1"/>
          </p:cNvSpPr>
          <p:nvPr>
            <p:ph type="body" idx="1"/>
          </p:nvPr>
        </p:nvSpPr>
        <p:spPr>
          <a:xfrm>
            <a:off x="680318" y="4954728"/>
            <a:ext cx="3049705" cy="576262"/>
          </a:xfrm>
        </p:spPr>
        <p:txBody>
          <a:bodyPr/>
          <a:lstStyle/>
          <a:p>
            <a:pPr algn="ctr"/>
            <a:r>
              <a:rPr lang="en-US" dirty="0"/>
              <a:t>Display &amp; Order</a:t>
            </a:r>
          </a:p>
        </p:txBody>
      </p:sp>
      <p:pic>
        <p:nvPicPr>
          <p:cNvPr id="22" name="Picture Placeholder 21">
            <a:extLst>
              <a:ext uri="{FF2B5EF4-FFF2-40B4-BE49-F238E27FC236}">
                <a16:creationId xmlns:a16="http://schemas.microsoft.com/office/drawing/2014/main" id="{4470FCCE-6127-B8B6-28C2-D06205AD1CCB}"/>
              </a:ext>
            </a:extLst>
          </p:cNvPr>
          <p:cNvPicPr>
            <a:picLocks noGrp="1" noChangeAspect="1"/>
          </p:cNvPicPr>
          <p:nvPr>
            <p:ph type="pic" idx="15"/>
          </p:nvPr>
        </p:nvPicPr>
        <p:blipFill>
          <a:blip r:embed="rId2"/>
          <a:srcRect t="12520" b="12520"/>
          <a:stretch>
            <a:fillRect/>
          </a:stretch>
        </p:blipFill>
        <p:spPr>
          <a:xfrm>
            <a:off x="680318" y="3222698"/>
            <a:ext cx="3049705" cy="1524000"/>
          </a:xfrm>
          <a:prstGeom prst="rect">
            <a:avLst/>
          </a:prstGeom>
        </p:spPr>
      </p:pic>
      <p:sp>
        <p:nvSpPr>
          <p:cNvPr id="5" name="Text Placeholder 4">
            <a:extLst>
              <a:ext uri="{FF2B5EF4-FFF2-40B4-BE49-F238E27FC236}">
                <a16:creationId xmlns:a16="http://schemas.microsoft.com/office/drawing/2014/main" id="{218031FE-5E64-0A08-D628-D9758D3F14B5}"/>
              </a:ext>
            </a:extLst>
          </p:cNvPr>
          <p:cNvSpPr>
            <a:spLocks noGrp="1"/>
          </p:cNvSpPr>
          <p:nvPr>
            <p:ph type="body" sz="half" idx="18"/>
          </p:nvPr>
        </p:nvSpPr>
        <p:spPr>
          <a:xfrm>
            <a:off x="680318" y="5530990"/>
            <a:ext cx="3049705" cy="831710"/>
          </a:xfrm>
        </p:spPr>
        <p:txBody>
          <a:bodyPr/>
          <a:lstStyle/>
          <a:p>
            <a:pPr algn="ctr"/>
            <a:r>
              <a:rPr lang="en-US" dirty="0"/>
              <a:t>Used to shift the order of columns or add/remove fields if allowed. </a:t>
            </a:r>
          </a:p>
        </p:txBody>
      </p:sp>
      <p:sp>
        <p:nvSpPr>
          <p:cNvPr id="6" name="Text Placeholder 5">
            <a:extLst>
              <a:ext uri="{FF2B5EF4-FFF2-40B4-BE49-F238E27FC236}">
                <a16:creationId xmlns:a16="http://schemas.microsoft.com/office/drawing/2014/main" id="{E59BA05C-DD50-AE4F-C80A-4808EB580463}"/>
              </a:ext>
            </a:extLst>
          </p:cNvPr>
          <p:cNvSpPr>
            <a:spLocks noGrp="1"/>
          </p:cNvSpPr>
          <p:nvPr>
            <p:ph type="body" sz="quarter" idx="3"/>
          </p:nvPr>
        </p:nvSpPr>
        <p:spPr>
          <a:xfrm>
            <a:off x="3945471" y="4954728"/>
            <a:ext cx="3063240" cy="576262"/>
          </a:xfrm>
        </p:spPr>
        <p:txBody>
          <a:bodyPr/>
          <a:lstStyle/>
          <a:p>
            <a:pPr algn="ctr"/>
            <a:r>
              <a:rPr lang="en-US" dirty="0"/>
              <a:t>Column Format</a:t>
            </a:r>
          </a:p>
        </p:txBody>
      </p:sp>
      <p:sp>
        <p:nvSpPr>
          <p:cNvPr id="8" name="Text Placeholder 7">
            <a:extLst>
              <a:ext uri="{FF2B5EF4-FFF2-40B4-BE49-F238E27FC236}">
                <a16:creationId xmlns:a16="http://schemas.microsoft.com/office/drawing/2014/main" id="{C74ED794-2172-88CB-D4E2-B63198129473}"/>
              </a:ext>
            </a:extLst>
          </p:cNvPr>
          <p:cNvSpPr>
            <a:spLocks noGrp="1"/>
          </p:cNvSpPr>
          <p:nvPr>
            <p:ph type="body" sz="half" idx="19"/>
          </p:nvPr>
        </p:nvSpPr>
        <p:spPr>
          <a:xfrm>
            <a:off x="3944117" y="5530989"/>
            <a:ext cx="3067297" cy="831710"/>
          </a:xfrm>
        </p:spPr>
        <p:txBody>
          <a:bodyPr/>
          <a:lstStyle/>
          <a:p>
            <a:pPr algn="ctr"/>
            <a:r>
              <a:rPr lang="en-US" dirty="0"/>
              <a:t>Used to format different columns based on your team’s criteria of importance or relevance.</a:t>
            </a:r>
          </a:p>
        </p:txBody>
      </p:sp>
      <p:sp>
        <p:nvSpPr>
          <p:cNvPr id="9" name="Text Placeholder 8">
            <a:extLst>
              <a:ext uri="{FF2B5EF4-FFF2-40B4-BE49-F238E27FC236}">
                <a16:creationId xmlns:a16="http://schemas.microsoft.com/office/drawing/2014/main" id="{B2D2FB6A-607F-EEA1-17CD-51790C5729F9}"/>
              </a:ext>
            </a:extLst>
          </p:cNvPr>
          <p:cNvSpPr>
            <a:spLocks noGrp="1"/>
          </p:cNvSpPr>
          <p:nvPr>
            <p:ph type="body" sz="quarter" idx="13"/>
          </p:nvPr>
        </p:nvSpPr>
        <p:spPr>
          <a:xfrm>
            <a:off x="7230678" y="4954728"/>
            <a:ext cx="3063505" cy="576262"/>
          </a:xfrm>
        </p:spPr>
        <p:txBody>
          <a:bodyPr/>
          <a:lstStyle/>
          <a:p>
            <a:pPr algn="ctr"/>
            <a:r>
              <a:rPr lang="en-US" dirty="0"/>
              <a:t>Data Sequencing</a:t>
            </a:r>
          </a:p>
        </p:txBody>
      </p:sp>
      <p:sp>
        <p:nvSpPr>
          <p:cNvPr id="11" name="Text Placeholder 10">
            <a:extLst>
              <a:ext uri="{FF2B5EF4-FFF2-40B4-BE49-F238E27FC236}">
                <a16:creationId xmlns:a16="http://schemas.microsoft.com/office/drawing/2014/main" id="{3B42D7B1-60BD-BED5-B3EC-7B85E21EBA8D}"/>
              </a:ext>
            </a:extLst>
          </p:cNvPr>
          <p:cNvSpPr>
            <a:spLocks noGrp="1"/>
          </p:cNvSpPr>
          <p:nvPr>
            <p:ph type="body" sz="half" idx="20"/>
          </p:nvPr>
        </p:nvSpPr>
        <p:spPr>
          <a:xfrm>
            <a:off x="7230553" y="5530987"/>
            <a:ext cx="3067563" cy="831710"/>
          </a:xfrm>
        </p:spPr>
        <p:txBody>
          <a:bodyPr/>
          <a:lstStyle/>
          <a:p>
            <a:pPr algn="ctr"/>
            <a:r>
              <a:rPr lang="en-US" dirty="0"/>
              <a:t>System displays data ascending or descending order based on sequenced fields/columns.</a:t>
            </a:r>
          </a:p>
        </p:txBody>
      </p:sp>
      <p:pic>
        <p:nvPicPr>
          <p:cNvPr id="28" name="Picture Placeholder 27">
            <a:extLst>
              <a:ext uri="{FF2B5EF4-FFF2-40B4-BE49-F238E27FC236}">
                <a16:creationId xmlns:a16="http://schemas.microsoft.com/office/drawing/2014/main" id="{0C5E3307-B843-C060-E097-FD2CECE53F59}"/>
              </a:ext>
            </a:extLst>
          </p:cNvPr>
          <p:cNvPicPr>
            <a:picLocks noGrp="1" noChangeAspect="1"/>
          </p:cNvPicPr>
          <p:nvPr>
            <p:ph type="pic" idx="21"/>
          </p:nvPr>
        </p:nvPicPr>
        <p:blipFill>
          <a:blip r:embed="rId3"/>
          <a:srcRect t="26906" b="26906"/>
          <a:stretch>
            <a:fillRect/>
          </a:stretch>
        </p:blipFill>
        <p:spPr>
          <a:xfrm>
            <a:off x="3945470" y="3222698"/>
            <a:ext cx="3063240" cy="1524000"/>
          </a:xfrm>
          <a:prstGeom prst="rect">
            <a:avLst/>
          </a:prstGeom>
        </p:spPr>
      </p:pic>
      <p:sp>
        <p:nvSpPr>
          <p:cNvPr id="4" name="Title 1">
            <a:extLst>
              <a:ext uri="{FF2B5EF4-FFF2-40B4-BE49-F238E27FC236}">
                <a16:creationId xmlns:a16="http://schemas.microsoft.com/office/drawing/2014/main" id="{498CD8EE-BF79-DB17-2B11-EBB4F7E15066}"/>
              </a:ext>
            </a:extLst>
          </p:cNvPr>
          <p:cNvSpPr txBox="1">
            <a:spLocks/>
          </p:cNvSpPr>
          <p:nvPr/>
        </p:nvSpPr>
        <p:spPr>
          <a:xfrm>
            <a:off x="680322" y="2042196"/>
            <a:ext cx="9613860"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800" dirty="0"/>
              <a:t>The Grid Format Manager has 3 methods for personalizing your grid view</a:t>
            </a:r>
          </a:p>
        </p:txBody>
      </p:sp>
      <p:grpSp>
        <p:nvGrpSpPr>
          <p:cNvPr id="13" name="Group 12">
            <a:extLst>
              <a:ext uri="{FF2B5EF4-FFF2-40B4-BE49-F238E27FC236}">
                <a16:creationId xmlns:a16="http://schemas.microsoft.com/office/drawing/2014/main" id="{730C861D-652D-CAA9-3576-4FFBC0332FE6}"/>
              </a:ext>
            </a:extLst>
          </p:cNvPr>
          <p:cNvGrpSpPr/>
          <p:nvPr/>
        </p:nvGrpSpPr>
        <p:grpSpPr>
          <a:xfrm>
            <a:off x="7230615" y="3222698"/>
            <a:ext cx="3063628" cy="1524000"/>
            <a:chOff x="7513139" y="3937280"/>
            <a:chExt cx="3063628" cy="1524000"/>
          </a:xfrm>
        </p:grpSpPr>
        <p:pic>
          <p:nvPicPr>
            <p:cNvPr id="1026" name="Picture 2" descr="1,706 Sort Ascending Stock Vectors and Vector Art | Shutterstock">
              <a:extLst>
                <a:ext uri="{FF2B5EF4-FFF2-40B4-BE49-F238E27FC236}">
                  <a16:creationId xmlns:a16="http://schemas.microsoft.com/office/drawing/2014/main" id="{62963529-9057-6D49-41B0-9910AA6EDB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78" t="6760" r="14821" b="16509"/>
            <a:stretch>
              <a:fillRect/>
            </a:stretch>
          </p:blipFill>
          <p:spPr bwMode="auto">
            <a:xfrm>
              <a:off x="7513139" y="3937280"/>
              <a:ext cx="3063628" cy="1524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descr="1,706 Sort Ascending Stock Vectors and Vector Art | Shutterstock">
              <a:extLst>
                <a:ext uri="{FF2B5EF4-FFF2-40B4-BE49-F238E27FC236}">
                  <a16:creationId xmlns:a16="http://schemas.microsoft.com/office/drawing/2014/main" id="{373E9003-588F-5041-80B8-1B3EEBAC19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152" t="6760" r="4313" b="52487"/>
            <a:stretch>
              <a:fillRect/>
            </a:stretch>
          </p:blipFill>
          <p:spPr bwMode="auto">
            <a:xfrm>
              <a:off x="9048270" y="3937280"/>
              <a:ext cx="639036" cy="8094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473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263F-8D8C-4759-9EDD-FDE8DBB55631}"/>
              </a:ext>
            </a:extLst>
          </p:cNvPr>
          <p:cNvSpPr>
            <a:spLocks noGrp="1"/>
          </p:cNvSpPr>
          <p:nvPr>
            <p:ph type="title"/>
          </p:nvPr>
        </p:nvSpPr>
        <p:spPr/>
        <p:txBody>
          <a:bodyPr>
            <a:normAutofit/>
          </a:bodyPr>
          <a:lstStyle/>
          <a:p>
            <a:r>
              <a:rPr lang="en-US" sz="4800" dirty="0"/>
              <a:t>AGENDA</a:t>
            </a:r>
          </a:p>
        </p:txBody>
      </p:sp>
      <p:sp>
        <p:nvSpPr>
          <p:cNvPr id="3" name="Content Placeholder 2">
            <a:extLst>
              <a:ext uri="{FF2B5EF4-FFF2-40B4-BE49-F238E27FC236}">
                <a16:creationId xmlns:a16="http://schemas.microsoft.com/office/drawing/2014/main" id="{A81D9699-6728-8C4C-7F98-C63EB31564C2}"/>
              </a:ext>
            </a:extLst>
          </p:cNvPr>
          <p:cNvSpPr>
            <a:spLocks noGrp="1"/>
          </p:cNvSpPr>
          <p:nvPr>
            <p:ph sz="half" idx="1"/>
          </p:nvPr>
        </p:nvSpPr>
        <p:spPr>
          <a:xfrm>
            <a:off x="677334" y="2257425"/>
            <a:ext cx="4900506" cy="3783936"/>
          </a:xfrm>
        </p:spPr>
        <p:txBody>
          <a:bodyPr>
            <a:normAutofit/>
          </a:bodyPr>
          <a:lstStyle/>
          <a:p>
            <a:r>
              <a:rPr lang="en-US" dirty="0"/>
              <a:t>State Accounting Website Navigation</a:t>
            </a:r>
          </a:p>
          <a:p>
            <a:pPr lvl="1"/>
            <a:r>
              <a:rPr lang="en-US" dirty="0"/>
              <a:t>Where to find reports, email contacts, Chart Of Accounts (COA), forms</a:t>
            </a:r>
          </a:p>
          <a:p>
            <a:r>
              <a:rPr lang="en-US" dirty="0"/>
              <a:t>Back to Basics</a:t>
            </a:r>
          </a:p>
          <a:p>
            <a:pPr lvl="1"/>
            <a:r>
              <a:rPr lang="en-US" dirty="0"/>
              <a:t>E1 Tips &amp; Tricks</a:t>
            </a:r>
          </a:p>
          <a:p>
            <a:pPr lvl="1"/>
            <a:r>
              <a:rPr lang="en-US" dirty="0"/>
              <a:t>COA and Object Account Refresher</a:t>
            </a:r>
          </a:p>
          <a:p>
            <a:r>
              <a:rPr lang="en-US" dirty="0"/>
              <a:t>Month End Close Process</a:t>
            </a:r>
          </a:p>
          <a:p>
            <a:pPr lvl="1"/>
            <a:r>
              <a:rPr lang="en-US" dirty="0"/>
              <a:t>What needs to be done by agencies prior to the end of the month</a:t>
            </a:r>
          </a:p>
          <a:p>
            <a:pPr lvl="1"/>
            <a:r>
              <a:rPr lang="en-US" dirty="0"/>
              <a:t>Year end reminders</a:t>
            </a:r>
          </a:p>
          <a:p>
            <a:pPr marL="457200" lvl="1" indent="0">
              <a:buNone/>
            </a:pPr>
            <a:endParaRPr lang="en-US" dirty="0"/>
          </a:p>
          <a:p>
            <a:pPr lvl="1"/>
            <a:endParaRPr lang="en-US" dirty="0"/>
          </a:p>
        </p:txBody>
      </p:sp>
      <p:sp>
        <p:nvSpPr>
          <p:cNvPr id="4" name="Content Placeholder 3">
            <a:extLst>
              <a:ext uri="{FF2B5EF4-FFF2-40B4-BE49-F238E27FC236}">
                <a16:creationId xmlns:a16="http://schemas.microsoft.com/office/drawing/2014/main" id="{E85A6E88-679B-CBCE-0B97-CCA328A3AFE8}"/>
              </a:ext>
            </a:extLst>
          </p:cNvPr>
          <p:cNvSpPr>
            <a:spLocks noGrp="1"/>
          </p:cNvSpPr>
          <p:nvPr>
            <p:ph sz="half" idx="2"/>
          </p:nvPr>
        </p:nvSpPr>
        <p:spPr>
          <a:xfrm>
            <a:off x="5848922" y="2257423"/>
            <a:ext cx="4648390" cy="3783938"/>
          </a:xfrm>
        </p:spPr>
        <p:txBody>
          <a:bodyPr>
            <a:normAutofit/>
          </a:bodyPr>
          <a:lstStyle/>
          <a:p>
            <a:r>
              <a:rPr lang="en-US" dirty="0"/>
              <a:t>Surplus Process</a:t>
            </a:r>
          </a:p>
          <a:p>
            <a:pPr lvl="1"/>
            <a:r>
              <a:rPr lang="en-US" dirty="0"/>
              <a:t>Equipment status meaning</a:t>
            </a:r>
          </a:p>
          <a:p>
            <a:pPr lvl="1"/>
            <a:r>
              <a:rPr lang="en-US" dirty="0"/>
              <a:t>Cleaning up surplus items in E1</a:t>
            </a:r>
          </a:p>
          <a:p>
            <a:r>
              <a:rPr lang="en-US" dirty="0"/>
              <a:t>Fixed Assets</a:t>
            </a:r>
          </a:p>
          <a:p>
            <a:pPr lvl="1"/>
            <a:r>
              <a:rPr lang="en-US" dirty="0"/>
              <a:t>Integrity Reports &amp; Asset Transfers</a:t>
            </a:r>
          </a:p>
          <a:p>
            <a:r>
              <a:rPr lang="en-US" dirty="0"/>
              <a:t>Procurement / OV docs / Vouchers</a:t>
            </a:r>
          </a:p>
          <a:p>
            <a:pPr lvl="1"/>
            <a:r>
              <a:rPr lang="en-US" dirty="0"/>
              <a:t>Overview Procurement to Payment</a:t>
            </a:r>
          </a:p>
          <a:p>
            <a:pPr lvl="1"/>
            <a:r>
              <a:rPr lang="en-US" dirty="0"/>
              <a:t>Unposted O batches</a:t>
            </a:r>
          </a:p>
          <a:p>
            <a:pPr lvl="1"/>
            <a:r>
              <a:rPr lang="en-US" dirty="0"/>
              <a:t>Vouchers</a:t>
            </a:r>
          </a:p>
          <a:p>
            <a:pPr lvl="1"/>
            <a:endParaRPr lang="en-US" dirty="0"/>
          </a:p>
          <a:p>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658754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49369-9C92-0ADA-8C5F-5653BC586E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82981-DA28-8C52-1A0C-E2B424D9DA3D}"/>
              </a:ext>
            </a:extLst>
          </p:cNvPr>
          <p:cNvSpPr>
            <a:spLocks noGrp="1"/>
          </p:cNvSpPr>
          <p:nvPr>
            <p:ph type="title"/>
          </p:nvPr>
        </p:nvSpPr>
        <p:spPr/>
        <p:txBody>
          <a:bodyPr>
            <a:normAutofit/>
          </a:bodyPr>
          <a:lstStyle/>
          <a:p>
            <a:r>
              <a:rPr lang="en-US" dirty="0"/>
              <a:t>CUSTOMIZING GRID DISPLAY &amp; ORDER</a:t>
            </a:r>
          </a:p>
        </p:txBody>
      </p:sp>
      <p:sp>
        <p:nvSpPr>
          <p:cNvPr id="3" name="Content Placeholder 2">
            <a:extLst>
              <a:ext uri="{FF2B5EF4-FFF2-40B4-BE49-F238E27FC236}">
                <a16:creationId xmlns:a16="http://schemas.microsoft.com/office/drawing/2014/main" id="{1938491B-A631-5928-D17A-72D69E5536BD}"/>
              </a:ext>
            </a:extLst>
          </p:cNvPr>
          <p:cNvSpPr>
            <a:spLocks noGrp="1"/>
          </p:cNvSpPr>
          <p:nvPr>
            <p:ph idx="1"/>
          </p:nvPr>
        </p:nvSpPr>
        <p:spPr>
          <a:xfrm>
            <a:off x="489822" y="2254026"/>
            <a:ext cx="6692028" cy="4521127"/>
          </a:xfrm>
        </p:spPr>
        <p:txBody>
          <a:bodyPr/>
          <a:lstStyle/>
          <a:p>
            <a:r>
              <a:rPr lang="en-US" dirty="0"/>
              <a:t>For simple column customization, columns can be reorganized by dragging and dropping using the left mouse button.</a:t>
            </a:r>
            <a:br>
              <a:rPr lang="en-US" dirty="0"/>
            </a:br>
            <a:r>
              <a:rPr lang="en-US" dirty="0"/>
              <a:t>When this is done, the save icon will illuminate green to indicate the grid is changed and can be saved.</a:t>
            </a:r>
            <a:br>
              <a:rPr lang="en-US" dirty="0"/>
            </a:br>
            <a:endParaRPr lang="en-US" dirty="0"/>
          </a:p>
          <a:p>
            <a:r>
              <a:rPr lang="en-US" dirty="0"/>
              <a:t>For more advanced formatting, a user could select the Personalize Grid icon located at the top right corner of any application.              This brings up the Grid Format Manager in table view, pictured on the right.</a:t>
            </a:r>
          </a:p>
          <a:p>
            <a:pPr marL="0" indent="0">
              <a:buNone/>
            </a:pPr>
            <a:endParaRPr lang="en-US" dirty="0"/>
          </a:p>
        </p:txBody>
      </p:sp>
      <p:pic>
        <p:nvPicPr>
          <p:cNvPr id="4" name="Picture 3">
            <a:extLst>
              <a:ext uri="{FF2B5EF4-FFF2-40B4-BE49-F238E27FC236}">
                <a16:creationId xmlns:a16="http://schemas.microsoft.com/office/drawing/2014/main" id="{B7A30EF4-F997-70E4-519A-9D81E88BB2A5}"/>
              </a:ext>
            </a:extLst>
          </p:cNvPr>
          <p:cNvPicPr>
            <a:picLocks noChangeAspect="1"/>
          </p:cNvPicPr>
          <p:nvPr/>
        </p:nvPicPr>
        <p:blipFill>
          <a:blip r:embed="rId2"/>
          <a:stretch>
            <a:fillRect/>
          </a:stretch>
        </p:blipFill>
        <p:spPr>
          <a:xfrm>
            <a:off x="7467600" y="2148629"/>
            <a:ext cx="4481944" cy="4626524"/>
          </a:xfrm>
          <a:prstGeom prst="rect">
            <a:avLst/>
          </a:prstGeom>
          <a:ln>
            <a:noFill/>
          </a:ln>
          <a:effectLst/>
        </p:spPr>
      </p:pic>
      <p:grpSp>
        <p:nvGrpSpPr>
          <p:cNvPr id="9" name="Group 8">
            <a:extLst>
              <a:ext uri="{FF2B5EF4-FFF2-40B4-BE49-F238E27FC236}">
                <a16:creationId xmlns:a16="http://schemas.microsoft.com/office/drawing/2014/main" id="{E7C4EFD2-F929-EBC1-BD26-39B6702EFEC8}"/>
              </a:ext>
            </a:extLst>
          </p:cNvPr>
          <p:cNvGrpSpPr/>
          <p:nvPr/>
        </p:nvGrpSpPr>
        <p:grpSpPr>
          <a:xfrm>
            <a:off x="6192092" y="5369377"/>
            <a:ext cx="1074462" cy="372159"/>
            <a:chOff x="3764238" y="4388085"/>
            <a:chExt cx="1293537" cy="448040"/>
          </a:xfrm>
        </p:grpSpPr>
        <p:pic>
          <p:nvPicPr>
            <p:cNvPr id="7" name="Picture 6">
              <a:extLst>
                <a:ext uri="{FF2B5EF4-FFF2-40B4-BE49-F238E27FC236}">
                  <a16:creationId xmlns:a16="http://schemas.microsoft.com/office/drawing/2014/main" id="{10362E9A-62B9-3FAD-DF23-771E5147C9DC}"/>
                </a:ext>
              </a:extLst>
            </p:cNvPr>
            <p:cNvPicPr>
              <a:picLocks noChangeAspect="1"/>
            </p:cNvPicPr>
            <p:nvPr/>
          </p:nvPicPr>
          <p:blipFill>
            <a:blip r:embed="rId3"/>
            <a:stretch>
              <a:fillRect/>
            </a:stretch>
          </p:blipFill>
          <p:spPr>
            <a:xfrm>
              <a:off x="3764238" y="4388085"/>
              <a:ext cx="1293537" cy="448040"/>
            </a:xfrm>
            <a:prstGeom prst="rect">
              <a:avLst/>
            </a:prstGeom>
            <a:ln>
              <a:solidFill>
                <a:schemeClr val="bg1"/>
              </a:solidFill>
            </a:ln>
          </p:spPr>
        </p:pic>
        <p:sp>
          <p:nvSpPr>
            <p:cNvPr id="8" name="Rectangle 7">
              <a:extLst>
                <a:ext uri="{FF2B5EF4-FFF2-40B4-BE49-F238E27FC236}">
                  <a16:creationId xmlns:a16="http://schemas.microsoft.com/office/drawing/2014/main" id="{3324326F-7839-6DD1-9F79-775657E4A88C}"/>
                </a:ext>
              </a:extLst>
            </p:cNvPr>
            <p:cNvSpPr/>
            <p:nvPr/>
          </p:nvSpPr>
          <p:spPr>
            <a:xfrm>
              <a:off x="3826311" y="4429225"/>
              <a:ext cx="365760" cy="36576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B884F397-E80F-A677-507E-488323D1C272}"/>
              </a:ext>
            </a:extLst>
          </p:cNvPr>
          <p:cNvGrpSpPr/>
          <p:nvPr/>
        </p:nvGrpSpPr>
        <p:grpSpPr>
          <a:xfrm>
            <a:off x="4786981" y="2939258"/>
            <a:ext cx="1405111" cy="349932"/>
            <a:chOff x="4852814" y="3119394"/>
            <a:chExt cx="2486372" cy="619211"/>
          </a:xfrm>
        </p:grpSpPr>
        <p:pic>
          <p:nvPicPr>
            <p:cNvPr id="11" name="Picture 10">
              <a:extLst>
                <a:ext uri="{FF2B5EF4-FFF2-40B4-BE49-F238E27FC236}">
                  <a16:creationId xmlns:a16="http://schemas.microsoft.com/office/drawing/2014/main" id="{4D676927-BC2D-B007-DB9D-B4B25AC97121}"/>
                </a:ext>
              </a:extLst>
            </p:cNvPr>
            <p:cNvPicPr>
              <a:picLocks noChangeAspect="1"/>
            </p:cNvPicPr>
            <p:nvPr/>
          </p:nvPicPr>
          <p:blipFill>
            <a:blip r:embed="rId4"/>
            <a:stretch>
              <a:fillRect/>
            </a:stretch>
          </p:blipFill>
          <p:spPr>
            <a:xfrm>
              <a:off x="4852814" y="3119394"/>
              <a:ext cx="2486372" cy="619211"/>
            </a:xfrm>
            <a:prstGeom prst="rect">
              <a:avLst/>
            </a:prstGeom>
            <a:ln>
              <a:solidFill>
                <a:schemeClr val="bg1"/>
              </a:solidFill>
            </a:ln>
          </p:spPr>
        </p:pic>
        <p:sp>
          <p:nvSpPr>
            <p:cNvPr id="12" name="Rectangle 11">
              <a:extLst>
                <a:ext uri="{FF2B5EF4-FFF2-40B4-BE49-F238E27FC236}">
                  <a16:creationId xmlns:a16="http://schemas.microsoft.com/office/drawing/2014/main" id="{4AC18ADC-0E00-ECCC-308A-240BCB1C8332}"/>
                </a:ext>
              </a:extLst>
            </p:cNvPr>
            <p:cNvSpPr/>
            <p:nvPr/>
          </p:nvSpPr>
          <p:spPr>
            <a:xfrm>
              <a:off x="5637062" y="3147611"/>
              <a:ext cx="545922" cy="5459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31877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80D9A53-0EEE-1B60-330B-9AAA6F03084F}"/>
              </a:ext>
            </a:extLst>
          </p:cNvPr>
          <p:cNvPicPr>
            <a:picLocks noGrp="1" noChangeAspect="1"/>
          </p:cNvPicPr>
          <p:nvPr>
            <p:ph idx="1"/>
          </p:nvPr>
        </p:nvPicPr>
        <p:blipFill>
          <a:blip r:embed="rId2"/>
          <a:stretch>
            <a:fillRect/>
          </a:stretch>
        </p:blipFill>
        <p:spPr>
          <a:xfrm>
            <a:off x="5202936" y="2462026"/>
            <a:ext cx="6513889" cy="3911342"/>
          </a:xfrm>
          <a:prstGeom prst="rect">
            <a:avLst/>
          </a:prstGeom>
          <a:ln>
            <a:noFill/>
          </a:ln>
          <a:effectLst/>
        </p:spPr>
      </p:pic>
      <p:sp>
        <p:nvSpPr>
          <p:cNvPr id="7" name="Title 6">
            <a:extLst>
              <a:ext uri="{FF2B5EF4-FFF2-40B4-BE49-F238E27FC236}">
                <a16:creationId xmlns:a16="http://schemas.microsoft.com/office/drawing/2014/main" id="{9D17A01E-8A52-6E10-3D50-0C1DC18CAF8E}"/>
              </a:ext>
            </a:extLst>
          </p:cNvPr>
          <p:cNvSpPr>
            <a:spLocks noGrp="1"/>
          </p:cNvSpPr>
          <p:nvPr>
            <p:ph type="title"/>
          </p:nvPr>
        </p:nvSpPr>
        <p:spPr>
          <a:xfrm>
            <a:off x="680322" y="744083"/>
            <a:ext cx="9613859" cy="1080940"/>
          </a:xfrm>
        </p:spPr>
        <p:txBody>
          <a:bodyPr/>
          <a:lstStyle/>
          <a:p>
            <a:r>
              <a:rPr lang="en-US" dirty="0"/>
              <a:t>SAVING UPDATED GRID FORMATS</a:t>
            </a:r>
          </a:p>
        </p:txBody>
      </p:sp>
      <p:sp>
        <p:nvSpPr>
          <p:cNvPr id="10" name="Text Placeholder 9">
            <a:extLst>
              <a:ext uri="{FF2B5EF4-FFF2-40B4-BE49-F238E27FC236}">
                <a16:creationId xmlns:a16="http://schemas.microsoft.com/office/drawing/2014/main" id="{FD2CE827-A5B3-A190-9A5D-33ED990AB23A}"/>
              </a:ext>
            </a:extLst>
          </p:cNvPr>
          <p:cNvSpPr>
            <a:spLocks noGrp="1"/>
          </p:cNvSpPr>
          <p:nvPr>
            <p:ph type="body" sz="half" idx="2"/>
          </p:nvPr>
        </p:nvSpPr>
        <p:spPr>
          <a:xfrm>
            <a:off x="680322" y="2462026"/>
            <a:ext cx="4294014" cy="3480445"/>
          </a:xfrm>
        </p:spPr>
        <p:txBody>
          <a:bodyPr/>
          <a:lstStyle/>
          <a:p>
            <a:r>
              <a:rPr lang="en-US" sz="2400" dirty="0"/>
              <a:t>Make sure to save any grid you want to keep before closing, update name and determine if you want this new format to be your default report, if so, check default and select save by clicking the blue floppy disk icon in the red square.  </a:t>
            </a:r>
          </a:p>
          <a:p>
            <a:endParaRPr lang="en-US" dirty="0"/>
          </a:p>
        </p:txBody>
      </p:sp>
    </p:spTree>
    <p:extLst>
      <p:ext uri="{BB962C8B-B14F-4D97-AF65-F5344CB8AC3E}">
        <p14:creationId xmlns:p14="http://schemas.microsoft.com/office/powerpoint/2010/main" val="3398107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C4E43-81C4-FD69-1452-5D1ECEEFD4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32D802-2502-D9C0-5625-3EE2B9703DAA}"/>
              </a:ext>
            </a:extLst>
          </p:cNvPr>
          <p:cNvSpPr>
            <a:spLocks noGrp="1"/>
          </p:cNvSpPr>
          <p:nvPr>
            <p:ph type="title"/>
          </p:nvPr>
        </p:nvSpPr>
        <p:spPr/>
        <p:txBody>
          <a:bodyPr>
            <a:normAutofit/>
          </a:bodyPr>
          <a:lstStyle/>
          <a:p>
            <a:r>
              <a:rPr lang="en-US" dirty="0"/>
              <a:t>CUSTOMIZING COLUMN FORMAT &amp; DATA SEQUENCING</a:t>
            </a:r>
          </a:p>
        </p:txBody>
      </p:sp>
      <p:sp>
        <p:nvSpPr>
          <p:cNvPr id="6" name="Content Placeholder 5">
            <a:extLst>
              <a:ext uri="{FF2B5EF4-FFF2-40B4-BE49-F238E27FC236}">
                <a16:creationId xmlns:a16="http://schemas.microsoft.com/office/drawing/2014/main" id="{6953E41E-454B-2522-D4C7-B31A16B14B41}"/>
              </a:ext>
            </a:extLst>
          </p:cNvPr>
          <p:cNvSpPr>
            <a:spLocks noGrp="1"/>
          </p:cNvSpPr>
          <p:nvPr>
            <p:ph idx="1"/>
          </p:nvPr>
        </p:nvSpPr>
        <p:spPr/>
        <p:txBody>
          <a:bodyPr/>
          <a:lstStyle/>
          <a:p>
            <a:endParaRPr lang="en-US"/>
          </a:p>
        </p:txBody>
      </p:sp>
      <p:pic>
        <p:nvPicPr>
          <p:cNvPr id="15" name="Picture 14">
            <a:extLst>
              <a:ext uri="{FF2B5EF4-FFF2-40B4-BE49-F238E27FC236}">
                <a16:creationId xmlns:a16="http://schemas.microsoft.com/office/drawing/2014/main" id="{12F605BA-93AD-BC06-D584-E5C699FB3571}"/>
              </a:ext>
            </a:extLst>
          </p:cNvPr>
          <p:cNvPicPr>
            <a:picLocks noChangeAspect="1"/>
          </p:cNvPicPr>
          <p:nvPr/>
        </p:nvPicPr>
        <p:blipFill>
          <a:blip r:embed="rId2"/>
          <a:stretch>
            <a:fillRect/>
          </a:stretch>
        </p:blipFill>
        <p:spPr>
          <a:xfrm>
            <a:off x="680321" y="2121408"/>
            <a:ext cx="4470218" cy="4430600"/>
          </a:xfrm>
          <a:prstGeom prst="rect">
            <a:avLst/>
          </a:prstGeom>
          <a:ln>
            <a:solidFill>
              <a:schemeClr val="bg1"/>
            </a:solidFill>
          </a:ln>
        </p:spPr>
      </p:pic>
      <p:pic>
        <p:nvPicPr>
          <p:cNvPr id="16" name="Picture 15">
            <a:extLst>
              <a:ext uri="{FF2B5EF4-FFF2-40B4-BE49-F238E27FC236}">
                <a16:creationId xmlns:a16="http://schemas.microsoft.com/office/drawing/2014/main" id="{04EA6AEB-BCAD-478D-94FC-458FB2025D6E}"/>
              </a:ext>
            </a:extLst>
          </p:cNvPr>
          <p:cNvPicPr>
            <a:picLocks noChangeAspect="1"/>
          </p:cNvPicPr>
          <p:nvPr/>
        </p:nvPicPr>
        <p:blipFill>
          <a:blip r:embed="rId3"/>
          <a:stretch>
            <a:fillRect/>
          </a:stretch>
        </p:blipFill>
        <p:spPr>
          <a:xfrm>
            <a:off x="6096000" y="2121408"/>
            <a:ext cx="4252869" cy="4430600"/>
          </a:xfrm>
          <a:prstGeom prst="rect">
            <a:avLst/>
          </a:prstGeom>
          <a:ln>
            <a:solidFill>
              <a:schemeClr val="bg1"/>
            </a:solidFill>
          </a:ln>
        </p:spPr>
      </p:pic>
    </p:spTree>
    <p:extLst>
      <p:ext uri="{BB962C8B-B14F-4D97-AF65-F5344CB8AC3E}">
        <p14:creationId xmlns:p14="http://schemas.microsoft.com/office/powerpoint/2010/main" val="1852540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0A1F6-8DEE-37CB-60E9-6D74E386C68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924C95C-7E69-39AC-1D23-236E3F2D49FF}"/>
              </a:ext>
            </a:extLst>
          </p:cNvPr>
          <p:cNvPicPr>
            <a:picLocks noChangeAspect="1"/>
          </p:cNvPicPr>
          <p:nvPr/>
        </p:nvPicPr>
        <p:blipFill>
          <a:blip r:embed="rId2"/>
          <a:stretch>
            <a:fillRect/>
          </a:stretch>
        </p:blipFill>
        <p:spPr>
          <a:xfrm>
            <a:off x="89976" y="1416983"/>
            <a:ext cx="12012048" cy="4024034"/>
          </a:xfrm>
          <a:prstGeom prst="rect">
            <a:avLst/>
          </a:prstGeom>
          <a:ln>
            <a:solidFill>
              <a:srgbClr val="21496B"/>
            </a:solidFill>
          </a:ln>
          <a:effectLst/>
        </p:spPr>
      </p:pic>
    </p:spTree>
    <p:extLst>
      <p:ext uri="{BB962C8B-B14F-4D97-AF65-F5344CB8AC3E}">
        <p14:creationId xmlns:p14="http://schemas.microsoft.com/office/powerpoint/2010/main" val="795095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FC820-5B33-28C4-8D19-E999C5C0425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53C55FD-5800-69F8-F25C-0CE508D9EE94}"/>
              </a:ext>
            </a:extLst>
          </p:cNvPr>
          <p:cNvSpPr>
            <a:spLocks noGrp="1"/>
          </p:cNvSpPr>
          <p:nvPr>
            <p:ph type="title"/>
          </p:nvPr>
        </p:nvSpPr>
        <p:spPr>
          <a:xfrm>
            <a:off x="680321" y="753227"/>
            <a:ext cx="9533527" cy="1080940"/>
          </a:xfrm>
        </p:spPr>
        <p:txBody>
          <a:bodyPr/>
          <a:lstStyle/>
          <a:p>
            <a:r>
              <a:rPr lang="en-US" dirty="0"/>
              <a:t>USING AN ASTERISK (*) IN QUERIES</a:t>
            </a:r>
          </a:p>
        </p:txBody>
      </p:sp>
      <p:sp>
        <p:nvSpPr>
          <p:cNvPr id="8" name="Text Placeholder 3">
            <a:extLst>
              <a:ext uri="{FF2B5EF4-FFF2-40B4-BE49-F238E27FC236}">
                <a16:creationId xmlns:a16="http://schemas.microsoft.com/office/drawing/2014/main" id="{BEEA9018-1037-E905-7A19-882ACA015C2F}"/>
              </a:ext>
            </a:extLst>
          </p:cNvPr>
          <p:cNvSpPr>
            <a:spLocks noGrp="1"/>
          </p:cNvSpPr>
          <p:nvPr>
            <p:ph type="body" sz="half" idx="2"/>
          </p:nvPr>
        </p:nvSpPr>
        <p:spPr>
          <a:xfrm>
            <a:off x="776668" y="2216279"/>
            <a:ext cx="6218492" cy="4522850"/>
          </a:xfrm>
        </p:spPr>
        <p:txBody>
          <a:bodyPr vert="horz" lIns="91440" tIns="45720" rIns="91440" bIns="45720" rtlCol="0">
            <a:normAutofit fontScale="92500"/>
          </a:bodyPr>
          <a:lstStyle/>
          <a:p>
            <a:r>
              <a:rPr lang="en-US" sz="2400" dirty="0"/>
              <a:t>The asterisk (*) symbol is referred to as a “wildcard” and can be used to expand searches. It can be used before and/or after search criteria. </a:t>
            </a:r>
          </a:p>
          <a:p>
            <a:endParaRPr lang="en-US" sz="2400" dirty="0"/>
          </a:p>
          <a:p>
            <a:r>
              <a:rPr lang="en-US" sz="2400" dirty="0"/>
              <a:t>For example, if you want to query for payments to a vendor and don’t know their address book number, you could use the following searches to find payments to JEO CONSULTING GROUP:</a:t>
            </a:r>
          </a:p>
          <a:p>
            <a:r>
              <a:rPr lang="en-US" sz="2400" dirty="0"/>
              <a:t>	JEO*</a:t>
            </a:r>
          </a:p>
          <a:p>
            <a:r>
              <a:rPr lang="en-US" sz="2400" dirty="0"/>
              <a:t>	*CONSULTING*</a:t>
            </a:r>
          </a:p>
          <a:p>
            <a:r>
              <a:rPr lang="en-US" sz="2400" dirty="0"/>
              <a:t>	*GROUP</a:t>
            </a:r>
          </a:p>
        </p:txBody>
      </p:sp>
      <p:pic>
        <p:nvPicPr>
          <p:cNvPr id="2050" name="Picture 2" descr="Uno Wild Card – WannaCraft">
            <a:extLst>
              <a:ext uri="{FF2B5EF4-FFF2-40B4-BE49-F238E27FC236}">
                <a16:creationId xmlns:a16="http://schemas.microsoft.com/office/drawing/2014/main" id="{B9AA0182-9C77-9360-9D98-6E68B7D530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27" t="1190" r="18773" b="1643"/>
          <a:stretch>
            <a:fillRect/>
          </a:stretch>
        </p:blipFill>
        <p:spPr bwMode="auto">
          <a:xfrm>
            <a:off x="7555031" y="2121408"/>
            <a:ext cx="2909209" cy="4522850"/>
          </a:xfrm>
          <a:prstGeom prst="flowChartAlternateProcess">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973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7E2F4-A656-91E1-01FA-D41D0F43472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C8D2F2B-52C1-A7EC-434A-6F4DC36A7CFE}"/>
              </a:ext>
            </a:extLst>
          </p:cNvPr>
          <p:cNvPicPr>
            <a:picLocks noChangeAspect="1"/>
          </p:cNvPicPr>
          <p:nvPr/>
        </p:nvPicPr>
        <p:blipFill>
          <a:blip r:embed="rId2"/>
          <a:stretch>
            <a:fillRect/>
          </a:stretch>
        </p:blipFill>
        <p:spPr>
          <a:xfrm>
            <a:off x="2595074" y="390101"/>
            <a:ext cx="7001852" cy="6077798"/>
          </a:xfrm>
          <a:prstGeom prst="rect">
            <a:avLst/>
          </a:prstGeom>
        </p:spPr>
      </p:pic>
      <p:sp>
        <p:nvSpPr>
          <p:cNvPr id="8" name="Rectangle 7">
            <a:extLst>
              <a:ext uri="{FF2B5EF4-FFF2-40B4-BE49-F238E27FC236}">
                <a16:creationId xmlns:a16="http://schemas.microsoft.com/office/drawing/2014/main" id="{32463F4D-5B7B-3A7B-68DB-F42B5D22F76E}"/>
              </a:ext>
            </a:extLst>
          </p:cNvPr>
          <p:cNvSpPr/>
          <p:nvPr/>
        </p:nvSpPr>
        <p:spPr>
          <a:xfrm>
            <a:off x="4078224" y="1499616"/>
            <a:ext cx="566928" cy="23774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786B7A-EC7C-E7E7-A217-E8AECC85C918}"/>
              </a:ext>
            </a:extLst>
          </p:cNvPr>
          <p:cNvSpPr/>
          <p:nvPr/>
        </p:nvSpPr>
        <p:spPr>
          <a:xfrm>
            <a:off x="3246120" y="2770632"/>
            <a:ext cx="832104" cy="23774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340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C64C3-C5A0-8F43-98F1-CBD0F43A14C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22DAFFC-F5B9-D701-80BB-03832F14B925}"/>
              </a:ext>
            </a:extLst>
          </p:cNvPr>
          <p:cNvSpPr>
            <a:spLocks noGrp="1"/>
          </p:cNvSpPr>
          <p:nvPr>
            <p:ph type="title"/>
          </p:nvPr>
        </p:nvSpPr>
        <p:spPr>
          <a:xfrm>
            <a:off x="680321" y="753227"/>
            <a:ext cx="9533527" cy="1080940"/>
          </a:xfrm>
        </p:spPr>
        <p:txBody>
          <a:bodyPr/>
          <a:lstStyle/>
          <a:p>
            <a:r>
              <a:rPr lang="en-US" dirty="0"/>
              <a:t>EXCLAMATION MARK (!) IN QUERIES</a:t>
            </a:r>
          </a:p>
        </p:txBody>
      </p:sp>
      <p:graphicFrame>
        <p:nvGraphicFramePr>
          <p:cNvPr id="4" name="Text Placeholder 3">
            <a:extLst>
              <a:ext uri="{FF2B5EF4-FFF2-40B4-BE49-F238E27FC236}">
                <a16:creationId xmlns:a16="http://schemas.microsoft.com/office/drawing/2014/main" id="{16225480-58C0-2DC8-8825-42F5659BA781}"/>
              </a:ext>
            </a:extLst>
          </p:cNvPr>
          <p:cNvGraphicFramePr/>
          <p:nvPr>
            <p:extLst>
              <p:ext uri="{D42A27DB-BD31-4B8C-83A1-F6EECF244321}">
                <p14:modId xmlns:p14="http://schemas.microsoft.com/office/powerpoint/2010/main" val="3462993041"/>
              </p:ext>
            </p:extLst>
          </p:nvPr>
        </p:nvGraphicFramePr>
        <p:xfrm>
          <a:off x="680679" y="2583688"/>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0502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65A2-4389-90B1-1BBF-D4635A8068DB}"/>
              </a:ext>
            </a:extLst>
          </p:cNvPr>
          <p:cNvSpPr>
            <a:spLocks noGrp="1"/>
          </p:cNvSpPr>
          <p:nvPr>
            <p:ph type="title"/>
          </p:nvPr>
        </p:nvSpPr>
        <p:spPr/>
        <p:txBody>
          <a:bodyPr/>
          <a:lstStyle/>
          <a:p>
            <a:r>
              <a:rPr lang="en-US" dirty="0"/>
              <a:t>EXCLAMATION MARK (!) (continued)</a:t>
            </a:r>
          </a:p>
        </p:txBody>
      </p:sp>
      <p:sp>
        <p:nvSpPr>
          <p:cNvPr id="3" name="Content Placeholder 2">
            <a:extLst>
              <a:ext uri="{FF2B5EF4-FFF2-40B4-BE49-F238E27FC236}">
                <a16:creationId xmlns:a16="http://schemas.microsoft.com/office/drawing/2014/main" id="{EC75DDCF-E9CF-D960-FB78-BBA697FC65C9}"/>
              </a:ext>
            </a:extLst>
          </p:cNvPr>
          <p:cNvSpPr>
            <a:spLocks noGrp="1"/>
          </p:cNvSpPr>
          <p:nvPr>
            <p:ph idx="1"/>
          </p:nvPr>
        </p:nvSpPr>
        <p:spPr>
          <a:xfrm>
            <a:off x="88316" y="2078150"/>
            <a:ext cx="5910148" cy="4779850"/>
          </a:xfrm>
        </p:spPr>
        <p:txBody>
          <a:bodyPr>
            <a:normAutofit/>
          </a:bodyPr>
          <a:lstStyle/>
          <a:p>
            <a:pPr marL="0" indent="0">
              <a:buNone/>
            </a:pPr>
            <a:r>
              <a:rPr lang="en-US" sz="1800" dirty="0"/>
              <a:t>Where did “D” come from? For this example, we are using the PC field and D means Posted.</a:t>
            </a:r>
          </a:p>
          <a:p>
            <a:pPr marL="0" indent="0">
              <a:buNone/>
            </a:pPr>
            <a:r>
              <a:rPr lang="en-US" sz="1800" dirty="0"/>
              <a:t>To view the Item Help, you can do the following:</a:t>
            </a:r>
          </a:p>
          <a:p>
            <a:pPr marL="457200" indent="-457200">
              <a:buFont typeface="+mj-lt"/>
              <a:buAutoNum type="arabicPeriod"/>
            </a:pPr>
            <a:r>
              <a:rPr lang="en-US" sz="1800" dirty="0"/>
              <a:t>Place your cursor in the field you want to see details and press the F1 key to bring up the item help dialogue box and show valid codes for the specific field you are wanting to use.</a:t>
            </a:r>
          </a:p>
          <a:p>
            <a:pPr marL="457200" indent="-457200">
              <a:buFont typeface="+mj-lt"/>
              <a:buAutoNum type="arabicPeriod"/>
            </a:pPr>
            <a:r>
              <a:rPr lang="en-US" sz="1800" dirty="0"/>
              <a:t>You can turn on item help by selecting the “?” located at the top </a:t>
            </a:r>
            <a:br>
              <a:rPr lang="en-US" sz="1800" dirty="0"/>
            </a:br>
            <a:r>
              <a:rPr lang="en-US" sz="1800" dirty="0"/>
              <a:t>right-hand side of the </a:t>
            </a:r>
            <a:br>
              <a:rPr lang="en-US" sz="1800" dirty="0"/>
            </a:br>
            <a:r>
              <a:rPr lang="en-US" sz="1800" dirty="0"/>
              <a:t>screen then Item Help. </a:t>
            </a:r>
            <a:br>
              <a:rPr lang="en-US" sz="1800" dirty="0"/>
            </a:br>
            <a:r>
              <a:rPr lang="en-US" sz="1800" dirty="0"/>
              <a:t>Once Item Help is </a:t>
            </a:r>
            <a:br>
              <a:rPr lang="en-US" sz="1800" dirty="0"/>
            </a:br>
            <a:r>
              <a:rPr lang="en-US" sz="1800" dirty="0"/>
              <a:t>enabled, you can select </a:t>
            </a:r>
            <a:br>
              <a:rPr lang="en-US" sz="1800" dirty="0"/>
            </a:br>
            <a:r>
              <a:rPr lang="en-US" sz="1800" dirty="0"/>
              <a:t>any field to bring up the</a:t>
            </a:r>
            <a:br>
              <a:rPr lang="en-US" sz="1800" dirty="0"/>
            </a:br>
            <a:r>
              <a:rPr lang="en-US" sz="1800" dirty="0"/>
              <a:t>detail. To turn off Item </a:t>
            </a:r>
            <a:br>
              <a:rPr lang="en-US" sz="1800" dirty="0"/>
            </a:br>
            <a:r>
              <a:rPr lang="en-US" sz="1800" dirty="0"/>
              <a:t>Help, repeat the steps.</a:t>
            </a:r>
          </a:p>
        </p:txBody>
      </p:sp>
      <p:grpSp>
        <p:nvGrpSpPr>
          <p:cNvPr id="12" name="Group 11">
            <a:extLst>
              <a:ext uri="{FF2B5EF4-FFF2-40B4-BE49-F238E27FC236}">
                <a16:creationId xmlns:a16="http://schemas.microsoft.com/office/drawing/2014/main" id="{EF318FD1-D67C-3E8E-271C-1E31E79CE41B}"/>
              </a:ext>
            </a:extLst>
          </p:cNvPr>
          <p:cNvGrpSpPr/>
          <p:nvPr/>
        </p:nvGrpSpPr>
        <p:grpSpPr>
          <a:xfrm>
            <a:off x="6104541" y="2183759"/>
            <a:ext cx="5995753" cy="4486835"/>
            <a:chOff x="-207805" y="916693"/>
            <a:chExt cx="7154273" cy="5353797"/>
          </a:xfrm>
        </p:grpSpPr>
        <p:pic>
          <p:nvPicPr>
            <p:cNvPr id="8" name="Picture 7">
              <a:extLst>
                <a:ext uri="{FF2B5EF4-FFF2-40B4-BE49-F238E27FC236}">
                  <a16:creationId xmlns:a16="http://schemas.microsoft.com/office/drawing/2014/main" id="{4AB9D8AB-E0A8-CB1A-DC32-4B22FA45387C}"/>
                </a:ext>
              </a:extLst>
            </p:cNvPr>
            <p:cNvPicPr>
              <a:picLocks noChangeAspect="1"/>
            </p:cNvPicPr>
            <p:nvPr/>
          </p:nvPicPr>
          <p:blipFill>
            <a:blip r:embed="rId2"/>
            <a:stretch>
              <a:fillRect/>
            </a:stretch>
          </p:blipFill>
          <p:spPr>
            <a:xfrm>
              <a:off x="-207805" y="916693"/>
              <a:ext cx="7154273" cy="5353797"/>
            </a:xfrm>
            <a:prstGeom prst="rect">
              <a:avLst/>
            </a:prstGeom>
            <a:ln>
              <a:solidFill>
                <a:schemeClr val="bg1"/>
              </a:solidFill>
            </a:ln>
          </p:spPr>
        </p:pic>
        <p:sp>
          <p:nvSpPr>
            <p:cNvPr id="10" name="Rectangle 9">
              <a:extLst>
                <a:ext uri="{FF2B5EF4-FFF2-40B4-BE49-F238E27FC236}">
                  <a16:creationId xmlns:a16="http://schemas.microsoft.com/office/drawing/2014/main" id="{F6FB6AAE-BEAA-FAC2-98E2-A393B37E58CA}"/>
                </a:ext>
              </a:extLst>
            </p:cNvPr>
            <p:cNvSpPr/>
            <p:nvPr/>
          </p:nvSpPr>
          <p:spPr>
            <a:xfrm>
              <a:off x="856258" y="1004473"/>
              <a:ext cx="715367" cy="61477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E4E488-FD5E-13C3-0CFC-C17154EE3CD3}"/>
                </a:ext>
              </a:extLst>
            </p:cNvPr>
            <p:cNvSpPr/>
            <p:nvPr/>
          </p:nvSpPr>
          <p:spPr>
            <a:xfrm>
              <a:off x="322637" y="4432871"/>
              <a:ext cx="533621" cy="4058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DC13B11-EAB7-E27C-B25E-34A7D9D0F805}"/>
              </a:ext>
            </a:extLst>
          </p:cNvPr>
          <p:cNvGrpSpPr/>
          <p:nvPr/>
        </p:nvGrpSpPr>
        <p:grpSpPr>
          <a:xfrm>
            <a:off x="3181017" y="4709160"/>
            <a:ext cx="2817448" cy="1479970"/>
            <a:chOff x="7366259" y="3429000"/>
            <a:chExt cx="3654363" cy="1919591"/>
          </a:xfrm>
        </p:grpSpPr>
        <p:pic>
          <p:nvPicPr>
            <p:cNvPr id="14" name="Picture 13">
              <a:extLst>
                <a:ext uri="{FF2B5EF4-FFF2-40B4-BE49-F238E27FC236}">
                  <a16:creationId xmlns:a16="http://schemas.microsoft.com/office/drawing/2014/main" id="{61ECF658-A879-596C-D9B4-B0B9AEB73842}"/>
                </a:ext>
              </a:extLst>
            </p:cNvPr>
            <p:cNvPicPr>
              <a:picLocks noChangeAspect="1"/>
            </p:cNvPicPr>
            <p:nvPr/>
          </p:nvPicPr>
          <p:blipFill>
            <a:blip r:embed="rId3"/>
            <a:stretch>
              <a:fillRect/>
            </a:stretch>
          </p:blipFill>
          <p:spPr>
            <a:xfrm>
              <a:off x="7366259" y="3429000"/>
              <a:ext cx="3654363" cy="1919591"/>
            </a:xfrm>
            <a:prstGeom prst="rect">
              <a:avLst/>
            </a:prstGeom>
            <a:ln>
              <a:solidFill>
                <a:schemeClr val="bg1"/>
              </a:solidFill>
            </a:ln>
          </p:spPr>
        </p:pic>
        <p:sp>
          <p:nvSpPr>
            <p:cNvPr id="15" name="Rectangle 14">
              <a:extLst>
                <a:ext uri="{FF2B5EF4-FFF2-40B4-BE49-F238E27FC236}">
                  <a16:creationId xmlns:a16="http://schemas.microsoft.com/office/drawing/2014/main" id="{38518DDC-D226-F166-661E-CE5E28FB7A8E}"/>
                </a:ext>
              </a:extLst>
            </p:cNvPr>
            <p:cNvSpPr/>
            <p:nvPr/>
          </p:nvSpPr>
          <p:spPr>
            <a:xfrm>
              <a:off x="8690518" y="4800600"/>
              <a:ext cx="2245706" cy="44805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51FDEF-A81C-6279-A988-E8389195B73B}"/>
                </a:ext>
              </a:extLst>
            </p:cNvPr>
            <p:cNvSpPr/>
            <p:nvPr/>
          </p:nvSpPr>
          <p:spPr>
            <a:xfrm>
              <a:off x="10652760" y="3453091"/>
              <a:ext cx="179832" cy="18622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792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D208E-B52A-FA65-6FD0-A9852046385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BD65F63-1A20-95FB-0935-3EDC3A541E8C}"/>
              </a:ext>
            </a:extLst>
          </p:cNvPr>
          <p:cNvSpPr>
            <a:spLocks noGrp="1"/>
          </p:cNvSpPr>
          <p:nvPr>
            <p:ph type="title"/>
          </p:nvPr>
        </p:nvSpPr>
        <p:spPr>
          <a:xfrm>
            <a:off x="566929" y="753227"/>
            <a:ext cx="9646920" cy="1080940"/>
          </a:xfrm>
        </p:spPr>
        <p:txBody>
          <a:bodyPr/>
          <a:lstStyle/>
          <a:p>
            <a:r>
              <a:rPr lang="en-US" dirty="0"/>
              <a:t>GREATER THAN (&gt;) Or (&lt;) LESS THAN SYMBOLS</a:t>
            </a:r>
          </a:p>
        </p:txBody>
      </p:sp>
      <p:graphicFrame>
        <p:nvGraphicFramePr>
          <p:cNvPr id="2" name="Text Placeholder 3">
            <a:extLst>
              <a:ext uri="{FF2B5EF4-FFF2-40B4-BE49-F238E27FC236}">
                <a16:creationId xmlns:a16="http://schemas.microsoft.com/office/drawing/2014/main" id="{03CECF32-9574-0BB8-3608-FB2B4CCAB7C6}"/>
              </a:ext>
            </a:extLst>
          </p:cNvPr>
          <p:cNvGraphicFramePr/>
          <p:nvPr>
            <p:extLst>
              <p:ext uri="{D42A27DB-BD31-4B8C-83A1-F6EECF244321}">
                <p14:modId xmlns:p14="http://schemas.microsoft.com/office/powerpoint/2010/main" val="379405867"/>
              </p:ext>
            </p:extLst>
          </p:nvPr>
        </p:nvGraphicFramePr>
        <p:xfrm>
          <a:off x="680679" y="250591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310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37B47-9699-B0D6-4C84-6E218EC57967}"/>
              </a:ext>
            </a:extLst>
          </p:cNvPr>
          <p:cNvSpPr>
            <a:spLocks noGrp="1"/>
          </p:cNvSpPr>
          <p:nvPr>
            <p:ph type="title"/>
          </p:nvPr>
        </p:nvSpPr>
        <p:spPr/>
        <p:txBody>
          <a:bodyPr>
            <a:normAutofit/>
          </a:bodyPr>
          <a:lstStyle/>
          <a:p>
            <a:r>
              <a:rPr lang="en-US" dirty="0"/>
              <a:t>APPLYING THESE SYMBOLS</a:t>
            </a:r>
          </a:p>
        </p:txBody>
      </p:sp>
      <p:sp>
        <p:nvSpPr>
          <p:cNvPr id="4" name="Text Placeholder 3">
            <a:extLst>
              <a:ext uri="{FF2B5EF4-FFF2-40B4-BE49-F238E27FC236}">
                <a16:creationId xmlns:a16="http://schemas.microsoft.com/office/drawing/2014/main" id="{10FFB4D1-1A02-2FDB-72EA-CD2AD3A60101}"/>
              </a:ext>
            </a:extLst>
          </p:cNvPr>
          <p:cNvSpPr>
            <a:spLocks noGrp="1"/>
          </p:cNvSpPr>
          <p:nvPr>
            <p:ph type="body" sz="half" idx="2"/>
          </p:nvPr>
        </p:nvSpPr>
        <p:spPr>
          <a:xfrm>
            <a:off x="121920" y="2258569"/>
            <a:ext cx="3709415" cy="4599432"/>
          </a:xfrm>
        </p:spPr>
        <p:txBody>
          <a:bodyPr>
            <a:normAutofit/>
          </a:bodyPr>
          <a:lstStyle/>
          <a:p>
            <a:r>
              <a:rPr lang="en-US" sz="2000" dirty="0"/>
              <a:t>Prior to closing a month, State Accounting deletes all unposted RB batches with a G/L Date in the month being closed. This is because they cannot be posted or deleted after the month is closed. Agencies can utilize a similar query to check for unposted RB batches.</a:t>
            </a:r>
          </a:p>
          <a:p>
            <a:endParaRPr lang="en-US" sz="2000" dirty="0"/>
          </a:p>
          <a:p>
            <a:r>
              <a:rPr lang="en-US" sz="2000" dirty="0"/>
              <a:t>This query will display all unposted deposit batches for agencies 20-29 with a G/L Date prior to April 1</a:t>
            </a:r>
            <a:r>
              <a:rPr lang="en-US" sz="2000" baseline="30000" dirty="0"/>
              <a:t>st</a:t>
            </a:r>
            <a:r>
              <a:rPr lang="en-US" sz="2000" dirty="0"/>
              <a:t> 2026.</a:t>
            </a:r>
          </a:p>
          <a:p>
            <a:endParaRPr lang="en-US" sz="2000" dirty="0"/>
          </a:p>
        </p:txBody>
      </p:sp>
      <p:grpSp>
        <p:nvGrpSpPr>
          <p:cNvPr id="16" name="Group 15">
            <a:extLst>
              <a:ext uri="{FF2B5EF4-FFF2-40B4-BE49-F238E27FC236}">
                <a16:creationId xmlns:a16="http://schemas.microsoft.com/office/drawing/2014/main" id="{BA8408BE-3513-34F3-2C0C-4C2FA3D0D7F7}"/>
              </a:ext>
            </a:extLst>
          </p:cNvPr>
          <p:cNvGrpSpPr/>
          <p:nvPr/>
        </p:nvGrpSpPr>
        <p:grpSpPr>
          <a:xfrm>
            <a:off x="3913633" y="2145418"/>
            <a:ext cx="8156447" cy="4475701"/>
            <a:chOff x="0" y="2176170"/>
            <a:chExt cx="10849946" cy="5953710"/>
          </a:xfrm>
        </p:grpSpPr>
        <p:pic>
          <p:nvPicPr>
            <p:cNvPr id="10" name="Picture 9">
              <a:extLst>
                <a:ext uri="{FF2B5EF4-FFF2-40B4-BE49-F238E27FC236}">
                  <a16:creationId xmlns:a16="http://schemas.microsoft.com/office/drawing/2014/main" id="{7556A5B3-3481-03AF-41E6-F6F1F1ED59C0}"/>
                </a:ext>
              </a:extLst>
            </p:cNvPr>
            <p:cNvPicPr>
              <a:picLocks noChangeAspect="1"/>
            </p:cNvPicPr>
            <p:nvPr/>
          </p:nvPicPr>
          <p:blipFill>
            <a:blip r:embed="rId2"/>
            <a:srcRect r="11008"/>
            <a:stretch>
              <a:fillRect/>
            </a:stretch>
          </p:blipFill>
          <p:spPr>
            <a:xfrm>
              <a:off x="0" y="2176170"/>
              <a:ext cx="10849946" cy="5953710"/>
            </a:xfrm>
            <a:prstGeom prst="rect">
              <a:avLst/>
            </a:prstGeom>
          </p:spPr>
        </p:pic>
        <p:sp>
          <p:nvSpPr>
            <p:cNvPr id="13" name="Rectangle 12">
              <a:extLst>
                <a:ext uri="{FF2B5EF4-FFF2-40B4-BE49-F238E27FC236}">
                  <a16:creationId xmlns:a16="http://schemas.microsoft.com/office/drawing/2014/main" id="{32873D2D-D355-4819-A57B-79B27EA9D7C9}"/>
                </a:ext>
              </a:extLst>
            </p:cNvPr>
            <p:cNvSpPr/>
            <p:nvPr/>
          </p:nvSpPr>
          <p:spPr>
            <a:xfrm>
              <a:off x="3190875" y="4953000"/>
              <a:ext cx="971550" cy="2667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9FDC727-6326-8E2E-26E7-B408789F444C}"/>
                </a:ext>
              </a:extLst>
            </p:cNvPr>
            <p:cNvSpPr/>
            <p:nvPr/>
          </p:nvSpPr>
          <p:spPr>
            <a:xfrm>
              <a:off x="6151246" y="4953000"/>
              <a:ext cx="469010" cy="2667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905509D-5C07-43C4-3C33-64384CDEA7F0}"/>
                </a:ext>
              </a:extLst>
            </p:cNvPr>
            <p:cNvSpPr/>
            <p:nvPr/>
          </p:nvSpPr>
          <p:spPr>
            <a:xfrm>
              <a:off x="8287894" y="4953000"/>
              <a:ext cx="371474" cy="2667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665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52DCD132-658D-791E-D351-7CFF8C87E142}"/>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2E911EF-80F5-4781-A4DF-44EFAF242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0A2A734-17E4-44D5-9630-D54D6AF746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EFFB5C33-24B2-4764-BDBD-4C10A21DB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8808" y="0"/>
            <a:ext cx="34031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FEB601E2-EFED-4313-BEE4-9E27B94FC6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242852"/>
            <a:ext cx="9110541" cy="246557"/>
          </a:xfrm>
          <a:prstGeom prst="rect">
            <a:avLst/>
          </a:prstGeom>
        </p:spPr>
      </p:pic>
      <p:sp>
        <p:nvSpPr>
          <p:cNvPr id="31" name="Rectangle 30">
            <a:extLst>
              <a:ext uri="{FF2B5EF4-FFF2-40B4-BE49-F238E27FC236}">
                <a16:creationId xmlns:a16="http://schemas.microsoft.com/office/drawing/2014/main" id="{1425DB5A-CEE1-4EE1-8C4A-689E49D35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9110542" cy="166033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46AEE3A-81E0-FDBA-C050-48BFDC82FD1C}"/>
              </a:ext>
            </a:extLst>
          </p:cNvPr>
          <p:cNvSpPr>
            <a:spLocks noGrp="1"/>
          </p:cNvSpPr>
          <p:nvPr>
            <p:ph type="ctrTitle"/>
          </p:nvPr>
        </p:nvSpPr>
        <p:spPr>
          <a:xfrm>
            <a:off x="840510" y="2733709"/>
            <a:ext cx="7657792" cy="1373070"/>
          </a:xfrm>
        </p:spPr>
        <p:txBody>
          <a:bodyPr>
            <a:normAutofit/>
          </a:bodyPr>
          <a:lstStyle/>
          <a:p>
            <a:r>
              <a:rPr lang="en-US" sz="4600" dirty="0">
                <a:solidFill>
                  <a:srgbClr val="FFFFFF"/>
                </a:solidFill>
              </a:rPr>
              <a:t>STATE ACCOUNTING WEBSITE NAVIGATION</a:t>
            </a:r>
          </a:p>
        </p:txBody>
      </p:sp>
      <p:sp>
        <p:nvSpPr>
          <p:cNvPr id="3" name="Subtitle 2">
            <a:extLst>
              <a:ext uri="{FF2B5EF4-FFF2-40B4-BE49-F238E27FC236}">
                <a16:creationId xmlns:a16="http://schemas.microsoft.com/office/drawing/2014/main" id="{262248C1-9E8C-4077-F717-8C617E440ADE}"/>
              </a:ext>
            </a:extLst>
          </p:cNvPr>
          <p:cNvSpPr>
            <a:spLocks noGrp="1"/>
          </p:cNvSpPr>
          <p:nvPr>
            <p:ph type="subTitle" idx="1"/>
          </p:nvPr>
        </p:nvSpPr>
        <p:spPr>
          <a:xfrm>
            <a:off x="1194149" y="4394039"/>
            <a:ext cx="7304152" cy="1117687"/>
          </a:xfrm>
        </p:spPr>
        <p:txBody>
          <a:bodyPr>
            <a:normAutofit/>
          </a:bodyPr>
          <a:lstStyle/>
          <a:p>
            <a:endParaRPr lang="en-US"/>
          </a:p>
        </p:txBody>
      </p:sp>
    </p:spTree>
    <p:extLst>
      <p:ext uri="{BB962C8B-B14F-4D97-AF65-F5344CB8AC3E}">
        <p14:creationId xmlns:p14="http://schemas.microsoft.com/office/powerpoint/2010/main" val="17168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a:extLst>
            <a:ext uri="{FF2B5EF4-FFF2-40B4-BE49-F238E27FC236}">
              <a16:creationId xmlns:a16="http://schemas.microsoft.com/office/drawing/2014/main" id="{5BECC7C8-88CE-7EF2-E41C-98DBDAB89FE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F607E9D-CFDC-A65D-3A32-15BFCF4E68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377AFE54-DB51-17C0-E54B-88CE7BC21B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a:extLst>
              <a:ext uri="{FF2B5EF4-FFF2-40B4-BE49-F238E27FC236}">
                <a16:creationId xmlns:a16="http://schemas.microsoft.com/office/drawing/2014/main" id="{B0E9AE2F-4A43-F810-5F54-2BB9DAFCFC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36EE6AB1-8C26-B426-FCCC-55A23B0F9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239BB567-0F0E-D10B-43AF-13A93A31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9C8D71B0-8904-B4E0-1917-36FEC7A50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6E7CE943-B7C1-86B8-9F8B-27033EF5D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344503CB-607C-1146-809C-A7C5D0351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58A0655-B7C2-EC0E-CCB6-3E58065DEE9F}"/>
              </a:ext>
            </a:extLst>
          </p:cNvPr>
          <p:cNvSpPr/>
          <p:nvPr/>
        </p:nvSpPr>
        <p:spPr>
          <a:xfrm>
            <a:off x="5449823" y="530351"/>
            <a:ext cx="6061856" cy="5532955"/>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41C89A1C-9CB3-873A-CC96-65AD44CA78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0" name="Rectangle 29">
            <a:extLst>
              <a:ext uri="{FF2B5EF4-FFF2-40B4-BE49-F238E27FC236}">
                <a16:creationId xmlns:a16="http://schemas.microsoft.com/office/drawing/2014/main" id="{75105300-D320-1B6B-36FA-77D42F1B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901ABC3D-07F9-B664-9582-8091F1849A21}"/>
              </a:ext>
            </a:extLst>
          </p:cNvPr>
          <p:cNvSpPr txBox="1"/>
          <p:nvPr/>
        </p:nvSpPr>
        <p:spPr>
          <a:xfrm>
            <a:off x="680321" y="2063262"/>
            <a:ext cx="3739279" cy="2661052"/>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4400" dirty="0"/>
              <a:t>CHART OF ACCOUNTS ENTERPRISE ONE</a:t>
            </a:r>
            <a:endParaRPr lang="en-US" sz="4400" dirty="0">
              <a:latin typeface="+mj-lt"/>
              <a:ea typeface="+mj-ea"/>
              <a:cs typeface="+mj-cs"/>
            </a:endParaRPr>
          </a:p>
        </p:txBody>
      </p:sp>
      <p:sp>
        <p:nvSpPr>
          <p:cNvPr id="3" name="Subtitle 2">
            <a:extLst>
              <a:ext uri="{FF2B5EF4-FFF2-40B4-BE49-F238E27FC236}">
                <a16:creationId xmlns:a16="http://schemas.microsoft.com/office/drawing/2014/main" id="{BF4EF912-4646-2ADC-507F-D4FD11E5E424}"/>
              </a:ext>
            </a:extLst>
          </p:cNvPr>
          <p:cNvSpPr txBox="1">
            <a:spLocks/>
          </p:cNvSpPr>
          <p:nvPr/>
        </p:nvSpPr>
        <p:spPr>
          <a:xfrm>
            <a:off x="276865" y="5265466"/>
            <a:ext cx="4295135" cy="111768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t>STATE OF NEBRASKA &gt; Accounting &gt; Chart of Accounts &gt; Chart of Accounts Inquiries - Work With Accounts </a:t>
            </a:r>
          </a:p>
          <a:p>
            <a:endParaRPr lang="en-US" sz="1800" dirty="0">
              <a:solidFill>
                <a:srgbClr val="FFFFFF"/>
              </a:solidFill>
            </a:endParaRPr>
          </a:p>
        </p:txBody>
      </p:sp>
      <p:graphicFrame>
        <p:nvGraphicFramePr>
          <p:cNvPr id="102" name="Content Placeholder 4">
            <a:extLst>
              <a:ext uri="{FF2B5EF4-FFF2-40B4-BE49-F238E27FC236}">
                <a16:creationId xmlns:a16="http://schemas.microsoft.com/office/drawing/2014/main" id="{BDFA62A9-D9C9-4362-E616-5573EF7578F6}"/>
              </a:ext>
            </a:extLst>
          </p:cNvPr>
          <p:cNvGraphicFramePr>
            <a:graphicFrameLocks/>
          </p:cNvGraphicFramePr>
          <p:nvPr>
            <p:extLst>
              <p:ext uri="{D42A27DB-BD31-4B8C-83A1-F6EECF244321}">
                <p14:modId xmlns:p14="http://schemas.microsoft.com/office/powerpoint/2010/main" val="2898315199"/>
              </p:ext>
            </p:extLst>
          </p:nvPr>
        </p:nvGraphicFramePr>
        <p:xfrm>
          <a:off x="5676432" y="1594356"/>
          <a:ext cx="5608638" cy="35988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562766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BD81-464B-6917-60C9-764A62C97627}"/>
              </a:ext>
            </a:extLst>
          </p:cNvPr>
          <p:cNvSpPr>
            <a:spLocks noGrp="1"/>
          </p:cNvSpPr>
          <p:nvPr>
            <p:ph type="title"/>
          </p:nvPr>
        </p:nvSpPr>
        <p:spPr/>
        <p:txBody>
          <a:bodyPr>
            <a:normAutofit/>
          </a:bodyPr>
          <a:lstStyle/>
          <a:p>
            <a:r>
              <a:rPr lang="en-US" dirty="0"/>
              <a:t>BALANCE SHEET BUSINESS UNITS VS. INCOME STATEMENT BUSINESS UNITS</a:t>
            </a:r>
          </a:p>
        </p:txBody>
      </p:sp>
      <p:sp>
        <p:nvSpPr>
          <p:cNvPr id="3" name="Text Placeholder 2">
            <a:extLst>
              <a:ext uri="{FF2B5EF4-FFF2-40B4-BE49-F238E27FC236}">
                <a16:creationId xmlns:a16="http://schemas.microsoft.com/office/drawing/2014/main" id="{0A10939E-CA4F-91C5-F469-7F85F9FF93D2}"/>
              </a:ext>
            </a:extLst>
          </p:cNvPr>
          <p:cNvSpPr>
            <a:spLocks noGrp="1"/>
          </p:cNvSpPr>
          <p:nvPr>
            <p:ph type="body" idx="1"/>
          </p:nvPr>
        </p:nvSpPr>
        <p:spPr/>
        <p:txBody>
          <a:bodyPr/>
          <a:lstStyle/>
          <a:p>
            <a:r>
              <a:rPr lang="en-US" dirty="0"/>
              <a:t>(BS) Balance Sheet </a:t>
            </a:r>
          </a:p>
        </p:txBody>
      </p:sp>
      <p:sp>
        <p:nvSpPr>
          <p:cNvPr id="4" name="Content Placeholder 3">
            <a:extLst>
              <a:ext uri="{FF2B5EF4-FFF2-40B4-BE49-F238E27FC236}">
                <a16:creationId xmlns:a16="http://schemas.microsoft.com/office/drawing/2014/main" id="{3E3DA139-17DE-F85C-704C-C6FA7A39A7B8}"/>
              </a:ext>
            </a:extLst>
          </p:cNvPr>
          <p:cNvSpPr>
            <a:spLocks noGrp="1"/>
          </p:cNvSpPr>
          <p:nvPr>
            <p:ph sz="half" idx="2"/>
          </p:nvPr>
        </p:nvSpPr>
        <p:spPr/>
        <p:txBody>
          <a:bodyPr/>
          <a:lstStyle/>
          <a:p>
            <a:r>
              <a:rPr lang="en-US" dirty="0"/>
              <a:t>Also known as statement of financial position and is a summary of financial balances.</a:t>
            </a:r>
          </a:p>
          <a:p>
            <a:r>
              <a:rPr lang="en-US" dirty="0"/>
              <a:t>5-digit business units (fund number)</a:t>
            </a:r>
          </a:p>
          <a:p>
            <a:r>
              <a:rPr lang="en-US" dirty="0"/>
              <a:t>Object Code Range 100000’s to 349100</a:t>
            </a:r>
          </a:p>
          <a:p>
            <a:endParaRPr lang="en-US" dirty="0"/>
          </a:p>
        </p:txBody>
      </p:sp>
      <p:sp>
        <p:nvSpPr>
          <p:cNvPr id="5" name="Text Placeholder 4">
            <a:extLst>
              <a:ext uri="{FF2B5EF4-FFF2-40B4-BE49-F238E27FC236}">
                <a16:creationId xmlns:a16="http://schemas.microsoft.com/office/drawing/2014/main" id="{D805BA83-1AEA-D09C-CFAF-35DB8B1A8AB7}"/>
              </a:ext>
            </a:extLst>
          </p:cNvPr>
          <p:cNvSpPr>
            <a:spLocks noGrp="1"/>
          </p:cNvSpPr>
          <p:nvPr>
            <p:ph type="body" sz="quarter" idx="3"/>
          </p:nvPr>
        </p:nvSpPr>
        <p:spPr/>
        <p:txBody>
          <a:bodyPr/>
          <a:lstStyle/>
          <a:p>
            <a:r>
              <a:rPr lang="en-US" dirty="0"/>
              <a:t>(IS) Income Statement </a:t>
            </a:r>
          </a:p>
        </p:txBody>
      </p:sp>
      <p:sp>
        <p:nvSpPr>
          <p:cNvPr id="6" name="Content Placeholder 5">
            <a:extLst>
              <a:ext uri="{FF2B5EF4-FFF2-40B4-BE49-F238E27FC236}">
                <a16:creationId xmlns:a16="http://schemas.microsoft.com/office/drawing/2014/main" id="{552F8222-5F8C-1AEE-62DF-8FA958A9BC29}"/>
              </a:ext>
            </a:extLst>
          </p:cNvPr>
          <p:cNvSpPr>
            <a:spLocks noGrp="1"/>
          </p:cNvSpPr>
          <p:nvPr>
            <p:ph sz="quarter" idx="4"/>
          </p:nvPr>
        </p:nvSpPr>
        <p:spPr/>
        <p:txBody>
          <a:bodyPr/>
          <a:lstStyle/>
          <a:p>
            <a:r>
              <a:rPr lang="en-US" dirty="0"/>
              <a:t>Also known as profit &amp; loss statement, it calculates net income by listing all revenues and subtracting all expenses. </a:t>
            </a:r>
          </a:p>
          <a:p>
            <a:r>
              <a:rPr lang="en-US" dirty="0"/>
              <a:t>7 to 8-digit business units or more, depending on agency number</a:t>
            </a:r>
          </a:p>
          <a:p>
            <a:r>
              <a:rPr lang="en-US" dirty="0"/>
              <a:t>Object Code Range 400000’s to 599999 and 800000’s</a:t>
            </a:r>
          </a:p>
          <a:p>
            <a:endParaRPr lang="en-US" dirty="0"/>
          </a:p>
        </p:txBody>
      </p:sp>
    </p:spTree>
    <p:extLst>
      <p:ext uri="{BB962C8B-B14F-4D97-AF65-F5344CB8AC3E}">
        <p14:creationId xmlns:p14="http://schemas.microsoft.com/office/powerpoint/2010/main" val="3714339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39CEDE8-0709-9CF7-A1CC-59FFF114D427}"/>
              </a:ext>
            </a:extLst>
          </p:cNvPr>
          <p:cNvGrpSpPr/>
          <p:nvPr/>
        </p:nvGrpSpPr>
        <p:grpSpPr>
          <a:xfrm>
            <a:off x="363560" y="1004472"/>
            <a:ext cx="11464879" cy="4849055"/>
            <a:chOff x="363560" y="1004472"/>
            <a:chExt cx="11464879" cy="4849055"/>
          </a:xfrm>
        </p:grpSpPr>
        <p:pic>
          <p:nvPicPr>
            <p:cNvPr id="3" name="Picture 2">
              <a:extLst>
                <a:ext uri="{FF2B5EF4-FFF2-40B4-BE49-F238E27FC236}">
                  <a16:creationId xmlns:a16="http://schemas.microsoft.com/office/drawing/2014/main" id="{FA1208F2-5D54-2FA3-2617-1B19A2E9EB3D}"/>
                </a:ext>
              </a:extLst>
            </p:cNvPr>
            <p:cNvPicPr>
              <a:picLocks noChangeAspect="1"/>
            </p:cNvPicPr>
            <p:nvPr/>
          </p:nvPicPr>
          <p:blipFill>
            <a:blip r:embed="rId2"/>
            <a:stretch>
              <a:fillRect/>
            </a:stretch>
          </p:blipFill>
          <p:spPr>
            <a:xfrm>
              <a:off x="363560" y="1004472"/>
              <a:ext cx="11464879" cy="4849055"/>
            </a:xfrm>
            <a:prstGeom prst="rect">
              <a:avLst/>
            </a:prstGeom>
            <a:ln>
              <a:solidFill>
                <a:srgbClr val="21496B"/>
              </a:solidFill>
            </a:ln>
          </p:spPr>
        </p:pic>
        <p:sp>
          <p:nvSpPr>
            <p:cNvPr id="2" name="Rectangle 1">
              <a:extLst>
                <a:ext uri="{FF2B5EF4-FFF2-40B4-BE49-F238E27FC236}">
                  <a16:creationId xmlns:a16="http://schemas.microsoft.com/office/drawing/2014/main" id="{4A74073D-74F2-0419-AE40-56090C534781}"/>
                </a:ext>
              </a:extLst>
            </p:cNvPr>
            <p:cNvSpPr/>
            <p:nvPr/>
          </p:nvSpPr>
          <p:spPr>
            <a:xfrm>
              <a:off x="1970608" y="2725947"/>
              <a:ext cx="1721498" cy="3127580"/>
            </a:xfrm>
            <a:prstGeom prst="rect">
              <a:avLst/>
            </a:prstGeom>
            <a:solidFill>
              <a:srgbClr val="FFFF00">
                <a:alpha val="2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9128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993FE-3035-E61F-3D12-A52606C54E1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EA5A08A9-3EC4-A957-F7D8-A5AFA15A07D5}"/>
              </a:ext>
            </a:extLst>
          </p:cNvPr>
          <p:cNvGrpSpPr/>
          <p:nvPr/>
        </p:nvGrpSpPr>
        <p:grpSpPr>
          <a:xfrm>
            <a:off x="340360" y="973910"/>
            <a:ext cx="11511280" cy="4910179"/>
            <a:chOff x="340360" y="973910"/>
            <a:chExt cx="11511280" cy="4910179"/>
          </a:xfrm>
        </p:grpSpPr>
        <p:pic>
          <p:nvPicPr>
            <p:cNvPr id="4" name="Picture 3">
              <a:extLst>
                <a:ext uri="{FF2B5EF4-FFF2-40B4-BE49-F238E27FC236}">
                  <a16:creationId xmlns:a16="http://schemas.microsoft.com/office/drawing/2014/main" id="{D9CC376C-8848-469C-3631-21C5F68C45D1}"/>
                </a:ext>
              </a:extLst>
            </p:cNvPr>
            <p:cNvPicPr>
              <a:picLocks noChangeAspect="1"/>
            </p:cNvPicPr>
            <p:nvPr/>
          </p:nvPicPr>
          <p:blipFill>
            <a:blip r:embed="rId2"/>
            <a:stretch>
              <a:fillRect/>
            </a:stretch>
          </p:blipFill>
          <p:spPr>
            <a:xfrm>
              <a:off x="340360" y="973910"/>
              <a:ext cx="11511280" cy="4910179"/>
            </a:xfrm>
            <a:prstGeom prst="rect">
              <a:avLst/>
            </a:prstGeom>
            <a:ln>
              <a:solidFill>
                <a:srgbClr val="21496B"/>
              </a:solidFill>
            </a:ln>
          </p:spPr>
        </p:pic>
        <p:sp>
          <p:nvSpPr>
            <p:cNvPr id="2" name="Rectangle 1">
              <a:extLst>
                <a:ext uri="{FF2B5EF4-FFF2-40B4-BE49-F238E27FC236}">
                  <a16:creationId xmlns:a16="http://schemas.microsoft.com/office/drawing/2014/main" id="{831F6E7B-837F-3541-EC65-F935F356AE58}"/>
                </a:ext>
              </a:extLst>
            </p:cNvPr>
            <p:cNvSpPr/>
            <p:nvPr/>
          </p:nvSpPr>
          <p:spPr>
            <a:xfrm>
              <a:off x="2082750" y="2805909"/>
              <a:ext cx="1790510" cy="3078180"/>
            </a:xfrm>
            <a:prstGeom prst="rect">
              <a:avLst/>
            </a:prstGeom>
            <a:solidFill>
              <a:srgbClr val="FFFF00">
                <a:alpha val="2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30450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4CE8021-4E74-4794-A0E4-ECC2D2D40B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a:extLst>
              <a:ext uri="{FF2B5EF4-FFF2-40B4-BE49-F238E27FC236}">
                <a16:creationId xmlns:a16="http://schemas.microsoft.com/office/drawing/2014/main" id="{0B1B493A-0A00-4A78-9179-A51DFD2288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4" name="Picture 33">
            <a:extLst>
              <a:ext uri="{FF2B5EF4-FFF2-40B4-BE49-F238E27FC236}">
                <a16:creationId xmlns:a16="http://schemas.microsoft.com/office/drawing/2014/main" id="{05B327D4-1ABB-44EB-8BA9-1C136B1535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5" name="Rectangle 34">
            <a:extLst>
              <a:ext uri="{FF2B5EF4-FFF2-40B4-BE49-F238E27FC236}">
                <a16:creationId xmlns:a16="http://schemas.microsoft.com/office/drawing/2014/main" id="{68565C26-F31A-42A4-859E-1F38C81D1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81A3EC2D-CF74-44DB-A8BD-A1698850D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7" name="Rectangle 36">
            <a:extLst>
              <a:ext uri="{FF2B5EF4-FFF2-40B4-BE49-F238E27FC236}">
                <a16:creationId xmlns:a16="http://schemas.microsoft.com/office/drawing/2014/main" id="{FD333345-06FE-431A-A170-B442B71B6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BF3CF734-AF09-4284-A3AF-E1B79C0AA7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39" name="Rectangle 38">
            <a:extLst>
              <a:ext uri="{FF2B5EF4-FFF2-40B4-BE49-F238E27FC236}">
                <a16:creationId xmlns:a16="http://schemas.microsoft.com/office/drawing/2014/main" id="{051DDCB9-F755-45C2-A2DF-09112F5CC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CE5D6A2-8420-4DDB-B2B9-F907655B9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D44A0C1-F4A3-E8BB-2CC7-6732BF19F8F1}"/>
              </a:ext>
            </a:extLst>
          </p:cNvPr>
          <p:cNvSpPr>
            <a:spLocks noGrp="1"/>
          </p:cNvSpPr>
          <p:nvPr>
            <p:ph type="title"/>
          </p:nvPr>
        </p:nvSpPr>
        <p:spPr>
          <a:xfrm>
            <a:off x="680321" y="753228"/>
            <a:ext cx="7087552" cy="1080938"/>
          </a:xfrm>
        </p:spPr>
        <p:txBody>
          <a:bodyPr vert="horz" lIns="91440" tIns="45720" rIns="91440" bIns="45720" rtlCol="0" anchor="ctr">
            <a:normAutofit fontScale="90000"/>
          </a:bodyPr>
          <a:lstStyle/>
          <a:p>
            <a:r>
              <a:rPr lang="en-US" sz="3300" dirty="0"/>
              <a:t>INCOME STATEMENT BUSINESS UNIT &amp; OBJECT ACCOUNT QUIZ QUESTION #1</a:t>
            </a:r>
          </a:p>
        </p:txBody>
      </p:sp>
      <p:pic>
        <p:nvPicPr>
          <p:cNvPr id="41" name="Picture 40">
            <a:extLst>
              <a:ext uri="{FF2B5EF4-FFF2-40B4-BE49-F238E27FC236}">
                <a16:creationId xmlns:a16="http://schemas.microsoft.com/office/drawing/2014/main" id="{495C9795-5873-43E5-A16C-324C15CF13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4CE6582B-6820-EC4F-98B3-CA3A1F9795B2}"/>
              </a:ext>
            </a:extLst>
          </p:cNvPr>
          <p:cNvSpPr>
            <a:spLocks noGrp="1"/>
          </p:cNvSpPr>
          <p:nvPr>
            <p:ph sz="half" idx="1"/>
          </p:nvPr>
        </p:nvSpPr>
        <p:spPr>
          <a:xfrm>
            <a:off x="680321" y="2336873"/>
            <a:ext cx="6423211" cy="3599316"/>
          </a:xfrm>
        </p:spPr>
        <p:txBody>
          <a:bodyPr vert="horz" lIns="91440" tIns="45720" rIns="91440" bIns="45720" rtlCol="0">
            <a:normAutofit/>
          </a:bodyPr>
          <a:lstStyle/>
          <a:p>
            <a:pPr marL="0" indent="0">
              <a:buNone/>
            </a:pPr>
            <a:r>
              <a:rPr lang="en-US" dirty="0"/>
              <a:t>Which of the following would be a correct Income Statement business unit &amp; object code combination?</a:t>
            </a:r>
          </a:p>
          <a:p>
            <a:pPr marL="0"/>
            <a:endParaRPr lang="en-US" dirty="0"/>
          </a:p>
          <a:p>
            <a:pPr marL="0" indent="0">
              <a:buNone/>
            </a:pPr>
            <a:r>
              <a:rPr lang="en-US" dirty="0"/>
              <a:t>a)  10000.521100</a:t>
            </a:r>
          </a:p>
          <a:p>
            <a:pPr marL="0" indent="0">
              <a:buNone/>
            </a:pPr>
            <a:r>
              <a:rPr lang="en-US" dirty="0"/>
              <a:t>b)  10000.454800	</a:t>
            </a:r>
          </a:p>
          <a:p>
            <a:pPr marL="0" indent="0">
              <a:buNone/>
            </a:pPr>
            <a:r>
              <a:rPr lang="en-US" dirty="0"/>
              <a:t>c)  10000.511100</a:t>
            </a:r>
          </a:p>
          <a:p>
            <a:pPr marL="0" indent="0">
              <a:buNone/>
            </a:pPr>
            <a:r>
              <a:rPr lang="en-US" dirty="0"/>
              <a:t>d)  18569548.511100</a:t>
            </a:r>
          </a:p>
          <a:p>
            <a:pPr marL="0" indent="0">
              <a:buNone/>
            </a:pPr>
            <a:r>
              <a:rPr lang="en-US" dirty="0"/>
              <a:t>e)  Both (c) &amp; (d) are correct	</a:t>
            </a:r>
          </a:p>
        </p:txBody>
      </p:sp>
      <p:pic>
        <p:nvPicPr>
          <p:cNvPr id="5" name="Content Placeholder 4">
            <a:extLst>
              <a:ext uri="{FF2B5EF4-FFF2-40B4-BE49-F238E27FC236}">
                <a16:creationId xmlns:a16="http://schemas.microsoft.com/office/drawing/2014/main" id="{21293ABB-4214-FEF9-2E87-D1DB5C63D97A}"/>
              </a:ext>
            </a:extLst>
          </p:cNvPr>
          <p:cNvPicPr>
            <a:picLocks noGrp="1" noChangeAspect="1"/>
          </p:cNvPicPr>
          <p:nvPr>
            <p:ph sz="half" idx="2"/>
          </p:nvPr>
        </p:nvPicPr>
        <p:blipFill>
          <a:blip r:embed="rId5"/>
          <a:stretch>
            <a:fillRect/>
          </a:stretch>
        </p:blipFill>
        <p:spPr>
          <a:xfrm>
            <a:off x="8187091" y="2020242"/>
            <a:ext cx="3358478" cy="2817515"/>
          </a:xfrm>
          <a:prstGeom prst="rect">
            <a:avLst/>
          </a:prstGeom>
          <a:ln>
            <a:noFill/>
          </a:ln>
          <a:effectLst>
            <a:outerShdw blurRad="76200" dist="63500" dir="5040000" algn="tl" rotWithShape="0">
              <a:srgbClr val="000000">
                <a:alpha val="41000"/>
              </a:srgbClr>
            </a:outerShdw>
          </a:effectLst>
        </p:spPr>
      </p:pic>
      <p:sp>
        <p:nvSpPr>
          <p:cNvPr id="4" name="Rectangle 3">
            <a:extLst>
              <a:ext uri="{FF2B5EF4-FFF2-40B4-BE49-F238E27FC236}">
                <a16:creationId xmlns:a16="http://schemas.microsoft.com/office/drawing/2014/main" id="{6CFF962C-5FFC-FFAF-0142-B228A907FF9C}"/>
              </a:ext>
            </a:extLst>
          </p:cNvPr>
          <p:cNvSpPr/>
          <p:nvPr/>
        </p:nvSpPr>
        <p:spPr>
          <a:xfrm>
            <a:off x="1083753" y="4599136"/>
            <a:ext cx="2108022" cy="353683"/>
          </a:xfrm>
          <a:prstGeom prst="rect">
            <a:avLst/>
          </a:prstGeom>
          <a:solidFill>
            <a:srgbClr val="FFFF00">
              <a:alpha val="3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453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a:extLst>
            <a:ext uri="{FF2B5EF4-FFF2-40B4-BE49-F238E27FC236}">
              <a16:creationId xmlns:a16="http://schemas.microsoft.com/office/drawing/2014/main" id="{050DF09E-C374-FA6E-62A7-BBAA86543D5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4CE8021-4E74-4794-A0E4-ECC2D2D40B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0B1B493A-0A00-4A78-9179-A51DFD2288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05B327D4-1ABB-44EB-8BA9-1C136B1535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68565C26-F31A-42A4-859E-1F38C81D1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81A3EC2D-CF74-44DB-A8BD-A1698850D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FD333345-06FE-431A-A170-B442B71B6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F3CF734-AF09-4284-A3AF-E1B79C0AA7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24" name="Rectangle 23">
            <a:extLst>
              <a:ext uri="{FF2B5EF4-FFF2-40B4-BE49-F238E27FC236}">
                <a16:creationId xmlns:a16="http://schemas.microsoft.com/office/drawing/2014/main" id="{051DDCB9-F755-45C2-A2DF-09112F5CC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CE5D6A2-8420-4DDB-B2B9-F907655B9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7E0FC2B-9564-A5A9-051C-AEB0ADAC39E4}"/>
              </a:ext>
            </a:extLst>
          </p:cNvPr>
          <p:cNvSpPr>
            <a:spLocks noGrp="1"/>
          </p:cNvSpPr>
          <p:nvPr>
            <p:ph type="title"/>
          </p:nvPr>
        </p:nvSpPr>
        <p:spPr>
          <a:xfrm>
            <a:off x="680321" y="753228"/>
            <a:ext cx="7087552" cy="1080938"/>
          </a:xfrm>
        </p:spPr>
        <p:txBody>
          <a:bodyPr vert="horz" lIns="91440" tIns="45720" rIns="91440" bIns="45720" rtlCol="0" anchor="ctr">
            <a:normAutofit fontScale="90000"/>
          </a:bodyPr>
          <a:lstStyle/>
          <a:p>
            <a:r>
              <a:rPr lang="en-US" dirty="0"/>
              <a:t>BALANCE SHEET BUSINESS UNIT &amp; OBJECT ACCOUNT QUIZ QUESTION #2</a:t>
            </a:r>
          </a:p>
        </p:txBody>
      </p:sp>
      <p:pic>
        <p:nvPicPr>
          <p:cNvPr id="28" name="Picture 27">
            <a:extLst>
              <a:ext uri="{FF2B5EF4-FFF2-40B4-BE49-F238E27FC236}">
                <a16:creationId xmlns:a16="http://schemas.microsoft.com/office/drawing/2014/main" id="{495C9795-5873-43E5-A16C-324C15CF13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E660FB23-C0CD-75DD-369F-D74A9FF8A18D}"/>
              </a:ext>
            </a:extLst>
          </p:cNvPr>
          <p:cNvSpPr>
            <a:spLocks noGrp="1"/>
          </p:cNvSpPr>
          <p:nvPr>
            <p:ph sz="half" idx="1"/>
          </p:nvPr>
        </p:nvSpPr>
        <p:spPr>
          <a:xfrm>
            <a:off x="680321" y="2336873"/>
            <a:ext cx="6423211" cy="3599316"/>
          </a:xfrm>
        </p:spPr>
        <p:txBody>
          <a:bodyPr vert="horz" lIns="91440" tIns="45720" rIns="91440" bIns="45720" rtlCol="0">
            <a:normAutofit/>
          </a:bodyPr>
          <a:lstStyle/>
          <a:p>
            <a:pPr marL="0" indent="0">
              <a:buNone/>
            </a:pPr>
            <a:r>
              <a:rPr lang="en-US" dirty="0"/>
              <a:t>Which of the following would be a correct Balance Sheet business unit &amp; object code combination?</a:t>
            </a:r>
          </a:p>
          <a:p>
            <a:pPr marL="0"/>
            <a:endParaRPr lang="en-US" dirty="0"/>
          </a:p>
          <a:p>
            <a:pPr marL="0" indent="0">
              <a:buNone/>
            </a:pPr>
            <a:r>
              <a:rPr lang="en-US" dirty="0"/>
              <a:t>a)  18569548.454800</a:t>
            </a:r>
          </a:p>
          <a:p>
            <a:pPr marL="0" indent="0">
              <a:buNone/>
            </a:pPr>
            <a:r>
              <a:rPr lang="en-US" dirty="0"/>
              <a:t>b)  18569548.211200</a:t>
            </a:r>
          </a:p>
          <a:p>
            <a:pPr marL="0" indent="0">
              <a:buNone/>
            </a:pPr>
            <a:r>
              <a:rPr lang="en-US" dirty="0"/>
              <a:t>c)   10000.211200		</a:t>
            </a:r>
          </a:p>
          <a:p>
            <a:pPr marL="0" indent="0">
              <a:buNone/>
            </a:pPr>
            <a:r>
              <a:rPr lang="en-US" dirty="0"/>
              <a:t>d)   10000.511100</a:t>
            </a:r>
          </a:p>
          <a:p>
            <a:pPr marL="0" indent="0">
              <a:buNone/>
            </a:pPr>
            <a:r>
              <a:rPr lang="en-US" dirty="0"/>
              <a:t>e)   Both (a) &amp; (b) are correct</a:t>
            </a:r>
          </a:p>
          <a:p>
            <a:pPr marL="0"/>
            <a:endParaRPr lang="en-US" dirty="0"/>
          </a:p>
        </p:txBody>
      </p:sp>
      <p:pic>
        <p:nvPicPr>
          <p:cNvPr id="5" name="Content Placeholder 4">
            <a:extLst>
              <a:ext uri="{FF2B5EF4-FFF2-40B4-BE49-F238E27FC236}">
                <a16:creationId xmlns:a16="http://schemas.microsoft.com/office/drawing/2014/main" id="{34451D20-0EA6-BD97-F47E-793FAD515B65}"/>
              </a:ext>
            </a:extLst>
          </p:cNvPr>
          <p:cNvPicPr>
            <a:picLocks noGrp="1" noChangeAspect="1"/>
          </p:cNvPicPr>
          <p:nvPr>
            <p:ph sz="half" idx="2"/>
          </p:nvPr>
        </p:nvPicPr>
        <p:blipFill>
          <a:blip r:embed="rId5"/>
          <a:stretch>
            <a:fillRect/>
          </a:stretch>
        </p:blipFill>
        <p:spPr>
          <a:xfrm>
            <a:off x="8187091" y="2020242"/>
            <a:ext cx="3358478" cy="2817515"/>
          </a:xfrm>
          <a:prstGeom prst="rect">
            <a:avLst/>
          </a:prstGeom>
          <a:ln>
            <a:noFill/>
          </a:ln>
          <a:effectLst>
            <a:outerShdw blurRad="76200" dist="63500" dir="5040000" algn="tl" rotWithShape="0">
              <a:srgbClr val="000000">
                <a:alpha val="41000"/>
              </a:srgbClr>
            </a:outerShdw>
          </a:effectLst>
        </p:spPr>
      </p:pic>
      <p:sp>
        <p:nvSpPr>
          <p:cNvPr id="4" name="Rectangle 3">
            <a:extLst>
              <a:ext uri="{FF2B5EF4-FFF2-40B4-BE49-F238E27FC236}">
                <a16:creationId xmlns:a16="http://schemas.microsoft.com/office/drawing/2014/main" id="{06A501CC-27F1-4F30-4DB5-489FB7C0BAF2}"/>
              </a:ext>
            </a:extLst>
          </p:cNvPr>
          <p:cNvSpPr/>
          <p:nvPr/>
        </p:nvSpPr>
        <p:spPr>
          <a:xfrm>
            <a:off x="1178644" y="4221018"/>
            <a:ext cx="1668073" cy="353683"/>
          </a:xfrm>
          <a:prstGeom prst="rect">
            <a:avLst/>
          </a:prstGeom>
          <a:solidFill>
            <a:srgbClr val="FFFF00">
              <a:alpha val="3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652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a:extLst>
            <a:ext uri="{FF2B5EF4-FFF2-40B4-BE49-F238E27FC236}">
              <a16:creationId xmlns:a16="http://schemas.microsoft.com/office/drawing/2014/main" id="{9C9F2132-0EFE-B538-B9AE-128922EE1A0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63A0869-CDE2-4AB8-88E8-A7BED92F8E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22022947-C2A8-402B-A01E-0D5BF1EA9F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a:extLst>
              <a:ext uri="{FF2B5EF4-FFF2-40B4-BE49-F238E27FC236}">
                <a16:creationId xmlns:a16="http://schemas.microsoft.com/office/drawing/2014/main" id="{231CA24D-6DC2-4FCB-9837-5AB679458A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944FCBD3-952F-40F0-BB34-9D8A18FE8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CBC80CCD-39BE-4EF0-8FDA-AA831EB44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EF80DE4C-0C31-4F4F-BA78-30C6E52FD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799E698-FF9B-4101-95EF-59189E5D01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0663CEEF-E862-497E-8B58-D5FC7B598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F62DE490-9B76-4FCB-B722-75055E30A0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0" name="Rectangle 29">
            <a:extLst>
              <a:ext uri="{FF2B5EF4-FFF2-40B4-BE49-F238E27FC236}">
                <a16:creationId xmlns:a16="http://schemas.microsoft.com/office/drawing/2014/main" id="{F238B29C-0945-4ED7-825C-2662C6957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648803FA-820B-9853-3266-0E8121BDF3E2}"/>
              </a:ext>
            </a:extLst>
          </p:cNvPr>
          <p:cNvSpPr txBox="1"/>
          <p:nvPr/>
        </p:nvSpPr>
        <p:spPr>
          <a:xfrm>
            <a:off x="680321" y="2063262"/>
            <a:ext cx="3739279" cy="2661052"/>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4400" dirty="0">
                <a:latin typeface="+mj-lt"/>
                <a:ea typeface="+mj-ea"/>
                <a:cs typeface="+mj-cs"/>
              </a:rPr>
              <a:t>OBJECT CODES TO KEEP IN MIND</a:t>
            </a:r>
          </a:p>
        </p:txBody>
      </p:sp>
    </p:spTree>
    <p:extLst>
      <p:ext uri="{BB962C8B-B14F-4D97-AF65-F5344CB8AC3E}">
        <p14:creationId xmlns:p14="http://schemas.microsoft.com/office/powerpoint/2010/main" val="2455388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a:extLst>
            <a:ext uri="{FF2B5EF4-FFF2-40B4-BE49-F238E27FC236}">
              <a16:creationId xmlns:a16="http://schemas.microsoft.com/office/drawing/2014/main" id="{EBF2A3F7-5089-6E7B-EC5A-1E0306A24D6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358D16F0-46F5-27D7-1B81-2D7304308E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647921B0-E616-CCCA-5975-F00FDDDB4A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a:extLst>
              <a:ext uri="{FF2B5EF4-FFF2-40B4-BE49-F238E27FC236}">
                <a16:creationId xmlns:a16="http://schemas.microsoft.com/office/drawing/2014/main" id="{2B60D0D6-700E-8ED3-27A9-AE21977672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AB2FAC6F-B6E2-16F5-B40C-0BC50C7C9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8FB7E304-E700-C508-3783-9D5731971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415E597A-9239-1080-E5A8-0E9E140A0957}"/>
              </a:ext>
            </a:extLst>
          </p:cNvPr>
          <p:cNvSpPr txBox="1"/>
          <p:nvPr/>
        </p:nvSpPr>
        <p:spPr>
          <a:xfrm>
            <a:off x="680321" y="753228"/>
            <a:ext cx="9613861" cy="108093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dirty="0"/>
              <a:t>1099 OBJECT CODES</a:t>
            </a:r>
          </a:p>
        </p:txBody>
      </p:sp>
      <p:pic>
        <p:nvPicPr>
          <p:cNvPr id="6" name="Picture 5">
            <a:extLst>
              <a:ext uri="{FF2B5EF4-FFF2-40B4-BE49-F238E27FC236}">
                <a16:creationId xmlns:a16="http://schemas.microsoft.com/office/drawing/2014/main" id="{4AAB4432-4439-6A53-B7D1-DDADE9E08F68}"/>
              </a:ext>
            </a:extLst>
          </p:cNvPr>
          <p:cNvPicPr>
            <a:picLocks noChangeAspect="1"/>
          </p:cNvPicPr>
          <p:nvPr/>
        </p:nvPicPr>
        <p:blipFill>
          <a:blip r:embed="rId5"/>
          <a:stretch>
            <a:fillRect/>
          </a:stretch>
        </p:blipFill>
        <p:spPr>
          <a:xfrm>
            <a:off x="0" y="2037230"/>
            <a:ext cx="12192000" cy="4820772"/>
          </a:xfrm>
          <a:prstGeom prst="rect">
            <a:avLst/>
          </a:prstGeom>
        </p:spPr>
      </p:pic>
      <p:sp>
        <p:nvSpPr>
          <p:cNvPr id="8" name="TextBox 7">
            <a:extLst>
              <a:ext uri="{FF2B5EF4-FFF2-40B4-BE49-F238E27FC236}">
                <a16:creationId xmlns:a16="http://schemas.microsoft.com/office/drawing/2014/main" id="{72477609-30E2-39D1-278B-9A1C3C375566}"/>
              </a:ext>
            </a:extLst>
          </p:cNvPr>
          <p:cNvSpPr txBox="1"/>
          <p:nvPr/>
        </p:nvSpPr>
        <p:spPr>
          <a:xfrm>
            <a:off x="150931" y="2524862"/>
            <a:ext cx="9757491" cy="369332"/>
          </a:xfrm>
          <a:prstGeom prst="rect">
            <a:avLst/>
          </a:prstGeom>
          <a:noFill/>
        </p:spPr>
        <p:txBody>
          <a:bodyPr wrap="square" rtlCol="0">
            <a:spAutoFit/>
          </a:bodyPr>
          <a:lstStyle/>
          <a:p>
            <a:r>
              <a:rPr lang="en-US" dirty="0">
                <a:solidFill>
                  <a:srgbClr val="FF0000"/>
                </a:solidFill>
              </a:rPr>
              <a:t>Note: When using these object codes, non-corporate vendors will receive a 1099</a:t>
            </a:r>
          </a:p>
        </p:txBody>
      </p:sp>
    </p:spTree>
    <p:extLst>
      <p:ext uri="{BB962C8B-B14F-4D97-AF65-F5344CB8AC3E}">
        <p14:creationId xmlns:p14="http://schemas.microsoft.com/office/powerpoint/2010/main" val="697210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a:extLst>
            <a:ext uri="{FF2B5EF4-FFF2-40B4-BE49-F238E27FC236}">
              <a16:creationId xmlns:a16="http://schemas.microsoft.com/office/drawing/2014/main" id="{053EAD10-30DA-7411-385C-539215D9247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63A0869-CDE2-4AB8-88E8-A7BED92F8E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22022947-C2A8-402B-A01E-0D5BF1EA9F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a:extLst>
              <a:ext uri="{FF2B5EF4-FFF2-40B4-BE49-F238E27FC236}">
                <a16:creationId xmlns:a16="http://schemas.microsoft.com/office/drawing/2014/main" id="{231CA24D-6DC2-4FCB-9837-5AB679458A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944FCBD3-952F-40F0-BB34-9D8A18FE8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CBC80CCD-39BE-4EF0-8FDA-AA831EB44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01D55663-7519-B2A6-D9EF-5086B29FF4C1}"/>
              </a:ext>
            </a:extLst>
          </p:cNvPr>
          <p:cNvSpPr txBox="1"/>
          <p:nvPr/>
        </p:nvSpPr>
        <p:spPr>
          <a:xfrm>
            <a:off x="680321" y="753228"/>
            <a:ext cx="9613861" cy="108093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dirty="0">
                <a:latin typeface="+mj-lt"/>
                <a:ea typeface="+mj-ea"/>
                <a:cs typeface="+mj-cs"/>
              </a:rPr>
              <a:t>TRANSFER ACCOUNT CODE ALTERNATIVE</a:t>
            </a:r>
          </a:p>
        </p:txBody>
      </p:sp>
      <p:pic>
        <p:nvPicPr>
          <p:cNvPr id="10" name="Picture 9">
            <a:extLst>
              <a:ext uri="{FF2B5EF4-FFF2-40B4-BE49-F238E27FC236}">
                <a16:creationId xmlns:a16="http://schemas.microsoft.com/office/drawing/2014/main" id="{EF6D4024-8BF0-525F-BE43-4888DFA83800}"/>
              </a:ext>
            </a:extLst>
          </p:cNvPr>
          <p:cNvPicPr>
            <a:picLocks noChangeAspect="1"/>
          </p:cNvPicPr>
          <p:nvPr/>
        </p:nvPicPr>
        <p:blipFill>
          <a:blip r:embed="rId5"/>
          <a:stretch>
            <a:fillRect/>
          </a:stretch>
        </p:blipFill>
        <p:spPr>
          <a:xfrm>
            <a:off x="1397268" y="3450517"/>
            <a:ext cx="9408965" cy="2568203"/>
          </a:xfrm>
          <a:prstGeom prst="rect">
            <a:avLst/>
          </a:prstGeom>
          <a:ln>
            <a:solidFill>
              <a:schemeClr val="bg1"/>
            </a:solidFill>
          </a:ln>
        </p:spPr>
      </p:pic>
      <p:sp>
        <p:nvSpPr>
          <p:cNvPr id="13" name="Content Placeholder 2">
            <a:extLst>
              <a:ext uri="{FF2B5EF4-FFF2-40B4-BE49-F238E27FC236}">
                <a16:creationId xmlns:a16="http://schemas.microsoft.com/office/drawing/2014/main" id="{E599DDBC-CAEF-D7D2-5924-30B36A01890F}"/>
              </a:ext>
            </a:extLst>
          </p:cNvPr>
          <p:cNvSpPr txBox="1">
            <a:spLocks/>
          </p:cNvSpPr>
          <p:nvPr/>
        </p:nvSpPr>
        <p:spPr>
          <a:xfrm>
            <a:off x="680321" y="2336874"/>
            <a:ext cx="10125912" cy="6564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effectLst/>
              </a:rPr>
              <a:t>Transfer account codes are primarily used by the State Treasurer and are directed by a legislative bill or State statute.  Contact State Accounting who can advise on alternatives to transfers.</a:t>
            </a:r>
            <a:endParaRPr lang="en-US" sz="1800" dirty="0"/>
          </a:p>
        </p:txBody>
      </p:sp>
    </p:spTree>
    <p:extLst>
      <p:ext uri="{BB962C8B-B14F-4D97-AF65-F5344CB8AC3E}">
        <p14:creationId xmlns:p14="http://schemas.microsoft.com/office/powerpoint/2010/main" val="3667793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38276305-162E-7985-71E6-E8A174DFDE2E}"/>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0" name="Picture 19">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2" name="Rectangle 21">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6" name="Rectangle 25">
            <a:extLst>
              <a:ext uri="{FF2B5EF4-FFF2-40B4-BE49-F238E27FC236}">
                <a16:creationId xmlns:a16="http://schemas.microsoft.com/office/drawing/2014/main" id="{C610D2AE-07EF-436A-9755-AA8DF4B93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6CACDD17-9043-46DF-882D-420365B79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Rectangle 29">
            <a:extLst>
              <a:ext uri="{FF2B5EF4-FFF2-40B4-BE49-F238E27FC236}">
                <a16:creationId xmlns:a16="http://schemas.microsoft.com/office/drawing/2014/main" id="{CF2D8AD5-434A-4C0E-9F5B-C1AFD645F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2" name="Picture 31">
            <a:extLst>
              <a:ext uri="{FF2B5EF4-FFF2-40B4-BE49-F238E27FC236}">
                <a16:creationId xmlns:a16="http://schemas.microsoft.com/office/drawing/2014/main" id="{E92B246D-47CC-40F8-8DE7-B65D409E9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11" name="Content Placeholder 2">
            <a:extLst>
              <a:ext uri="{FF2B5EF4-FFF2-40B4-BE49-F238E27FC236}">
                <a16:creationId xmlns:a16="http://schemas.microsoft.com/office/drawing/2014/main" id="{707871A5-460C-8B60-D530-0BA65049338F}"/>
              </a:ext>
            </a:extLst>
          </p:cNvPr>
          <p:cNvSpPr txBox="1">
            <a:spLocks/>
          </p:cNvSpPr>
          <p:nvPr/>
        </p:nvSpPr>
        <p:spPr>
          <a:xfrm>
            <a:off x="680321" y="2336873"/>
            <a:ext cx="4136123" cy="3599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800" dirty="0">
                <a:effectLst/>
              </a:rPr>
              <a:t>Use account 594100 to record </a:t>
            </a:r>
            <a:r>
              <a:rPr lang="en-US" dirty="0">
                <a:effectLst/>
              </a:rPr>
              <a:t>federal grant payments to sub recipients.</a:t>
            </a:r>
          </a:p>
          <a:p>
            <a:pPr marL="0" indent="0">
              <a:buNone/>
            </a:pPr>
            <a:endParaRPr lang="en-US" sz="1800" dirty="0">
              <a:effectLst/>
            </a:endParaRPr>
          </a:p>
          <a:p>
            <a:pPr marL="0" indent="0">
              <a:buNone/>
            </a:pPr>
            <a:r>
              <a:rPr lang="en-US" sz="1800" dirty="0">
                <a:effectLst/>
              </a:rPr>
              <a:t>Doing this will accumulate the total on the E1 SEFA (Schedule of Expenditures of Federal Awards) and require fewer adjustments when reporting.</a:t>
            </a:r>
            <a:endParaRPr lang="en-US" sz="1800" dirty="0"/>
          </a:p>
        </p:txBody>
      </p:sp>
      <p:grpSp>
        <p:nvGrpSpPr>
          <p:cNvPr id="10" name="Group 9">
            <a:extLst>
              <a:ext uri="{FF2B5EF4-FFF2-40B4-BE49-F238E27FC236}">
                <a16:creationId xmlns:a16="http://schemas.microsoft.com/office/drawing/2014/main" id="{DD862863-57D8-DB0D-B7FC-A1C114805B21}"/>
              </a:ext>
            </a:extLst>
          </p:cNvPr>
          <p:cNvGrpSpPr/>
          <p:nvPr/>
        </p:nvGrpSpPr>
        <p:grpSpPr>
          <a:xfrm>
            <a:off x="5496765" y="243177"/>
            <a:ext cx="6244213" cy="6371646"/>
            <a:chOff x="3344988" y="609600"/>
            <a:chExt cx="5492834" cy="5604933"/>
          </a:xfrm>
        </p:grpSpPr>
        <p:grpSp>
          <p:nvGrpSpPr>
            <p:cNvPr id="9" name="Group 8">
              <a:extLst>
                <a:ext uri="{FF2B5EF4-FFF2-40B4-BE49-F238E27FC236}">
                  <a16:creationId xmlns:a16="http://schemas.microsoft.com/office/drawing/2014/main" id="{1DB7C46D-8D13-55EE-039E-4839DC635BB7}"/>
                </a:ext>
              </a:extLst>
            </p:cNvPr>
            <p:cNvGrpSpPr/>
            <p:nvPr/>
          </p:nvGrpSpPr>
          <p:grpSpPr>
            <a:xfrm>
              <a:off x="3344988" y="609600"/>
              <a:ext cx="5492834" cy="5604933"/>
              <a:chOff x="3344988" y="609600"/>
              <a:chExt cx="5492834" cy="5604933"/>
            </a:xfrm>
          </p:grpSpPr>
          <p:pic>
            <p:nvPicPr>
              <p:cNvPr id="5" name="Picture 4">
                <a:extLst>
                  <a:ext uri="{FF2B5EF4-FFF2-40B4-BE49-F238E27FC236}">
                    <a16:creationId xmlns:a16="http://schemas.microsoft.com/office/drawing/2014/main" id="{56A831F7-1013-B1E5-A8CB-C27D6DAF852B}"/>
                  </a:ext>
                </a:extLst>
              </p:cNvPr>
              <p:cNvPicPr>
                <a:picLocks noChangeAspect="1"/>
              </p:cNvPicPr>
              <p:nvPr/>
            </p:nvPicPr>
            <p:blipFill>
              <a:blip r:embed="rId5"/>
              <a:stretch>
                <a:fillRect/>
              </a:stretch>
            </p:blipFill>
            <p:spPr>
              <a:xfrm>
                <a:off x="3344988" y="609600"/>
                <a:ext cx="5492834" cy="5604933"/>
              </a:xfrm>
              <a:prstGeom prst="rect">
                <a:avLst/>
              </a:prstGeom>
              <a:ln>
                <a:solidFill>
                  <a:srgbClr val="21496B"/>
                </a:solidFill>
              </a:ln>
              <a:effectLst/>
            </p:spPr>
          </p:pic>
          <p:sp>
            <p:nvSpPr>
              <p:cNvPr id="6" name="Rectangle 5">
                <a:extLst>
                  <a:ext uri="{FF2B5EF4-FFF2-40B4-BE49-F238E27FC236}">
                    <a16:creationId xmlns:a16="http://schemas.microsoft.com/office/drawing/2014/main" id="{87D05A67-3116-BAC4-3288-A37F1F84B201}"/>
                  </a:ext>
                </a:extLst>
              </p:cNvPr>
              <p:cNvSpPr/>
              <p:nvPr/>
            </p:nvSpPr>
            <p:spPr>
              <a:xfrm>
                <a:off x="7187453" y="1344706"/>
                <a:ext cx="685800" cy="4625788"/>
              </a:xfrm>
              <a:prstGeom prst="rect">
                <a:avLst/>
              </a:prstGeom>
              <a:solidFill>
                <a:srgbClr val="FFFF00">
                  <a:alpha val="2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768C7A9-6C0C-5A7C-B35F-FA6A3C43D2C9}"/>
                </a:ext>
              </a:extLst>
            </p:cNvPr>
            <p:cNvSpPr txBox="1"/>
            <p:nvPr/>
          </p:nvSpPr>
          <p:spPr>
            <a:xfrm>
              <a:off x="7184660" y="1067784"/>
              <a:ext cx="1105266" cy="295672"/>
            </a:xfrm>
            <a:prstGeom prst="rect">
              <a:avLst/>
            </a:prstGeom>
            <a:noFill/>
          </p:spPr>
          <p:txBody>
            <a:bodyPr wrap="square" rtlCol="0">
              <a:spAutoFit/>
            </a:bodyPr>
            <a:lstStyle/>
            <a:p>
              <a:pPr defTabSz="402336">
                <a:spcAft>
                  <a:spcPts val="600"/>
                </a:spcAft>
              </a:pPr>
              <a:r>
                <a:rPr lang="en-US" sz="1584" kern="1200" dirty="0">
                  <a:solidFill>
                    <a:srgbClr val="FF0000"/>
                  </a:solidFill>
                  <a:latin typeface="+mn-lt"/>
                  <a:ea typeface="+mn-ea"/>
                  <a:cs typeface="+mn-cs"/>
                </a:rPr>
                <a:t>594100</a:t>
              </a:r>
              <a:endParaRPr lang="en-US" dirty="0">
                <a:solidFill>
                  <a:srgbClr val="FF0000"/>
                </a:solidFill>
              </a:endParaRPr>
            </a:p>
          </p:txBody>
        </p:sp>
      </p:grpSp>
      <p:sp>
        <p:nvSpPr>
          <p:cNvPr id="12" name="Content Placeholder 2">
            <a:extLst>
              <a:ext uri="{FF2B5EF4-FFF2-40B4-BE49-F238E27FC236}">
                <a16:creationId xmlns:a16="http://schemas.microsoft.com/office/drawing/2014/main" id="{723521EB-B542-BC3D-4250-2179CB783B74}"/>
              </a:ext>
            </a:extLst>
          </p:cNvPr>
          <p:cNvSpPr txBox="1">
            <a:spLocks/>
          </p:cNvSpPr>
          <p:nvPr/>
        </p:nvSpPr>
        <p:spPr>
          <a:xfrm>
            <a:off x="1547537" y="787740"/>
            <a:ext cx="3268907" cy="9902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600" dirty="0">
                <a:effectLst/>
              </a:rPr>
              <a:t>SUB-RECIPIENT PAYMENTS</a:t>
            </a:r>
            <a:endParaRPr lang="en-US" sz="3600" dirty="0"/>
          </a:p>
        </p:txBody>
      </p:sp>
    </p:spTree>
    <p:extLst>
      <p:ext uri="{BB962C8B-B14F-4D97-AF65-F5344CB8AC3E}">
        <p14:creationId xmlns:p14="http://schemas.microsoft.com/office/powerpoint/2010/main" val="938304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772C2-90B0-982F-D32E-ED90B9BA863B}"/>
              </a:ext>
            </a:extLst>
          </p:cNvPr>
          <p:cNvSpPr>
            <a:spLocks noGrp="1"/>
          </p:cNvSpPr>
          <p:nvPr>
            <p:ph type="title"/>
          </p:nvPr>
        </p:nvSpPr>
        <p:spPr>
          <a:xfrm>
            <a:off x="680321" y="753228"/>
            <a:ext cx="7087552" cy="1080938"/>
          </a:xfrm>
        </p:spPr>
        <p:txBody>
          <a:bodyPr vert="horz" lIns="91440" tIns="45720" rIns="91440" bIns="45720" rtlCol="0">
            <a:normAutofit/>
          </a:bodyPr>
          <a:lstStyle/>
          <a:p>
            <a:r>
              <a:rPr lang="en-US" dirty="0"/>
              <a:t>STATE ACCOUNTING WEBSITE</a:t>
            </a:r>
          </a:p>
        </p:txBody>
      </p:sp>
      <p:sp>
        <p:nvSpPr>
          <p:cNvPr id="3" name="Content Placeholder 2">
            <a:extLst>
              <a:ext uri="{FF2B5EF4-FFF2-40B4-BE49-F238E27FC236}">
                <a16:creationId xmlns:a16="http://schemas.microsoft.com/office/drawing/2014/main" id="{99716BBD-8CD5-87D2-15AF-E7E7FF371232}"/>
              </a:ext>
            </a:extLst>
          </p:cNvPr>
          <p:cNvSpPr>
            <a:spLocks noGrp="1"/>
          </p:cNvSpPr>
          <p:nvPr>
            <p:ph idx="1"/>
          </p:nvPr>
        </p:nvSpPr>
        <p:spPr>
          <a:xfrm>
            <a:off x="680321" y="2336873"/>
            <a:ext cx="6423211" cy="3599316"/>
          </a:xfrm>
        </p:spPr>
        <p:txBody>
          <a:bodyPr vert="horz" lIns="91440" tIns="45720" rIns="91440" bIns="45720" rtlCol="0">
            <a:normAutofit lnSpcReduction="10000"/>
          </a:bodyPr>
          <a:lstStyle/>
          <a:p>
            <a:pPr marL="0" indent="0">
              <a:buNone/>
            </a:pPr>
            <a:r>
              <a:rPr lang="en-US" sz="2000" dirty="0"/>
              <a:t>Link.Nebraska.gov &gt; Administrative Services &gt; Divisions &gt; State Accounting</a:t>
            </a:r>
          </a:p>
          <a:p>
            <a:pPr marL="0" indent="0">
              <a:buNone/>
            </a:pPr>
            <a:endParaRPr lang="en-US" sz="2000" dirty="0"/>
          </a:p>
          <a:p>
            <a:r>
              <a:rPr lang="en-US" sz="2000" dirty="0"/>
              <a:t>Payroll</a:t>
            </a:r>
          </a:p>
          <a:p>
            <a:r>
              <a:rPr lang="en-US" sz="2000" dirty="0"/>
              <a:t>Address Book</a:t>
            </a:r>
          </a:p>
          <a:p>
            <a:r>
              <a:rPr lang="en-US" sz="2000" dirty="0"/>
              <a:t>Financial Reports</a:t>
            </a:r>
          </a:p>
          <a:p>
            <a:r>
              <a:rPr lang="en-US" sz="2000" dirty="0"/>
              <a:t>Chart of Accounts</a:t>
            </a:r>
          </a:p>
          <a:p>
            <a:r>
              <a:rPr lang="en-US" sz="2000" dirty="0"/>
              <a:t>E1 Training Guides</a:t>
            </a:r>
          </a:p>
          <a:p>
            <a:r>
              <a:rPr lang="en-US" sz="2000" dirty="0"/>
              <a:t>Other forms and documents</a:t>
            </a:r>
          </a:p>
          <a:p>
            <a:r>
              <a:rPr lang="en-US" sz="2000" dirty="0"/>
              <a:t>Contact information</a:t>
            </a:r>
          </a:p>
          <a:p>
            <a:endParaRPr lang="en-US" sz="2000" dirty="0"/>
          </a:p>
          <a:p>
            <a:pPr marL="0" indent="0">
              <a:buNone/>
            </a:pPr>
            <a:endParaRPr lang="en-US" sz="2000" dirty="0"/>
          </a:p>
        </p:txBody>
      </p:sp>
      <p:grpSp>
        <p:nvGrpSpPr>
          <p:cNvPr id="16" name="Group 15">
            <a:extLst>
              <a:ext uri="{FF2B5EF4-FFF2-40B4-BE49-F238E27FC236}">
                <a16:creationId xmlns:a16="http://schemas.microsoft.com/office/drawing/2014/main" id="{E45E7CAA-0074-9A64-E37C-0DADF05915ED}"/>
              </a:ext>
            </a:extLst>
          </p:cNvPr>
          <p:cNvGrpSpPr/>
          <p:nvPr/>
        </p:nvGrpSpPr>
        <p:grpSpPr>
          <a:xfrm>
            <a:off x="4245418" y="2896678"/>
            <a:ext cx="7443264" cy="2102720"/>
            <a:chOff x="4102305" y="2954615"/>
            <a:chExt cx="7443264" cy="2102720"/>
          </a:xfrm>
        </p:grpSpPr>
        <p:pic>
          <p:nvPicPr>
            <p:cNvPr id="10" name="Picture 9">
              <a:extLst>
                <a:ext uri="{FF2B5EF4-FFF2-40B4-BE49-F238E27FC236}">
                  <a16:creationId xmlns:a16="http://schemas.microsoft.com/office/drawing/2014/main" id="{48363F14-E4AA-4A6D-5C65-D91FB3429C64}"/>
                </a:ext>
              </a:extLst>
            </p:cNvPr>
            <p:cNvPicPr>
              <a:picLocks noChangeAspect="1"/>
            </p:cNvPicPr>
            <p:nvPr/>
          </p:nvPicPr>
          <p:blipFill>
            <a:blip r:embed="rId3"/>
            <a:stretch>
              <a:fillRect/>
            </a:stretch>
          </p:blipFill>
          <p:spPr>
            <a:xfrm>
              <a:off x="4102305" y="2954615"/>
              <a:ext cx="7443264" cy="2102720"/>
            </a:xfrm>
            <a:prstGeom prst="rect">
              <a:avLst/>
            </a:prstGeom>
            <a:ln>
              <a:noFill/>
            </a:ln>
            <a:effectLst>
              <a:outerShdw blurRad="76200" dist="63500" dir="5040000" algn="tl" rotWithShape="0">
                <a:srgbClr val="000000">
                  <a:alpha val="41000"/>
                </a:srgbClr>
              </a:outerShdw>
            </a:effectLst>
          </p:spPr>
        </p:pic>
        <p:sp>
          <p:nvSpPr>
            <p:cNvPr id="12" name="Rectangle 11">
              <a:extLst>
                <a:ext uri="{FF2B5EF4-FFF2-40B4-BE49-F238E27FC236}">
                  <a16:creationId xmlns:a16="http://schemas.microsoft.com/office/drawing/2014/main" id="{EB909507-9AB6-EB96-EB2F-A738F0A57548}"/>
                </a:ext>
              </a:extLst>
            </p:cNvPr>
            <p:cNvSpPr/>
            <p:nvPr/>
          </p:nvSpPr>
          <p:spPr>
            <a:xfrm>
              <a:off x="4305300" y="3194805"/>
              <a:ext cx="1560928" cy="308049"/>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6A822DB-7625-65FD-6FD8-C3FF933AB9AE}"/>
                </a:ext>
              </a:extLst>
            </p:cNvPr>
            <p:cNvSpPr/>
            <p:nvPr/>
          </p:nvSpPr>
          <p:spPr>
            <a:xfrm>
              <a:off x="7468186" y="3572288"/>
              <a:ext cx="1560928" cy="308049"/>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8091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E869AA0A-BA0B-61B8-3C9F-16F02E8DC15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2E911EF-80F5-4781-A4DF-44EFAF242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0A2A734-17E4-44D5-9630-D54D6AF746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EFFB5C33-24B2-4764-BDBD-4C10A21DB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8808" y="0"/>
            <a:ext cx="34031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FEB601E2-EFED-4313-BEE4-9E27B94FC6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242852"/>
            <a:ext cx="9110541" cy="246557"/>
          </a:xfrm>
          <a:prstGeom prst="rect">
            <a:avLst/>
          </a:prstGeom>
        </p:spPr>
      </p:pic>
      <p:sp>
        <p:nvSpPr>
          <p:cNvPr id="31" name="Rectangle 30">
            <a:extLst>
              <a:ext uri="{FF2B5EF4-FFF2-40B4-BE49-F238E27FC236}">
                <a16:creationId xmlns:a16="http://schemas.microsoft.com/office/drawing/2014/main" id="{1425DB5A-CEE1-4EE1-8C4A-689E49D35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9110542" cy="166033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9CFF697-4864-A210-2C3A-D1B5DF3BBA89}"/>
              </a:ext>
            </a:extLst>
          </p:cNvPr>
          <p:cNvSpPr>
            <a:spLocks noGrp="1"/>
          </p:cNvSpPr>
          <p:nvPr>
            <p:ph type="ctrTitle"/>
          </p:nvPr>
        </p:nvSpPr>
        <p:spPr>
          <a:xfrm>
            <a:off x="840510" y="2733709"/>
            <a:ext cx="7657792" cy="1373070"/>
          </a:xfrm>
        </p:spPr>
        <p:txBody>
          <a:bodyPr>
            <a:normAutofit/>
          </a:bodyPr>
          <a:lstStyle/>
          <a:p>
            <a:r>
              <a:rPr lang="en-US" sz="4600" dirty="0">
                <a:solidFill>
                  <a:srgbClr val="FFFFFF"/>
                </a:solidFill>
              </a:rPr>
              <a:t>MONTH END CLOSE PROCESS</a:t>
            </a:r>
          </a:p>
        </p:txBody>
      </p:sp>
      <p:sp>
        <p:nvSpPr>
          <p:cNvPr id="3" name="Subtitle 2">
            <a:extLst>
              <a:ext uri="{FF2B5EF4-FFF2-40B4-BE49-F238E27FC236}">
                <a16:creationId xmlns:a16="http://schemas.microsoft.com/office/drawing/2014/main" id="{E7BEA354-EA87-852A-6189-2AD623C7FA01}"/>
              </a:ext>
            </a:extLst>
          </p:cNvPr>
          <p:cNvSpPr>
            <a:spLocks noGrp="1"/>
          </p:cNvSpPr>
          <p:nvPr>
            <p:ph type="subTitle" idx="1"/>
          </p:nvPr>
        </p:nvSpPr>
        <p:spPr>
          <a:xfrm>
            <a:off x="1194149" y="4394039"/>
            <a:ext cx="7304152" cy="1117687"/>
          </a:xfrm>
        </p:spPr>
        <p:txBody>
          <a:bodyPr>
            <a:normAutofit/>
          </a:bodyPr>
          <a:lstStyle/>
          <a:p>
            <a:endParaRPr lang="en-US"/>
          </a:p>
        </p:txBody>
      </p:sp>
    </p:spTree>
    <p:extLst>
      <p:ext uri="{BB962C8B-B14F-4D97-AF65-F5344CB8AC3E}">
        <p14:creationId xmlns:p14="http://schemas.microsoft.com/office/powerpoint/2010/main" val="110388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52D25-4702-82FE-B090-546AB59A06B6}"/>
              </a:ext>
            </a:extLst>
          </p:cNvPr>
          <p:cNvSpPr>
            <a:spLocks noGrp="1"/>
          </p:cNvSpPr>
          <p:nvPr>
            <p:ph type="title"/>
          </p:nvPr>
        </p:nvSpPr>
        <p:spPr/>
        <p:txBody>
          <a:bodyPr/>
          <a:lstStyle/>
          <a:p>
            <a:r>
              <a:rPr lang="en-US" dirty="0"/>
              <a:t>MONTH END CLOSE PROCESS</a:t>
            </a:r>
          </a:p>
        </p:txBody>
      </p:sp>
      <p:sp>
        <p:nvSpPr>
          <p:cNvPr id="3" name="Content Placeholder 2">
            <a:extLst>
              <a:ext uri="{FF2B5EF4-FFF2-40B4-BE49-F238E27FC236}">
                <a16:creationId xmlns:a16="http://schemas.microsoft.com/office/drawing/2014/main" id="{9B320014-616B-6272-CB5A-72D48B9FE588}"/>
              </a:ext>
            </a:extLst>
          </p:cNvPr>
          <p:cNvSpPr>
            <a:spLocks noGrp="1"/>
          </p:cNvSpPr>
          <p:nvPr>
            <p:ph idx="1"/>
          </p:nvPr>
        </p:nvSpPr>
        <p:spPr/>
        <p:txBody>
          <a:bodyPr/>
          <a:lstStyle/>
          <a:p>
            <a:r>
              <a:rPr lang="en-US" dirty="0"/>
              <a:t>All E1 batches with a current month GL date must be posted </a:t>
            </a:r>
          </a:p>
          <a:p>
            <a:pPr lvl="1"/>
            <a:r>
              <a:rPr lang="en-US" dirty="0"/>
              <a:t>A few exceptions</a:t>
            </a:r>
          </a:p>
          <a:p>
            <a:endParaRPr lang="en-US" dirty="0"/>
          </a:p>
          <a:p>
            <a:r>
              <a:rPr lang="en-US" dirty="0"/>
              <a:t>Update each fund to the new month (period in E1)</a:t>
            </a:r>
          </a:p>
          <a:p>
            <a:pPr lvl="1"/>
            <a:r>
              <a:rPr lang="en-US" dirty="0"/>
              <a:t>System wide update for all funds</a:t>
            </a:r>
          </a:p>
          <a:p>
            <a:endParaRPr lang="en-US" dirty="0"/>
          </a:p>
          <a:p>
            <a:r>
              <a:rPr lang="en-US" dirty="0"/>
              <a:t>System creates new reports on Sunday after the close</a:t>
            </a:r>
          </a:p>
          <a:p>
            <a:pPr lvl="1"/>
            <a:r>
              <a:rPr lang="en-US" dirty="0"/>
              <a:t>Added to State Accounting website the next week</a:t>
            </a:r>
          </a:p>
          <a:p>
            <a:endParaRPr lang="en-US" dirty="0"/>
          </a:p>
        </p:txBody>
      </p:sp>
    </p:spTree>
    <p:extLst>
      <p:ext uri="{BB962C8B-B14F-4D97-AF65-F5344CB8AC3E}">
        <p14:creationId xmlns:p14="http://schemas.microsoft.com/office/powerpoint/2010/main" val="2484913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772C2-90B0-982F-D32E-ED90B9BA863B}"/>
              </a:ext>
            </a:extLst>
          </p:cNvPr>
          <p:cNvSpPr>
            <a:spLocks noGrp="1"/>
          </p:cNvSpPr>
          <p:nvPr>
            <p:ph type="title"/>
          </p:nvPr>
        </p:nvSpPr>
        <p:spPr/>
        <p:txBody>
          <a:bodyPr/>
          <a:lstStyle/>
          <a:p>
            <a:r>
              <a:rPr lang="en-US" dirty="0"/>
              <a:t>AGENCY MONTHLY REMINDERS</a:t>
            </a:r>
          </a:p>
        </p:txBody>
      </p:sp>
      <p:sp>
        <p:nvSpPr>
          <p:cNvPr id="3" name="Content Placeholder 2">
            <a:extLst>
              <a:ext uri="{FF2B5EF4-FFF2-40B4-BE49-F238E27FC236}">
                <a16:creationId xmlns:a16="http://schemas.microsoft.com/office/drawing/2014/main" id="{99716BBD-8CD5-87D2-15AF-E7E7FF371232}"/>
              </a:ext>
            </a:extLst>
          </p:cNvPr>
          <p:cNvSpPr>
            <a:spLocks noGrp="1"/>
          </p:cNvSpPr>
          <p:nvPr>
            <p:ph sz="half" idx="1"/>
          </p:nvPr>
        </p:nvSpPr>
        <p:spPr>
          <a:xfrm>
            <a:off x="680320" y="2336873"/>
            <a:ext cx="8381384" cy="3599316"/>
          </a:xfrm>
        </p:spPr>
        <p:txBody>
          <a:bodyPr>
            <a:normAutofit lnSpcReduction="10000"/>
          </a:bodyPr>
          <a:lstStyle/>
          <a:p>
            <a:pPr lvl="0"/>
            <a:r>
              <a:rPr lang="en-US" dirty="0">
                <a:effectLst/>
              </a:rPr>
              <a:t>Post voided batches promptly</a:t>
            </a:r>
          </a:p>
          <a:p>
            <a:pPr lvl="0"/>
            <a:r>
              <a:rPr lang="en-US" dirty="0">
                <a:effectLst/>
              </a:rPr>
              <a:t>Clear Payroll batch issues and post ASAP</a:t>
            </a:r>
          </a:p>
          <a:p>
            <a:pPr lvl="0"/>
            <a:r>
              <a:rPr lang="en-US" dirty="0">
                <a:effectLst/>
              </a:rPr>
              <a:t>Review unposted batches periodically</a:t>
            </a:r>
          </a:p>
          <a:p>
            <a:pPr lvl="1"/>
            <a:r>
              <a:rPr lang="en-US" dirty="0">
                <a:effectLst/>
              </a:rPr>
              <a:t>Review and post unposted batches. </a:t>
            </a:r>
          </a:p>
          <a:p>
            <a:pPr lvl="1"/>
            <a:r>
              <a:rPr lang="en-US" dirty="0">
                <a:effectLst/>
              </a:rPr>
              <a:t>Delete unposted batches with prior month’s G/L date</a:t>
            </a:r>
          </a:p>
          <a:p>
            <a:pPr lvl="0"/>
            <a:r>
              <a:rPr lang="en-US" dirty="0">
                <a:effectLst/>
              </a:rPr>
              <a:t>Post Purchase Order Receipt, type “O”, batches before creating vouchers</a:t>
            </a:r>
          </a:p>
          <a:p>
            <a:pPr lvl="0"/>
            <a:r>
              <a:rPr lang="en-US" dirty="0">
                <a:effectLst/>
              </a:rPr>
              <a:t>Make sure IB (IBTs) batches are posted</a:t>
            </a:r>
          </a:p>
          <a:p>
            <a:pPr lvl="0"/>
            <a:r>
              <a:rPr lang="en-US" dirty="0">
                <a:effectLst/>
              </a:rPr>
              <a:t>Review Unposted Fixed Assets</a:t>
            </a:r>
          </a:p>
          <a:p>
            <a:pPr lvl="0"/>
            <a:r>
              <a:rPr lang="en-US" dirty="0">
                <a:effectLst/>
              </a:rPr>
              <a:t>Purchase Card (PCARD) batch must be posted prior to month end</a:t>
            </a:r>
          </a:p>
          <a:p>
            <a:pPr lvl="0"/>
            <a:endParaRPr lang="en-US" dirty="0">
              <a:effectLst/>
            </a:endParaRPr>
          </a:p>
          <a:p>
            <a:endParaRPr lang="en-US" dirty="0"/>
          </a:p>
        </p:txBody>
      </p:sp>
      <p:sp>
        <p:nvSpPr>
          <p:cNvPr id="4" name="Content Placeholder 3">
            <a:extLst>
              <a:ext uri="{FF2B5EF4-FFF2-40B4-BE49-F238E27FC236}">
                <a16:creationId xmlns:a16="http://schemas.microsoft.com/office/drawing/2014/main" id="{99443FB3-3392-75A9-1B9B-693F5BBD2C2A}"/>
              </a:ext>
            </a:extLst>
          </p:cNvPr>
          <p:cNvSpPr>
            <a:spLocks noGrp="1"/>
          </p:cNvSpPr>
          <p:nvPr>
            <p:ph sz="half" idx="2"/>
          </p:nvPr>
        </p:nvSpPr>
        <p:spPr>
          <a:xfrm>
            <a:off x="9061703" y="2336873"/>
            <a:ext cx="1232477" cy="3599316"/>
          </a:xfrm>
        </p:spPr>
        <p:txBody>
          <a:bodyPr>
            <a:normAutofit lnSpcReduction="10000"/>
          </a:bodyPr>
          <a:lstStyle/>
          <a:p>
            <a:endParaRPr lang="en-US" dirty="0"/>
          </a:p>
        </p:txBody>
      </p:sp>
    </p:spTree>
    <p:extLst>
      <p:ext uri="{BB962C8B-B14F-4D97-AF65-F5344CB8AC3E}">
        <p14:creationId xmlns:p14="http://schemas.microsoft.com/office/powerpoint/2010/main" val="1029617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5C2CD-3AF2-8650-E8CF-CE6D72566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8A56C-FD60-E888-6E6F-85C84E598367}"/>
              </a:ext>
            </a:extLst>
          </p:cNvPr>
          <p:cNvSpPr>
            <a:spLocks noGrp="1"/>
          </p:cNvSpPr>
          <p:nvPr>
            <p:ph type="title"/>
          </p:nvPr>
        </p:nvSpPr>
        <p:spPr/>
        <p:txBody>
          <a:bodyPr/>
          <a:lstStyle/>
          <a:p>
            <a:r>
              <a:rPr lang="en-US" dirty="0"/>
              <a:t>DELETING VS VOIDING A BATCH</a:t>
            </a:r>
          </a:p>
        </p:txBody>
      </p:sp>
      <p:sp>
        <p:nvSpPr>
          <p:cNvPr id="3" name="Content Placeholder 2">
            <a:extLst>
              <a:ext uri="{FF2B5EF4-FFF2-40B4-BE49-F238E27FC236}">
                <a16:creationId xmlns:a16="http://schemas.microsoft.com/office/drawing/2014/main" id="{13ECE19F-D577-34D7-0F7C-90538181FF15}"/>
              </a:ext>
            </a:extLst>
          </p:cNvPr>
          <p:cNvSpPr>
            <a:spLocks noGrp="1"/>
          </p:cNvSpPr>
          <p:nvPr>
            <p:ph sz="half" idx="1"/>
          </p:nvPr>
        </p:nvSpPr>
        <p:spPr>
          <a:xfrm>
            <a:off x="680320" y="2336873"/>
            <a:ext cx="7741304" cy="3599316"/>
          </a:xfrm>
        </p:spPr>
        <p:txBody>
          <a:bodyPr/>
          <a:lstStyle/>
          <a:p>
            <a:pPr marL="0" indent="0">
              <a:buNone/>
            </a:pPr>
            <a:endParaRPr lang="en-US" dirty="0"/>
          </a:p>
          <a:p>
            <a:pPr lvl="0"/>
            <a:r>
              <a:rPr lang="en-US" dirty="0">
                <a:effectLst/>
              </a:rPr>
              <a:t>Deleting is for transactions that have not been posted</a:t>
            </a:r>
          </a:p>
          <a:p>
            <a:pPr lvl="1"/>
            <a:r>
              <a:rPr lang="en-US" dirty="0">
                <a:effectLst/>
              </a:rPr>
              <a:t>Once deleted, it cannot be recovered</a:t>
            </a:r>
          </a:p>
          <a:p>
            <a:pPr lvl="0"/>
            <a:r>
              <a:rPr lang="en-US" dirty="0">
                <a:effectLst/>
              </a:rPr>
              <a:t>Voiding is for transactions that have been posted</a:t>
            </a:r>
          </a:p>
          <a:p>
            <a:pPr lvl="1"/>
            <a:r>
              <a:rPr lang="en-US" dirty="0">
                <a:effectLst/>
              </a:rPr>
              <a:t>If you void a transaction, the original batch MUST be approved and posted again</a:t>
            </a:r>
          </a:p>
          <a:p>
            <a:pPr marL="0" indent="0">
              <a:buNone/>
            </a:pPr>
            <a:endParaRPr lang="en-US" dirty="0"/>
          </a:p>
        </p:txBody>
      </p:sp>
      <p:sp>
        <p:nvSpPr>
          <p:cNvPr id="4" name="Content Placeholder 3">
            <a:extLst>
              <a:ext uri="{FF2B5EF4-FFF2-40B4-BE49-F238E27FC236}">
                <a16:creationId xmlns:a16="http://schemas.microsoft.com/office/drawing/2014/main" id="{2461B47E-5FDC-495D-1413-F74795FA0035}"/>
              </a:ext>
            </a:extLst>
          </p:cNvPr>
          <p:cNvSpPr>
            <a:spLocks noGrp="1"/>
          </p:cNvSpPr>
          <p:nvPr>
            <p:ph sz="half" idx="2"/>
          </p:nvPr>
        </p:nvSpPr>
        <p:spPr>
          <a:xfrm>
            <a:off x="8567927" y="2336873"/>
            <a:ext cx="1726253" cy="3599316"/>
          </a:xfrm>
        </p:spPr>
        <p:txBody>
          <a:bodyPr/>
          <a:lstStyle/>
          <a:p>
            <a:endParaRPr lang="en-US" dirty="0"/>
          </a:p>
        </p:txBody>
      </p:sp>
    </p:spTree>
    <p:extLst>
      <p:ext uri="{BB962C8B-B14F-4D97-AF65-F5344CB8AC3E}">
        <p14:creationId xmlns:p14="http://schemas.microsoft.com/office/powerpoint/2010/main" val="76840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B4184-5837-CB99-AA5F-2313789551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E1D931-2A5F-EE1D-D43F-5B192F8525BE}"/>
              </a:ext>
            </a:extLst>
          </p:cNvPr>
          <p:cNvSpPr>
            <a:spLocks noGrp="1"/>
          </p:cNvSpPr>
          <p:nvPr>
            <p:ph type="title"/>
          </p:nvPr>
        </p:nvSpPr>
        <p:spPr/>
        <p:txBody>
          <a:bodyPr/>
          <a:lstStyle/>
          <a:p>
            <a:r>
              <a:rPr lang="en-US" dirty="0"/>
              <a:t>DELETING A VOUCHER BATCH</a:t>
            </a:r>
          </a:p>
        </p:txBody>
      </p:sp>
      <p:grpSp>
        <p:nvGrpSpPr>
          <p:cNvPr id="25" name="Group 24">
            <a:extLst>
              <a:ext uri="{FF2B5EF4-FFF2-40B4-BE49-F238E27FC236}">
                <a16:creationId xmlns:a16="http://schemas.microsoft.com/office/drawing/2014/main" id="{A703A881-7A07-5B0B-C54B-DAAA03E134A2}"/>
              </a:ext>
            </a:extLst>
          </p:cNvPr>
          <p:cNvGrpSpPr/>
          <p:nvPr/>
        </p:nvGrpSpPr>
        <p:grpSpPr>
          <a:xfrm>
            <a:off x="133660" y="2126747"/>
            <a:ext cx="7092784" cy="3114684"/>
            <a:chOff x="28885" y="2050547"/>
            <a:chExt cx="7092784" cy="3114684"/>
          </a:xfrm>
        </p:grpSpPr>
        <p:grpSp>
          <p:nvGrpSpPr>
            <p:cNvPr id="21" name="Group 20">
              <a:extLst>
                <a:ext uri="{FF2B5EF4-FFF2-40B4-BE49-F238E27FC236}">
                  <a16:creationId xmlns:a16="http://schemas.microsoft.com/office/drawing/2014/main" id="{D0D8E325-AB89-459C-436B-9D9625476A02}"/>
                </a:ext>
              </a:extLst>
            </p:cNvPr>
            <p:cNvGrpSpPr/>
            <p:nvPr/>
          </p:nvGrpSpPr>
          <p:grpSpPr>
            <a:xfrm>
              <a:off x="28885" y="2050547"/>
              <a:ext cx="7092784" cy="3114684"/>
              <a:chOff x="680321" y="2213429"/>
              <a:chExt cx="7092784" cy="3114684"/>
            </a:xfrm>
          </p:grpSpPr>
          <p:pic>
            <p:nvPicPr>
              <p:cNvPr id="12" name="Picture 11">
                <a:extLst>
                  <a:ext uri="{FF2B5EF4-FFF2-40B4-BE49-F238E27FC236}">
                    <a16:creationId xmlns:a16="http://schemas.microsoft.com/office/drawing/2014/main" id="{30F2F7FB-2928-F79D-06CD-53F8D58D2F0E}"/>
                  </a:ext>
                </a:extLst>
              </p:cNvPr>
              <p:cNvPicPr>
                <a:picLocks noChangeAspect="1"/>
              </p:cNvPicPr>
              <p:nvPr/>
            </p:nvPicPr>
            <p:blipFill>
              <a:blip r:embed="rId3"/>
              <a:srcRect b="35256"/>
              <a:stretch>
                <a:fillRect/>
              </a:stretch>
            </p:blipFill>
            <p:spPr>
              <a:xfrm>
                <a:off x="680321" y="2213429"/>
                <a:ext cx="7092784" cy="3114684"/>
              </a:xfrm>
              <a:prstGeom prst="rect">
                <a:avLst/>
              </a:prstGeom>
              <a:ln>
                <a:solidFill>
                  <a:schemeClr val="bg1"/>
                </a:solidFill>
              </a:ln>
            </p:spPr>
          </p:pic>
          <p:sp>
            <p:nvSpPr>
              <p:cNvPr id="19" name="Rectangle 18">
                <a:extLst>
                  <a:ext uri="{FF2B5EF4-FFF2-40B4-BE49-F238E27FC236}">
                    <a16:creationId xmlns:a16="http://schemas.microsoft.com/office/drawing/2014/main" id="{DC7D68F3-1612-F094-0A97-2538AE67CBE3}"/>
                  </a:ext>
                </a:extLst>
              </p:cNvPr>
              <p:cNvSpPr/>
              <p:nvPr/>
            </p:nvSpPr>
            <p:spPr>
              <a:xfrm>
                <a:off x="3401568" y="4498848"/>
                <a:ext cx="760857" cy="228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58E5D6D-603E-652C-72BB-F136321997A1}"/>
                  </a:ext>
                </a:extLst>
              </p:cNvPr>
              <p:cNvSpPr/>
              <p:nvPr/>
            </p:nvSpPr>
            <p:spPr>
              <a:xfrm>
                <a:off x="4248150" y="4493839"/>
                <a:ext cx="579882" cy="228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1895819B-47A7-877A-BA5D-AE92006EA7F4}"/>
                </a:ext>
              </a:extLst>
            </p:cNvPr>
            <p:cNvSpPr/>
            <p:nvPr/>
          </p:nvSpPr>
          <p:spPr>
            <a:xfrm>
              <a:off x="2049143" y="4886326"/>
              <a:ext cx="760857" cy="228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FC168386-9C87-60F4-F3D8-6A0D7FE225C6}"/>
              </a:ext>
            </a:extLst>
          </p:cNvPr>
          <p:cNvGrpSpPr/>
          <p:nvPr/>
        </p:nvGrpSpPr>
        <p:grpSpPr>
          <a:xfrm>
            <a:off x="5306106" y="2722322"/>
            <a:ext cx="6749814" cy="3992341"/>
            <a:chOff x="7078818" y="714856"/>
            <a:chExt cx="10726647" cy="6344535"/>
          </a:xfrm>
        </p:grpSpPr>
        <p:pic>
          <p:nvPicPr>
            <p:cNvPr id="23" name="Picture 22">
              <a:extLst>
                <a:ext uri="{FF2B5EF4-FFF2-40B4-BE49-F238E27FC236}">
                  <a16:creationId xmlns:a16="http://schemas.microsoft.com/office/drawing/2014/main" id="{325DD8A5-BE09-6040-75CD-BE108656FB6F}"/>
                </a:ext>
              </a:extLst>
            </p:cNvPr>
            <p:cNvPicPr>
              <a:picLocks noChangeAspect="1"/>
            </p:cNvPicPr>
            <p:nvPr/>
          </p:nvPicPr>
          <p:blipFill>
            <a:blip r:embed="rId4"/>
            <a:stretch>
              <a:fillRect/>
            </a:stretch>
          </p:blipFill>
          <p:spPr>
            <a:xfrm>
              <a:off x="7078818" y="714856"/>
              <a:ext cx="10726647" cy="6344535"/>
            </a:xfrm>
            <a:prstGeom prst="rect">
              <a:avLst/>
            </a:prstGeom>
            <a:ln>
              <a:solidFill>
                <a:schemeClr val="bg1"/>
              </a:solidFill>
            </a:ln>
          </p:spPr>
        </p:pic>
        <p:sp>
          <p:nvSpPr>
            <p:cNvPr id="26" name="Rectangle 25">
              <a:extLst>
                <a:ext uri="{FF2B5EF4-FFF2-40B4-BE49-F238E27FC236}">
                  <a16:creationId xmlns:a16="http://schemas.microsoft.com/office/drawing/2014/main" id="{EC7C4AF5-9809-5C1F-0C23-53B240D788AC}"/>
                </a:ext>
              </a:extLst>
            </p:cNvPr>
            <p:cNvSpPr/>
            <p:nvPr/>
          </p:nvSpPr>
          <p:spPr>
            <a:xfrm>
              <a:off x="8639177" y="3392356"/>
              <a:ext cx="1111481" cy="2884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A6F9EA5-F4DE-1597-FE78-D6723465738B}"/>
                </a:ext>
              </a:extLst>
            </p:cNvPr>
            <p:cNvSpPr/>
            <p:nvPr/>
          </p:nvSpPr>
          <p:spPr>
            <a:xfrm>
              <a:off x="8639176" y="1480252"/>
              <a:ext cx="428624" cy="3539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Arrow Connector 29">
            <a:extLst>
              <a:ext uri="{FF2B5EF4-FFF2-40B4-BE49-F238E27FC236}">
                <a16:creationId xmlns:a16="http://schemas.microsoft.com/office/drawing/2014/main" id="{95EE08BB-E27C-6051-58D5-031C302E8294}"/>
              </a:ext>
            </a:extLst>
          </p:cNvPr>
          <p:cNvCxnSpPr>
            <a:stCxn id="24" idx="3"/>
          </p:cNvCxnSpPr>
          <p:nvPr/>
        </p:nvCxnSpPr>
        <p:spPr>
          <a:xfrm flipV="1">
            <a:off x="2914775" y="4517136"/>
            <a:ext cx="3373197" cy="5596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254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55259-06F6-2586-426A-084DF2C61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F237C-A888-6D28-8111-8C4AABCEC70E}"/>
              </a:ext>
            </a:extLst>
          </p:cNvPr>
          <p:cNvSpPr>
            <a:spLocks noGrp="1"/>
          </p:cNvSpPr>
          <p:nvPr>
            <p:ph type="title"/>
          </p:nvPr>
        </p:nvSpPr>
        <p:spPr/>
        <p:txBody>
          <a:bodyPr/>
          <a:lstStyle/>
          <a:p>
            <a:r>
              <a:rPr lang="en-US" dirty="0"/>
              <a:t>VOIDING A BATCH</a:t>
            </a:r>
          </a:p>
        </p:txBody>
      </p:sp>
      <p:sp>
        <p:nvSpPr>
          <p:cNvPr id="3" name="Content Placeholder 2">
            <a:extLst>
              <a:ext uri="{FF2B5EF4-FFF2-40B4-BE49-F238E27FC236}">
                <a16:creationId xmlns:a16="http://schemas.microsoft.com/office/drawing/2014/main" id="{472D9C10-622F-248B-CA84-164D87F9F602}"/>
              </a:ext>
            </a:extLst>
          </p:cNvPr>
          <p:cNvSpPr>
            <a:spLocks noGrp="1"/>
          </p:cNvSpPr>
          <p:nvPr>
            <p:ph sz="half" idx="1"/>
          </p:nvPr>
        </p:nvSpPr>
        <p:spPr>
          <a:xfrm>
            <a:off x="680320" y="2336873"/>
            <a:ext cx="7741304" cy="3599316"/>
          </a:xfrm>
        </p:spPr>
        <p:txBody>
          <a:bodyPr>
            <a:normAutofit fontScale="92500" lnSpcReduction="10000"/>
          </a:bodyPr>
          <a:lstStyle/>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08648844-58E3-A625-57C7-E471A8FA003F}"/>
              </a:ext>
            </a:extLst>
          </p:cNvPr>
          <p:cNvSpPr>
            <a:spLocks noGrp="1"/>
          </p:cNvSpPr>
          <p:nvPr>
            <p:ph sz="half" idx="2"/>
          </p:nvPr>
        </p:nvSpPr>
        <p:spPr>
          <a:xfrm>
            <a:off x="8132678" y="2336873"/>
            <a:ext cx="2161503" cy="3599316"/>
          </a:xfrm>
        </p:spPr>
        <p:txBody>
          <a:bodyPr>
            <a:normAutofit fontScale="92500" lnSpcReduction="10000"/>
          </a:bodyPr>
          <a:lstStyle/>
          <a:p>
            <a:pPr marL="0" indent="0">
              <a:buNone/>
            </a:pPr>
            <a:r>
              <a:rPr lang="en-US" sz="2400" dirty="0"/>
              <a:t>Voiding a Journal Entry Batch</a:t>
            </a:r>
          </a:p>
          <a:p>
            <a:pPr marL="0" indent="0">
              <a:buNone/>
            </a:pPr>
            <a:endParaRPr lang="en-US" sz="2400" dirty="0"/>
          </a:p>
          <a:p>
            <a:pPr marL="0" indent="0">
              <a:buNone/>
            </a:pPr>
            <a:r>
              <a:rPr lang="en-US" sz="2400" dirty="0"/>
              <a:t>G/L Date change to Current Date</a:t>
            </a:r>
          </a:p>
          <a:p>
            <a:pPr marL="0" indent="0">
              <a:buNone/>
            </a:pPr>
            <a:endParaRPr lang="en-US" sz="2400" dirty="0"/>
          </a:p>
          <a:p>
            <a:pPr marL="0" indent="0">
              <a:buNone/>
            </a:pPr>
            <a:r>
              <a:rPr lang="en-US" sz="2400" dirty="0"/>
              <a:t>**Must post same batch again**</a:t>
            </a:r>
          </a:p>
        </p:txBody>
      </p:sp>
      <p:grpSp>
        <p:nvGrpSpPr>
          <p:cNvPr id="15" name="Group 14">
            <a:extLst>
              <a:ext uri="{FF2B5EF4-FFF2-40B4-BE49-F238E27FC236}">
                <a16:creationId xmlns:a16="http://schemas.microsoft.com/office/drawing/2014/main" id="{5AD37112-344A-C071-E30E-F11D4A086583}"/>
              </a:ext>
            </a:extLst>
          </p:cNvPr>
          <p:cNvGrpSpPr/>
          <p:nvPr/>
        </p:nvGrpSpPr>
        <p:grpSpPr>
          <a:xfrm>
            <a:off x="432752" y="2094373"/>
            <a:ext cx="6078971" cy="2607790"/>
            <a:chOff x="432752" y="2094373"/>
            <a:chExt cx="6078971" cy="2607790"/>
          </a:xfrm>
        </p:grpSpPr>
        <p:pic>
          <p:nvPicPr>
            <p:cNvPr id="7" name="Picture 6">
              <a:extLst>
                <a:ext uri="{FF2B5EF4-FFF2-40B4-BE49-F238E27FC236}">
                  <a16:creationId xmlns:a16="http://schemas.microsoft.com/office/drawing/2014/main" id="{4A11E7ED-B857-9734-5E67-25E6C0F57604}"/>
                </a:ext>
              </a:extLst>
            </p:cNvPr>
            <p:cNvPicPr>
              <a:picLocks noChangeAspect="1"/>
            </p:cNvPicPr>
            <p:nvPr/>
          </p:nvPicPr>
          <p:blipFill>
            <a:blip r:embed="rId3"/>
            <a:stretch>
              <a:fillRect/>
            </a:stretch>
          </p:blipFill>
          <p:spPr>
            <a:xfrm>
              <a:off x="432752" y="2094373"/>
              <a:ext cx="6078971" cy="2607790"/>
            </a:xfrm>
            <a:prstGeom prst="rect">
              <a:avLst/>
            </a:prstGeom>
            <a:ln>
              <a:solidFill>
                <a:schemeClr val="bg1"/>
              </a:solidFill>
            </a:ln>
          </p:spPr>
        </p:pic>
        <p:sp>
          <p:nvSpPr>
            <p:cNvPr id="9" name="Rectangle 8">
              <a:extLst>
                <a:ext uri="{FF2B5EF4-FFF2-40B4-BE49-F238E27FC236}">
                  <a16:creationId xmlns:a16="http://schemas.microsoft.com/office/drawing/2014/main" id="{346D2671-C018-C8F2-246B-DC0240F64A52}"/>
                </a:ext>
              </a:extLst>
            </p:cNvPr>
            <p:cNvSpPr/>
            <p:nvPr/>
          </p:nvSpPr>
          <p:spPr>
            <a:xfrm>
              <a:off x="1973272" y="3643192"/>
              <a:ext cx="742495" cy="228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F07A18-36CA-B0D1-F774-F376FAAB19F5}"/>
                </a:ext>
              </a:extLst>
            </p:cNvPr>
            <p:cNvSpPr/>
            <p:nvPr/>
          </p:nvSpPr>
          <p:spPr>
            <a:xfrm>
              <a:off x="1934395" y="2550237"/>
              <a:ext cx="443046" cy="2286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F70CEE4-6E43-737C-39AC-58D461219322}"/>
              </a:ext>
            </a:extLst>
          </p:cNvPr>
          <p:cNvGrpSpPr/>
          <p:nvPr/>
        </p:nvGrpSpPr>
        <p:grpSpPr>
          <a:xfrm>
            <a:off x="2542438" y="4628107"/>
            <a:ext cx="5268062" cy="2100009"/>
            <a:chOff x="2618890" y="2042919"/>
            <a:chExt cx="6954220" cy="2772162"/>
          </a:xfrm>
        </p:grpSpPr>
        <p:pic>
          <p:nvPicPr>
            <p:cNvPr id="12" name="Picture 11">
              <a:extLst>
                <a:ext uri="{FF2B5EF4-FFF2-40B4-BE49-F238E27FC236}">
                  <a16:creationId xmlns:a16="http://schemas.microsoft.com/office/drawing/2014/main" id="{2139A26C-0074-AC8D-55B2-DB5FCF756EA4}"/>
                </a:ext>
              </a:extLst>
            </p:cNvPr>
            <p:cNvPicPr>
              <a:picLocks noChangeAspect="1"/>
            </p:cNvPicPr>
            <p:nvPr/>
          </p:nvPicPr>
          <p:blipFill>
            <a:blip r:embed="rId4"/>
            <a:stretch>
              <a:fillRect/>
            </a:stretch>
          </p:blipFill>
          <p:spPr>
            <a:xfrm>
              <a:off x="2618890" y="2042919"/>
              <a:ext cx="6954220" cy="2772162"/>
            </a:xfrm>
            <a:prstGeom prst="rect">
              <a:avLst/>
            </a:prstGeom>
            <a:ln>
              <a:solidFill>
                <a:schemeClr val="bg1"/>
              </a:solidFill>
            </a:ln>
          </p:spPr>
        </p:pic>
        <p:sp>
          <p:nvSpPr>
            <p:cNvPr id="13" name="Rectangle 12">
              <a:extLst>
                <a:ext uri="{FF2B5EF4-FFF2-40B4-BE49-F238E27FC236}">
                  <a16:creationId xmlns:a16="http://schemas.microsoft.com/office/drawing/2014/main" id="{ABF76793-C8FB-A3F2-073B-B4E037194482}"/>
                </a:ext>
              </a:extLst>
            </p:cNvPr>
            <p:cNvSpPr/>
            <p:nvPr/>
          </p:nvSpPr>
          <p:spPr>
            <a:xfrm>
              <a:off x="5277607" y="4415722"/>
              <a:ext cx="952337" cy="2539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5770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7501-3C10-F934-43EB-0B368B1A0974}"/>
              </a:ext>
            </a:extLst>
          </p:cNvPr>
          <p:cNvSpPr>
            <a:spLocks noGrp="1"/>
          </p:cNvSpPr>
          <p:nvPr>
            <p:ph type="title"/>
          </p:nvPr>
        </p:nvSpPr>
        <p:spPr/>
        <p:txBody>
          <a:bodyPr/>
          <a:lstStyle/>
          <a:p>
            <a:r>
              <a:rPr lang="en-US" dirty="0"/>
              <a:t>JOURNAL ENTRY EXAMPLE</a:t>
            </a:r>
          </a:p>
        </p:txBody>
      </p:sp>
      <p:sp>
        <p:nvSpPr>
          <p:cNvPr id="3" name="Content Placeholder 2">
            <a:extLst>
              <a:ext uri="{FF2B5EF4-FFF2-40B4-BE49-F238E27FC236}">
                <a16:creationId xmlns:a16="http://schemas.microsoft.com/office/drawing/2014/main" id="{6ED96400-EF72-AA94-32AF-B59F1C4EE70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90CED74B-35FD-5FB0-B1DC-C8D357F5C38A}"/>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38458A74-B9C0-E36D-7B32-B2514E33A737}"/>
              </a:ext>
            </a:extLst>
          </p:cNvPr>
          <p:cNvPicPr>
            <a:picLocks noChangeAspect="1"/>
          </p:cNvPicPr>
          <p:nvPr/>
        </p:nvPicPr>
        <p:blipFill>
          <a:blip r:embed="rId2"/>
          <a:stretch>
            <a:fillRect/>
          </a:stretch>
        </p:blipFill>
        <p:spPr>
          <a:xfrm>
            <a:off x="322516" y="2436072"/>
            <a:ext cx="10112323" cy="2710963"/>
          </a:xfrm>
          <a:prstGeom prst="rect">
            <a:avLst/>
          </a:prstGeom>
        </p:spPr>
      </p:pic>
    </p:spTree>
    <p:extLst>
      <p:ext uri="{BB962C8B-B14F-4D97-AF65-F5344CB8AC3E}">
        <p14:creationId xmlns:p14="http://schemas.microsoft.com/office/powerpoint/2010/main" val="631687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B1B5-2835-05CF-508C-4819074DEC33}"/>
              </a:ext>
            </a:extLst>
          </p:cNvPr>
          <p:cNvSpPr>
            <a:spLocks noGrp="1"/>
          </p:cNvSpPr>
          <p:nvPr>
            <p:ph type="title"/>
          </p:nvPr>
        </p:nvSpPr>
        <p:spPr/>
        <p:txBody>
          <a:bodyPr/>
          <a:lstStyle/>
          <a:p>
            <a:r>
              <a:rPr lang="en-US" dirty="0"/>
              <a:t>JOURNAL ENTRY DETAILS</a:t>
            </a:r>
          </a:p>
        </p:txBody>
      </p:sp>
      <p:sp>
        <p:nvSpPr>
          <p:cNvPr id="3" name="Content Placeholder 2">
            <a:extLst>
              <a:ext uri="{FF2B5EF4-FFF2-40B4-BE49-F238E27FC236}">
                <a16:creationId xmlns:a16="http://schemas.microsoft.com/office/drawing/2014/main" id="{F7575699-EE9E-B855-C764-3780956DF589}"/>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E359D39C-06AE-278E-A2F6-D290DE5643BF}"/>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97175EBB-89CD-80EA-04D4-7D2BBD7E13B2}"/>
              </a:ext>
            </a:extLst>
          </p:cNvPr>
          <p:cNvPicPr>
            <a:picLocks noChangeAspect="1"/>
          </p:cNvPicPr>
          <p:nvPr/>
        </p:nvPicPr>
        <p:blipFill>
          <a:blip r:embed="rId2"/>
          <a:stretch>
            <a:fillRect/>
          </a:stretch>
        </p:blipFill>
        <p:spPr>
          <a:xfrm>
            <a:off x="980386" y="2212587"/>
            <a:ext cx="8587819" cy="4327543"/>
          </a:xfrm>
          <a:prstGeom prst="rect">
            <a:avLst/>
          </a:prstGeom>
        </p:spPr>
      </p:pic>
    </p:spTree>
    <p:extLst>
      <p:ext uri="{BB962C8B-B14F-4D97-AF65-F5344CB8AC3E}">
        <p14:creationId xmlns:p14="http://schemas.microsoft.com/office/powerpoint/2010/main" val="1543610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D48AA-2C12-114F-1002-A4EA29FD104C}"/>
              </a:ext>
            </a:extLst>
          </p:cNvPr>
          <p:cNvSpPr>
            <a:spLocks noGrp="1"/>
          </p:cNvSpPr>
          <p:nvPr>
            <p:ph type="title"/>
          </p:nvPr>
        </p:nvSpPr>
        <p:spPr/>
        <p:txBody>
          <a:bodyPr/>
          <a:lstStyle/>
          <a:p>
            <a:r>
              <a:rPr lang="en-US" dirty="0"/>
              <a:t>VOIDING JOURNAL ENTRY</a:t>
            </a:r>
          </a:p>
        </p:txBody>
      </p:sp>
      <p:sp>
        <p:nvSpPr>
          <p:cNvPr id="3" name="Content Placeholder 2">
            <a:extLst>
              <a:ext uri="{FF2B5EF4-FFF2-40B4-BE49-F238E27FC236}">
                <a16:creationId xmlns:a16="http://schemas.microsoft.com/office/drawing/2014/main" id="{474C949A-7676-7905-B811-01CF2A1082F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99DF5E4-7A69-2B6B-5B47-48B168707398}"/>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6AF455B6-F64F-E4EB-9033-2EBA944BB439}"/>
              </a:ext>
            </a:extLst>
          </p:cNvPr>
          <p:cNvPicPr>
            <a:picLocks noChangeAspect="1"/>
          </p:cNvPicPr>
          <p:nvPr/>
        </p:nvPicPr>
        <p:blipFill>
          <a:blip r:embed="rId2"/>
          <a:stretch>
            <a:fillRect/>
          </a:stretch>
        </p:blipFill>
        <p:spPr>
          <a:xfrm>
            <a:off x="104194" y="2012198"/>
            <a:ext cx="8326012" cy="2695951"/>
          </a:xfrm>
          <a:prstGeom prst="rect">
            <a:avLst/>
          </a:prstGeom>
        </p:spPr>
      </p:pic>
      <p:pic>
        <p:nvPicPr>
          <p:cNvPr id="8" name="Picture 7">
            <a:extLst>
              <a:ext uri="{FF2B5EF4-FFF2-40B4-BE49-F238E27FC236}">
                <a16:creationId xmlns:a16="http://schemas.microsoft.com/office/drawing/2014/main" id="{E8B18495-B154-9872-CEC8-B84584B72F9D}"/>
              </a:ext>
            </a:extLst>
          </p:cNvPr>
          <p:cNvPicPr>
            <a:picLocks noChangeAspect="1"/>
          </p:cNvPicPr>
          <p:nvPr/>
        </p:nvPicPr>
        <p:blipFill>
          <a:blip r:embed="rId3"/>
          <a:stretch>
            <a:fillRect/>
          </a:stretch>
        </p:blipFill>
        <p:spPr>
          <a:xfrm>
            <a:off x="4016685" y="3542189"/>
            <a:ext cx="5830114" cy="2562583"/>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16301BC9-30A2-2EAA-7CE3-2AC19C107470}"/>
                  </a:ext>
                </a:extLst>
              </p14:cNvPr>
              <p14:cNvContentPartPr/>
              <p14:nvPr/>
            </p14:nvContentPartPr>
            <p14:xfrm>
              <a:off x="1795440" y="2270861"/>
              <a:ext cx="578880" cy="330120"/>
            </p14:xfrm>
          </p:contentPart>
        </mc:Choice>
        <mc:Fallback xmlns="">
          <p:pic>
            <p:nvPicPr>
              <p:cNvPr id="12" name="Ink 11">
                <a:extLst>
                  <a:ext uri="{FF2B5EF4-FFF2-40B4-BE49-F238E27FC236}">
                    <a16:creationId xmlns:a16="http://schemas.microsoft.com/office/drawing/2014/main" id="{16301BC9-30A2-2EAA-7CE3-2AC19C107470}"/>
                  </a:ext>
                </a:extLst>
              </p:cNvPr>
              <p:cNvPicPr/>
              <p:nvPr/>
            </p:nvPicPr>
            <p:blipFill>
              <a:blip r:embed="rId5"/>
              <a:stretch>
                <a:fillRect/>
              </a:stretch>
            </p:blipFill>
            <p:spPr>
              <a:xfrm>
                <a:off x="1789320" y="2264741"/>
                <a:ext cx="591120"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F51AD84E-3756-FC89-934A-14234143436B}"/>
                  </a:ext>
                </a:extLst>
              </p14:cNvPr>
              <p14:cNvContentPartPr/>
              <p14:nvPr/>
            </p14:nvContentPartPr>
            <p14:xfrm>
              <a:off x="2005680" y="3441221"/>
              <a:ext cx="437400" cy="299880"/>
            </p14:xfrm>
          </p:contentPart>
        </mc:Choice>
        <mc:Fallback xmlns="">
          <p:pic>
            <p:nvPicPr>
              <p:cNvPr id="23" name="Ink 22">
                <a:extLst>
                  <a:ext uri="{FF2B5EF4-FFF2-40B4-BE49-F238E27FC236}">
                    <a16:creationId xmlns:a16="http://schemas.microsoft.com/office/drawing/2014/main" id="{F51AD84E-3756-FC89-934A-14234143436B}"/>
                  </a:ext>
                </a:extLst>
              </p:cNvPr>
              <p:cNvPicPr/>
              <p:nvPr/>
            </p:nvPicPr>
            <p:blipFill>
              <a:blip r:embed="rId7"/>
              <a:stretch>
                <a:fillRect/>
              </a:stretch>
            </p:blipFill>
            <p:spPr>
              <a:xfrm>
                <a:off x="1999560" y="3435101"/>
                <a:ext cx="44964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k 24">
                <a:extLst>
                  <a:ext uri="{FF2B5EF4-FFF2-40B4-BE49-F238E27FC236}">
                    <a16:creationId xmlns:a16="http://schemas.microsoft.com/office/drawing/2014/main" id="{78B2A6D9-1B3F-23B6-739A-AEB7537880D3}"/>
                  </a:ext>
                </a:extLst>
              </p14:cNvPr>
              <p14:cNvContentPartPr/>
              <p14:nvPr/>
            </p14:nvContentPartPr>
            <p14:xfrm>
              <a:off x="5724120" y="5412941"/>
              <a:ext cx="975600" cy="438120"/>
            </p14:xfrm>
          </p:contentPart>
        </mc:Choice>
        <mc:Fallback xmlns="">
          <p:pic>
            <p:nvPicPr>
              <p:cNvPr id="25" name="Ink 24">
                <a:extLst>
                  <a:ext uri="{FF2B5EF4-FFF2-40B4-BE49-F238E27FC236}">
                    <a16:creationId xmlns:a16="http://schemas.microsoft.com/office/drawing/2014/main" id="{78B2A6D9-1B3F-23B6-739A-AEB7537880D3}"/>
                  </a:ext>
                </a:extLst>
              </p:cNvPr>
              <p:cNvPicPr/>
              <p:nvPr/>
            </p:nvPicPr>
            <p:blipFill>
              <a:blip r:embed="rId9"/>
              <a:stretch>
                <a:fillRect/>
              </a:stretch>
            </p:blipFill>
            <p:spPr>
              <a:xfrm>
                <a:off x="5718000" y="5406821"/>
                <a:ext cx="987840" cy="450360"/>
              </a:xfrm>
              <a:prstGeom prst="rect">
                <a:avLst/>
              </a:prstGeom>
            </p:spPr>
          </p:pic>
        </mc:Fallback>
      </mc:AlternateContent>
    </p:spTree>
    <p:extLst>
      <p:ext uri="{BB962C8B-B14F-4D97-AF65-F5344CB8AC3E}">
        <p14:creationId xmlns:p14="http://schemas.microsoft.com/office/powerpoint/2010/main" val="2236598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DCBA-C7A6-9116-28EF-B30325DCDA58}"/>
              </a:ext>
            </a:extLst>
          </p:cNvPr>
          <p:cNvSpPr>
            <a:spLocks noGrp="1"/>
          </p:cNvSpPr>
          <p:nvPr>
            <p:ph type="title"/>
          </p:nvPr>
        </p:nvSpPr>
        <p:spPr/>
        <p:txBody>
          <a:bodyPr/>
          <a:lstStyle/>
          <a:p>
            <a:r>
              <a:rPr lang="en-US" dirty="0"/>
              <a:t>VOIDED JOURNAL ENTRY</a:t>
            </a:r>
          </a:p>
        </p:txBody>
      </p:sp>
      <p:sp>
        <p:nvSpPr>
          <p:cNvPr id="3" name="Content Placeholder 2">
            <a:extLst>
              <a:ext uri="{FF2B5EF4-FFF2-40B4-BE49-F238E27FC236}">
                <a16:creationId xmlns:a16="http://schemas.microsoft.com/office/drawing/2014/main" id="{1C4EDB0A-B7B1-2267-2676-1D2A97313C22}"/>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5F6208A-01B5-562C-9468-0E77ECD103A2}"/>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61C4055B-3620-18F7-25FB-643497F2E338}"/>
              </a:ext>
            </a:extLst>
          </p:cNvPr>
          <p:cNvPicPr>
            <a:picLocks noChangeAspect="1"/>
          </p:cNvPicPr>
          <p:nvPr/>
        </p:nvPicPr>
        <p:blipFill>
          <a:blip r:embed="rId2"/>
          <a:stretch>
            <a:fillRect/>
          </a:stretch>
        </p:blipFill>
        <p:spPr>
          <a:xfrm>
            <a:off x="461413" y="2776831"/>
            <a:ext cx="10051676" cy="3007429"/>
          </a:xfrm>
          <a:prstGeom prst="rect">
            <a:avLst/>
          </a:prstGeom>
        </p:spPr>
      </p:pic>
    </p:spTree>
    <p:extLst>
      <p:ext uri="{BB962C8B-B14F-4D97-AF65-F5344CB8AC3E}">
        <p14:creationId xmlns:p14="http://schemas.microsoft.com/office/powerpoint/2010/main" val="3557108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DBCB-76A1-C892-071E-A86B02CFD0F8}"/>
              </a:ext>
            </a:extLst>
          </p:cNvPr>
          <p:cNvSpPr>
            <a:spLocks noGrp="1"/>
          </p:cNvSpPr>
          <p:nvPr>
            <p:ph type="title"/>
          </p:nvPr>
        </p:nvSpPr>
        <p:spPr/>
        <p:txBody>
          <a:bodyPr/>
          <a:lstStyle/>
          <a:p>
            <a:r>
              <a:rPr lang="en-US" dirty="0"/>
              <a:t>ACCESSING THE REPORTS SECTION</a:t>
            </a:r>
          </a:p>
        </p:txBody>
      </p:sp>
      <p:grpSp>
        <p:nvGrpSpPr>
          <p:cNvPr id="15" name="Group 14">
            <a:extLst>
              <a:ext uri="{FF2B5EF4-FFF2-40B4-BE49-F238E27FC236}">
                <a16:creationId xmlns:a16="http://schemas.microsoft.com/office/drawing/2014/main" id="{ABBFD912-A7B2-B153-99FA-84E757B51428}"/>
              </a:ext>
            </a:extLst>
          </p:cNvPr>
          <p:cNvGrpSpPr/>
          <p:nvPr/>
        </p:nvGrpSpPr>
        <p:grpSpPr>
          <a:xfrm>
            <a:off x="1210600" y="2283370"/>
            <a:ext cx="7871979" cy="4068607"/>
            <a:chOff x="138546" y="2270759"/>
            <a:chExt cx="7871979" cy="4068607"/>
          </a:xfrm>
        </p:grpSpPr>
        <p:pic>
          <p:nvPicPr>
            <p:cNvPr id="9" name="Picture 8">
              <a:extLst>
                <a:ext uri="{FF2B5EF4-FFF2-40B4-BE49-F238E27FC236}">
                  <a16:creationId xmlns:a16="http://schemas.microsoft.com/office/drawing/2014/main" id="{F17DA4CF-95DD-2B85-0E28-EE02ACC54455}"/>
                </a:ext>
              </a:extLst>
            </p:cNvPr>
            <p:cNvPicPr>
              <a:picLocks noChangeAspect="1"/>
            </p:cNvPicPr>
            <p:nvPr/>
          </p:nvPicPr>
          <p:blipFill>
            <a:blip r:embed="rId2"/>
            <a:srcRect t="1323"/>
            <a:stretch>
              <a:fillRect/>
            </a:stretch>
          </p:blipFill>
          <p:spPr>
            <a:xfrm>
              <a:off x="138547" y="2270759"/>
              <a:ext cx="7871978" cy="4068607"/>
            </a:xfrm>
            <a:prstGeom prst="rect">
              <a:avLst/>
            </a:prstGeom>
          </p:spPr>
        </p:pic>
        <p:sp>
          <p:nvSpPr>
            <p:cNvPr id="11" name="Rectangle 10">
              <a:extLst>
                <a:ext uri="{FF2B5EF4-FFF2-40B4-BE49-F238E27FC236}">
                  <a16:creationId xmlns:a16="http://schemas.microsoft.com/office/drawing/2014/main" id="{02218C94-CEDE-3C12-B1AA-8460611CA7F3}"/>
                </a:ext>
              </a:extLst>
            </p:cNvPr>
            <p:cNvSpPr/>
            <p:nvPr/>
          </p:nvSpPr>
          <p:spPr>
            <a:xfrm>
              <a:off x="4396740" y="2979420"/>
              <a:ext cx="899160" cy="160020"/>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AB6C6CE-C1FD-B76E-976F-F6C9E975A639}"/>
                </a:ext>
              </a:extLst>
            </p:cNvPr>
            <p:cNvSpPr/>
            <p:nvPr/>
          </p:nvSpPr>
          <p:spPr>
            <a:xfrm>
              <a:off x="5166360" y="5787808"/>
              <a:ext cx="1287780" cy="316964"/>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780B23-0435-58EB-B89D-709873EB225F}"/>
                </a:ext>
              </a:extLst>
            </p:cNvPr>
            <p:cNvSpPr/>
            <p:nvPr/>
          </p:nvSpPr>
          <p:spPr>
            <a:xfrm>
              <a:off x="138546" y="2270759"/>
              <a:ext cx="2109353" cy="213361"/>
            </a:xfrm>
            <a:prstGeom prst="rect">
              <a:avLst/>
            </a:prstGeom>
            <a:solidFill>
              <a:srgbClr val="FFFF00">
                <a:alpha val="20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7996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71F35-9C21-BFD2-2C4E-94EF1A7E7363}"/>
              </a:ext>
            </a:extLst>
          </p:cNvPr>
          <p:cNvSpPr>
            <a:spLocks noGrp="1"/>
          </p:cNvSpPr>
          <p:nvPr>
            <p:ph type="title"/>
          </p:nvPr>
        </p:nvSpPr>
        <p:spPr/>
        <p:txBody>
          <a:bodyPr/>
          <a:lstStyle/>
          <a:p>
            <a:r>
              <a:rPr lang="en-US" dirty="0"/>
              <a:t>FINDING UNPOSTED BATCHES</a:t>
            </a:r>
          </a:p>
        </p:txBody>
      </p:sp>
      <p:sp>
        <p:nvSpPr>
          <p:cNvPr id="3" name="Content Placeholder 2">
            <a:extLst>
              <a:ext uri="{FF2B5EF4-FFF2-40B4-BE49-F238E27FC236}">
                <a16:creationId xmlns:a16="http://schemas.microsoft.com/office/drawing/2014/main" id="{B3814CAD-B987-2C4C-7A12-65AF09EF924A}"/>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FAA6E459-166F-929D-CEBE-A1308D31BA2D}"/>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FE505C45-8A4A-F99A-D4B2-B93D6E132CD8}"/>
              </a:ext>
            </a:extLst>
          </p:cNvPr>
          <p:cNvPicPr>
            <a:picLocks noChangeAspect="1"/>
          </p:cNvPicPr>
          <p:nvPr/>
        </p:nvPicPr>
        <p:blipFill>
          <a:blip r:embed="rId2"/>
          <a:stretch>
            <a:fillRect/>
          </a:stretch>
        </p:blipFill>
        <p:spPr>
          <a:xfrm>
            <a:off x="397405" y="2077005"/>
            <a:ext cx="9613861" cy="4554751"/>
          </a:xfrm>
          <a:prstGeom prst="rect">
            <a:avLst/>
          </a:prstGeom>
        </p:spPr>
      </p:pic>
    </p:spTree>
    <p:extLst>
      <p:ext uri="{BB962C8B-B14F-4D97-AF65-F5344CB8AC3E}">
        <p14:creationId xmlns:p14="http://schemas.microsoft.com/office/powerpoint/2010/main" val="328672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99F4-2C8C-D8C1-3D81-E7D79A2F22ED}"/>
              </a:ext>
            </a:extLst>
          </p:cNvPr>
          <p:cNvSpPr>
            <a:spLocks noGrp="1"/>
          </p:cNvSpPr>
          <p:nvPr>
            <p:ph type="title"/>
          </p:nvPr>
        </p:nvSpPr>
        <p:spPr/>
        <p:txBody>
          <a:bodyPr/>
          <a:lstStyle/>
          <a:p>
            <a:r>
              <a:rPr lang="en-US" dirty="0"/>
              <a:t>FINDING UNPOSTED BATCHES</a:t>
            </a:r>
          </a:p>
        </p:txBody>
      </p:sp>
      <p:sp>
        <p:nvSpPr>
          <p:cNvPr id="3" name="Content Placeholder 2">
            <a:extLst>
              <a:ext uri="{FF2B5EF4-FFF2-40B4-BE49-F238E27FC236}">
                <a16:creationId xmlns:a16="http://schemas.microsoft.com/office/drawing/2014/main" id="{9BEFC2B4-9423-850C-0E60-72D1629E5D61}"/>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821915C3-99FA-7EE9-80AC-CD1572FB0747}"/>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234E37A1-32A1-F1CA-AD2F-278E5DE1451B}"/>
              </a:ext>
            </a:extLst>
          </p:cNvPr>
          <p:cNvPicPr>
            <a:picLocks noChangeAspect="1"/>
          </p:cNvPicPr>
          <p:nvPr/>
        </p:nvPicPr>
        <p:blipFill>
          <a:blip r:embed="rId2"/>
          <a:stretch>
            <a:fillRect/>
          </a:stretch>
        </p:blipFill>
        <p:spPr>
          <a:xfrm>
            <a:off x="970961" y="2029653"/>
            <a:ext cx="8418136" cy="4705798"/>
          </a:xfrm>
          <a:prstGeom prst="rect">
            <a:avLst/>
          </a:prstGeom>
        </p:spPr>
      </p:pic>
    </p:spTree>
    <p:extLst>
      <p:ext uri="{BB962C8B-B14F-4D97-AF65-F5344CB8AC3E}">
        <p14:creationId xmlns:p14="http://schemas.microsoft.com/office/powerpoint/2010/main" val="592477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06D4-EB3D-F288-CC24-8AE79ED02962}"/>
              </a:ext>
            </a:extLst>
          </p:cNvPr>
          <p:cNvSpPr>
            <a:spLocks noGrp="1"/>
          </p:cNvSpPr>
          <p:nvPr>
            <p:ph type="title"/>
          </p:nvPr>
        </p:nvSpPr>
        <p:spPr/>
        <p:txBody>
          <a:bodyPr/>
          <a:lstStyle/>
          <a:p>
            <a:r>
              <a:rPr lang="en-US" dirty="0"/>
              <a:t>DEPOSIT BATCHES NOT POSTED</a:t>
            </a:r>
          </a:p>
        </p:txBody>
      </p:sp>
      <p:sp>
        <p:nvSpPr>
          <p:cNvPr id="3" name="Content Placeholder 2">
            <a:extLst>
              <a:ext uri="{FF2B5EF4-FFF2-40B4-BE49-F238E27FC236}">
                <a16:creationId xmlns:a16="http://schemas.microsoft.com/office/drawing/2014/main" id="{6C35F3AF-1DBC-0F12-8794-01B34E62DD9D}"/>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251DBC9A-4BB1-2AB3-C7EF-CF6B16F4A4E4}"/>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C198D6AF-0D98-A2A1-BE3E-0E692CCEE88B}"/>
              </a:ext>
            </a:extLst>
          </p:cNvPr>
          <p:cNvPicPr>
            <a:picLocks noChangeAspect="1"/>
          </p:cNvPicPr>
          <p:nvPr/>
        </p:nvPicPr>
        <p:blipFill>
          <a:blip r:embed="rId2"/>
          <a:stretch>
            <a:fillRect/>
          </a:stretch>
        </p:blipFill>
        <p:spPr>
          <a:xfrm>
            <a:off x="178404" y="1721606"/>
            <a:ext cx="10266495" cy="4829849"/>
          </a:xfrm>
          <a:prstGeom prst="rect">
            <a:avLst/>
          </a:prstGeom>
        </p:spPr>
      </p:pic>
    </p:spTree>
    <p:extLst>
      <p:ext uri="{BB962C8B-B14F-4D97-AF65-F5344CB8AC3E}">
        <p14:creationId xmlns:p14="http://schemas.microsoft.com/office/powerpoint/2010/main" val="1352340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365A-67DE-EC0D-F4F4-5E8BF20F17BD}"/>
              </a:ext>
            </a:extLst>
          </p:cNvPr>
          <p:cNvSpPr>
            <a:spLocks noGrp="1"/>
          </p:cNvSpPr>
          <p:nvPr>
            <p:ph type="title"/>
          </p:nvPr>
        </p:nvSpPr>
        <p:spPr/>
        <p:txBody>
          <a:bodyPr/>
          <a:lstStyle/>
          <a:p>
            <a:r>
              <a:rPr lang="en-US" dirty="0"/>
              <a:t>IBT BATCHES NOT POSTED</a:t>
            </a:r>
          </a:p>
        </p:txBody>
      </p:sp>
      <p:sp>
        <p:nvSpPr>
          <p:cNvPr id="3" name="Content Placeholder 2">
            <a:extLst>
              <a:ext uri="{FF2B5EF4-FFF2-40B4-BE49-F238E27FC236}">
                <a16:creationId xmlns:a16="http://schemas.microsoft.com/office/drawing/2014/main" id="{7ACF4DAF-10F1-0B22-81A9-132F701F8243}"/>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167021C8-133D-6918-EE77-0EDDB1F3DE04}"/>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2D1F51C7-873D-609B-0ADB-A57EDAC23059}"/>
              </a:ext>
            </a:extLst>
          </p:cNvPr>
          <p:cNvPicPr>
            <a:picLocks noChangeAspect="1"/>
          </p:cNvPicPr>
          <p:nvPr/>
        </p:nvPicPr>
        <p:blipFill>
          <a:blip r:embed="rId2"/>
          <a:stretch>
            <a:fillRect/>
          </a:stretch>
        </p:blipFill>
        <p:spPr>
          <a:xfrm>
            <a:off x="680320" y="2116582"/>
            <a:ext cx="9613861" cy="4597933"/>
          </a:xfrm>
          <a:prstGeom prst="rect">
            <a:avLst/>
          </a:prstGeom>
        </p:spPr>
      </p:pic>
    </p:spTree>
    <p:extLst>
      <p:ext uri="{BB962C8B-B14F-4D97-AF65-F5344CB8AC3E}">
        <p14:creationId xmlns:p14="http://schemas.microsoft.com/office/powerpoint/2010/main" val="35772642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EAFA-ECFC-EB46-0BCF-8EBD2202073E}"/>
              </a:ext>
            </a:extLst>
          </p:cNvPr>
          <p:cNvSpPr>
            <a:spLocks noGrp="1"/>
          </p:cNvSpPr>
          <p:nvPr>
            <p:ph type="title"/>
          </p:nvPr>
        </p:nvSpPr>
        <p:spPr/>
        <p:txBody>
          <a:bodyPr/>
          <a:lstStyle/>
          <a:p>
            <a:r>
              <a:rPr lang="en-US" dirty="0"/>
              <a:t>VARIOUS BATCHES POSTED MONTHLY</a:t>
            </a:r>
          </a:p>
        </p:txBody>
      </p:sp>
      <p:sp>
        <p:nvSpPr>
          <p:cNvPr id="3" name="Content Placeholder 2">
            <a:extLst>
              <a:ext uri="{FF2B5EF4-FFF2-40B4-BE49-F238E27FC236}">
                <a16:creationId xmlns:a16="http://schemas.microsoft.com/office/drawing/2014/main" id="{655EB9E1-1431-DAAD-DFAC-50820F1513A2}"/>
              </a:ext>
            </a:extLst>
          </p:cNvPr>
          <p:cNvSpPr>
            <a:spLocks noGrp="1"/>
          </p:cNvSpPr>
          <p:nvPr>
            <p:ph sz="half" idx="1"/>
          </p:nvPr>
        </p:nvSpPr>
        <p:spPr/>
        <p:txBody>
          <a:bodyPr/>
          <a:lstStyle/>
          <a:p>
            <a:pPr lvl="0"/>
            <a:r>
              <a:rPr lang="en-US" dirty="0">
                <a:effectLst/>
              </a:rPr>
              <a:t>O – PO/Contract Receipt Entries</a:t>
            </a:r>
          </a:p>
          <a:p>
            <a:pPr lvl="0"/>
            <a:r>
              <a:rPr lang="en-US" dirty="0">
                <a:effectLst/>
              </a:rPr>
              <a:t>7 – Actual Payroll Period Entries</a:t>
            </a:r>
          </a:p>
          <a:p>
            <a:pPr lvl="0"/>
            <a:r>
              <a:rPr lang="en-US" dirty="0">
                <a:effectLst/>
              </a:rPr>
              <a:t># - Payroll Vouchers</a:t>
            </a:r>
          </a:p>
          <a:p>
            <a:pPr lvl="0"/>
            <a:r>
              <a:rPr lang="en-US" dirty="0">
                <a:effectLst/>
              </a:rPr>
              <a:t>N – Inventory </a:t>
            </a:r>
          </a:p>
          <a:p>
            <a:pPr lvl="0"/>
            <a:r>
              <a:rPr lang="en-US" dirty="0">
                <a:effectLst/>
              </a:rPr>
              <a:t>0 (Zero) – Manufacturing</a:t>
            </a:r>
          </a:p>
          <a:p>
            <a:pPr lvl="0"/>
            <a:r>
              <a:rPr lang="en-US" dirty="0">
                <a:effectLst/>
              </a:rPr>
              <a:t>G – General Accounting with fund type 99990 </a:t>
            </a:r>
          </a:p>
          <a:p>
            <a:pPr lvl="0"/>
            <a:r>
              <a:rPr lang="en-US" dirty="0">
                <a:effectLst/>
              </a:rPr>
              <a:t>G – General Accounting with document type J1 (PCARD)</a:t>
            </a:r>
          </a:p>
          <a:p>
            <a:endParaRPr lang="en-US" dirty="0"/>
          </a:p>
        </p:txBody>
      </p:sp>
      <p:sp>
        <p:nvSpPr>
          <p:cNvPr id="5" name="Content Placeholder 2">
            <a:extLst>
              <a:ext uri="{FF2B5EF4-FFF2-40B4-BE49-F238E27FC236}">
                <a16:creationId xmlns:a16="http://schemas.microsoft.com/office/drawing/2014/main" id="{2FA87DE5-D23B-755B-0538-D209DA210BAB}"/>
              </a:ext>
            </a:extLst>
          </p:cNvPr>
          <p:cNvSpPr>
            <a:spLocks noGrp="1"/>
          </p:cNvSpPr>
          <p:nvPr>
            <p:ph sz="half" idx="2"/>
          </p:nvPr>
        </p:nvSpPr>
        <p:spPr>
          <a:xfrm>
            <a:off x="5594350" y="2336800"/>
            <a:ext cx="4700588" cy="3598863"/>
          </a:xfrm>
        </p:spPr>
        <p:txBody>
          <a:bodyPr>
            <a:normAutofit/>
          </a:bodyPr>
          <a:lstStyle/>
          <a:p>
            <a:pPr lvl="0"/>
            <a:r>
              <a:rPr lang="en-US" dirty="0">
                <a:effectLst/>
              </a:rPr>
              <a:t>E – Asset Transfers</a:t>
            </a:r>
          </a:p>
          <a:p>
            <a:pPr lvl="0"/>
            <a:r>
              <a:rPr lang="en-US" dirty="0">
                <a:effectLst/>
              </a:rPr>
              <a:t>X – Depreciation Journal Entries</a:t>
            </a:r>
          </a:p>
          <a:p>
            <a:pPr lvl="0"/>
            <a:r>
              <a:rPr lang="en-US" dirty="0">
                <a:effectLst/>
              </a:rPr>
              <a:t>W – Manual Payments w/o match</a:t>
            </a:r>
          </a:p>
          <a:p>
            <a:pPr lvl="0"/>
            <a:r>
              <a:rPr lang="en-US" dirty="0">
                <a:effectLst/>
              </a:rPr>
              <a:t>K – AP Payments</a:t>
            </a:r>
          </a:p>
          <a:p>
            <a:pPr lvl="0"/>
            <a:r>
              <a:rPr lang="en-US" dirty="0">
                <a:effectLst/>
              </a:rPr>
              <a:t>Unposted Voids (all batch types)</a:t>
            </a:r>
          </a:p>
        </p:txBody>
      </p:sp>
    </p:spTree>
    <p:extLst>
      <p:ext uri="{BB962C8B-B14F-4D97-AF65-F5344CB8AC3E}">
        <p14:creationId xmlns:p14="http://schemas.microsoft.com/office/powerpoint/2010/main" val="3635728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190D6-E216-3F84-7E78-A5C0C2C905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5BA6CE-2BEB-95DB-AD7F-7165DED666A1}"/>
              </a:ext>
            </a:extLst>
          </p:cNvPr>
          <p:cNvSpPr>
            <a:spLocks noGrp="1"/>
          </p:cNvSpPr>
          <p:nvPr>
            <p:ph type="title"/>
          </p:nvPr>
        </p:nvSpPr>
        <p:spPr/>
        <p:txBody>
          <a:bodyPr/>
          <a:lstStyle/>
          <a:p>
            <a:r>
              <a:rPr lang="en-US" dirty="0"/>
              <a:t>VARIOUS BATCHES TO BE DELETED</a:t>
            </a:r>
          </a:p>
        </p:txBody>
      </p:sp>
      <p:sp>
        <p:nvSpPr>
          <p:cNvPr id="3" name="Content Placeholder 2">
            <a:extLst>
              <a:ext uri="{FF2B5EF4-FFF2-40B4-BE49-F238E27FC236}">
                <a16:creationId xmlns:a16="http://schemas.microsoft.com/office/drawing/2014/main" id="{4BC5BDA4-13E5-E8E3-A367-4B77E0AB4193}"/>
              </a:ext>
            </a:extLst>
          </p:cNvPr>
          <p:cNvSpPr>
            <a:spLocks noGrp="1"/>
          </p:cNvSpPr>
          <p:nvPr>
            <p:ph sz="half" idx="1"/>
          </p:nvPr>
        </p:nvSpPr>
        <p:spPr>
          <a:xfrm>
            <a:off x="680320" y="2336873"/>
            <a:ext cx="7741304" cy="3599316"/>
          </a:xfrm>
        </p:spPr>
        <p:txBody>
          <a:bodyPr/>
          <a:lstStyle/>
          <a:p>
            <a:pPr lvl="0"/>
            <a:r>
              <a:rPr lang="en-US" dirty="0">
                <a:effectLst/>
              </a:rPr>
              <a:t>IB – settled invoice batches and unposted invoice batches - will be deleted before closing</a:t>
            </a:r>
          </a:p>
          <a:p>
            <a:pPr lvl="0"/>
            <a:r>
              <a:rPr lang="en-US" dirty="0">
                <a:effectLst/>
              </a:rPr>
              <a:t>RB – unposted cash receipt batches - will be deleted before closing</a:t>
            </a:r>
          </a:p>
          <a:p>
            <a:pPr lvl="0"/>
            <a:r>
              <a:rPr lang="en-US" dirty="0">
                <a:effectLst/>
              </a:rPr>
              <a:t>G – journal entries  - deleted anytime after closing</a:t>
            </a:r>
          </a:p>
          <a:p>
            <a:pPr lvl="0"/>
            <a:r>
              <a:rPr lang="en-US" dirty="0">
                <a:effectLst/>
              </a:rPr>
              <a:t>V – voucher payments - deleted anytime after closing</a:t>
            </a:r>
          </a:p>
          <a:p>
            <a:pPr marL="0" indent="0">
              <a:buNone/>
            </a:pPr>
            <a:endParaRPr lang="en-US" dirty="0"/>
          </a:p>
        </p:txBody>
      </p:sp>
      <p:sp>
        <p:nvSpPr>
          <p:cNvPr id="4" name="Content Placeholder 3">
            <a:extLst>
              <a:ext uri="{FF2B5EF4-FFF2-40B4-BE49-F238E27FC236}">
                <a16:creationId xmlns:a16="http://schemas.microsoft.com/office/drawing/2014/main" id="{E04E9AD3-E79C-655A-BC03-B6EE3E523E0C}"/>
              </a:ext>
            </a:extLst>
          </p:cNvPr>
          <p:cNvSpPr>
            <a:spLocks noGrp="1"/>
          </p:cNvSpPr>
          <p:nvPr>
            <p:ph sz="half" idx="2"/>
          </p:nvPr>
        </p:nvSpPr>
        <p:spPr>
          <a:xfrm>
            <a:off x="8567927" y="2336873"/>
            <a:ext cx="1726253" cy="3599316"/>
          </a:xfrm>
        </p:spPr>
        <p:txBody>
          <a:bodyPr/>
          <a:lstStyle/>
          <a:p>
            <a:endParaRPr lang="en-US" dirty="0"/>
          </a:p>
        </p:txBody>
      </p:sp>
    </p:spTree>
    <p:extLst>
      <p:ext uri="{BB962C8B-B14F-4D97-AF65-F5344CB8AC3E}">
        <p14:creationId xmlns:p14="http://schemas.microsoft.com/office/powerpoint/2010/main" val="3077540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90C6-30A1-55A3-EE93-316F9F4D5D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5EB190-66F3-2DE2-F4F7-4590DB227FE2}"/>
              </a:ext>
            </a:extLst>
          </p:cNvPr>
          <p:cNvSpPr>
            <a:spLocks noGrp="1"/>
          </p:cNvSpPr>
          <p:nvPr>
            <p:ph type="title"/>
          </p:nvPr>
        </p:nvSpPr>
        <p:spPr/>
        <p:txBody>
          <a:bodyPr/>
          <a:lstStyle/>
          <a:p>
            <a:r>
              <a:rPr lang="en-US" dirty="0"/>
              <a:t>LOOKING AHEAD – YEAR END REMINDERS</a:t>
            </a:r>
          </a:p>
        </p:txBody>
      </p:sp>
      <p:sp>
        <p:nvSpPr>
          <p:cNvPr id="3" name="Content Placeholder 2">
            <a:extLst>
              <a:ext uri="{FF2B5EF4-FFF2-40B4-BE49-F238E27FC236}">
                <a16:creationId xmlns:a16="http://schemas.microsoft.com/office/drawing/2014/main" id="{872D3BE5-5D62-1342-00D5-50E1AC0FA8AA}"/>
              </a:ext>
            </a:extLst>
          </p:cNvPr>
          <p:cNvSpPr>
            <a:spLocks noGrp="1"/>
          </p:cNvSpPr>
          <p:nvPr>
            <p:ph sz="half" idx="1"/>
          </p:nvPr>
        </p:nvSpPr>
        <p:spPr>
          <a:xfrm>
            <a:off x="680320" y="2336873"/>
            <a:ext cx="7741304" cy="3599316"/>
          </a:xfrm>
        </p:spPr>
        <p:txBody>
          <a:bodyPr>
            <a:normAutofit fontScale="92500" lnSpcReduction="10000"/>
          </a:bodyPr>
          <a:lstStyle/>
          <a:p>
            <a:pPr marL="0" indent="0">
              <a:buNone/>
            </a:pPr>
            <a:r>
              <a:rPr lang="en-US" dirty="0"/>
              <a:t>Review</a:t>
            </a:r>
          </a:p>
          <a:p>
            <a:pPr lvl="1"/>
            <a:r>
              <a:rPr lang="en-US" dirty="0"/>
              <a:t>Received not Vouchered Report</a:t>
            </a:r>
          </a:p>
          <a:p>
            <a:pPr lvl="1"/>
            <a:r>
              <a:rPr lang="en-US" dirty="0"/>
              <a:t>Open Purchase Orders and Service Purchase Orders</a:t>
            </a:r>
          </a:p>
          <a:p>
            <a:pPr lvl="1"/>
            <a:r>
              <a:rPr lang="en-US" dirty="0"/>
              <a:t>Manual Encumbrances</a:t>
            </a:r>
          </a:p>
          <a:p>
            <a:pPr marL="0" indent="0">
              <a:buNone/>
            </a:pPr>
            <a:endParaRPr lang="en-US" dirty="0"/>
          </a:p>
          <a:p>
            <a:pPr marL="0" indent="0">
              <a:buNone/>
            </a:pPr>
            <a:r>
              <a:rPr lang="en-US" dirty="0"/>
              <a:t>Update your preliminary ACFR Forms (including pre-filled forms):</a:t>
            </a:r>
          </a:p>
          <a:p>
            <a:pPr lvl="1"/>
            <a:r>
              <a:rPr lang="en-US" dirty="0"/>
              <a:t>Lease &amp; SBITA</a:t>
            </a:r>
          </a:p>
          <a:p>
            <a:pPr lvl="1"/>
            <a:r>
              <a:rPr lang="en-US" dirty="0"/>
              <a:t>Construction In Progress (CIP) &amp; Commitments</a:t>
            </a:r>
          </a:p>
          <a:p>
            <a:pPr marL="0" indent="0">
              <a:buNone/>
            </a:pPr>
            <a:endParaRPr lang="en-US" dirty="0"/>
          </a:p>
          <a:p>
            <a:pPr marL="0" indent="0">
              <a:buNone/>
            </a:pPr>
            <a:r>
              <a:rPr lang="en-US" dirty="0"/>
              <a:t>Fiscal Year End Close – Tuesday June 30</a:t>
            </a:r>
            <a:r>
              <a:rPr lang="en-US" baseline="30000" dirty="0"/>
              <a:t>th</a:t>
            </a:r>
            <a:endParaRPr lang="en-US" dirty="0"/>
          </a:p>
          <a:p>
            <a:pPr marL="0" indent="0">
              <a:buNone/>
            </a:pPr>
            <a:r>
              <a:rPr lang="en-US" dirty="0"/>
              <a:t>	</a:t>
            </a:r>
          </a:p>
          <a:p>
            <a:pPr marL="0" indent="0">
              <a:buNone/>
            </a:pPr>
            <a:endParaRPr lang="en-US" dirty="0"/>
          </a:p>
          <a:p>
            <a:pPr lvl="1"/>
            <a:endParaRPr lang="en-US" dirty="0"/>
          </a:p>
          <a:p>
            <a:pPr lvl="1"/>
            <a:endParaRPr lang="en-US" dirty="0"/>
          </a:p>
          <a:p>
            <a:pPr marL="457200" lvl="1"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658EEB81-2A96-C1BA-B065-91CCCEB1D6EC}"/>
              </a:ext>
            </a:extLst>
          </p:cNvPr>
          <p:cNvSpPr>
            <a:spLocks noGrp="1"/>
          </p:cNvSpPr>
          <p:nvPr>
            <p:ph sz="half" idx="2"/>
          </p:nvPr>
        </p:nvSpPr>
        <p:spPr>
          <a:xfrm>
            <a:off x="8567927" y="2336873"/>
            <a:ext cx="1726253" cy="3599316"/>
          </a:xfrm>
        </p:spPr>
        <p:txBody>
          <a:bodyPr>
            <a:normAutofit fontScale="92500" lnSpcReduction="10000"/>
          </a:bodyPr>
          <a:lstStyle/>
          <a:p>
            <a:endParaRPr lang="en-US" dirty="0"/>
          </a:p>
        </p:txBody>
      </p:sp>
    </p:spTree>
    <p:extLst>
      <p:ext uri="{BB962C8B-B14F-4D97-AF65-F5344CB8AC3E}">
        <p14:creationId xmlns:p14="http://schemas.microsoft.com/office/powerpoint/2010/main" val="2430734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A4A092C4-71C4-05B5-9160-E7109194C55B}"/>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2E911EF-80F5-4781-A4DF-44EFAF242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0A2A734-17E4-44D5-9630-D54D6AF746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EFFB5C33-24B2-4764-BDBD-4C10A21DB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8808" y="0"/>
            <a:ext cx="34031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FEB601E2-EFED-4313-BEE4-9E27B94FC6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242852"/>
            <a:ext cx="9110541" cy="246557"/>
          </a:xfrm>
          <a:prstGeom prst="rect">
            <a:avLst/>
          </a:prstGeom>
        </p:spPr>
      </p:pic>
      <p:sp>
        <p:nvSpPr>
          <p:cNvPr id="31" name="Rectangle 30">
            <a:extLst>
              <a:ext uri="{FF2B5EF4-FFF2-40B4-BE49-F238E27FC236}">
                <a16:creationId xmlns:a16="http://schemas.microsoft.com/office/drawing/2014/main" id="{1425DB5A-CEE1-4EE1-8C4A-689E49D35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9110542" cy="166033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D174247-1AC1-2118-9FFC-230D628C31C7}"/>
              </a:ext>
            </a:extLst>
          </p:cNvPr>
          <p:cNvSpPr>
            <a:spLocks noGrp="1"/>
          </p:cNvSpPr>
          <p:nvPr>
            <p:ph type="ctrTitle"/>
          </p:nvPr>
        </p:nvSpPr>
        <p:spPr>
          <a:xfrm>
            <a:off x="840510" y="2733709"/>
            <a:ext cx="7657792" cy="1373070"/>
          </a:xfrm>
        </p:spPr>
        <p:txBody>
          <a:bodyPr>
            <a:normAutofit/>
          </a:bodyPr>
          <a:lstStyle/>
          <a:p>
            <a:r>
              <a:rPr lang="en-US">
                <a:solidFill>
                  <a:srgbClr val="FFFFFF"/>
                </a:solidFill>
              </a:rPr>
              <a:t>SURPLUS PROCESS</a:t>
            </a:r>
          </a:p>
        </p:txBody>
      </p:sp>
      <p:sp>
        <p:nvSpPr>
          <p:cNvPr id="3" name="Subtitle 2">
            <a:extLst>
              <a:ext uri="{FF2B5EF4-FFF2-40B4-BE49-F238E27FC236}">
                <a16:creationId xmlns:a16="http://schemas.microsoft.com/office/drawing/2014/main" id="{8C7A3BF1-9100-3F03-6681-D0B0DE2A76A4}"/>
              </a:ext>
            </a:extLst>
          </p:cNvPr>
          <p:cNvSpPr>
            <a:spLocks noGrp="1"/>
          </p:cNvSpPr>
          <p:nvPr>
            <p:ph type="subTitle" idx="1"/>
          </p:nvPr>
        </p:nvSpPr>
        <p:spPr>
          <a:xfrm>
            <a:off x="1194149" y="4394039"/>
            <a:ext cx="7304152" cy="1117687"/>
          </a:xfrm>
        </p:spPr>
        <p:txBody>
          <a:bodyPr>
            <a:normAutofit/>
          </a:bodyPr>
          <a:lstStyle/>
          <a:p>
            <a:endParaRPr lang="en-US"/>
          </a:p>
        </p:txBody>
      </p:sp>
    </p:spTree>
    <p:extLst>
      <p:ext uri="{BB962C8B-B14F-4D97-AF65-F5344CB8AC3E}">
        <p14:creationId xmlns:p14="http://schemas.microsoft.com/office/powerpoint/2010/main" val="338573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C218F-A687-A98F-8A96-8A0151F1AA98}"/>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C4B90F05-324E-0B2F-1C5A-8EDF4C117790}"/>
              </a:ext>
            </a:extLst>
          </p:cNvPr>
          <p:cNvSpPr>
            <a:spLocks noGrp="1"/>
          </p:cNvSpPr>
          <p:nvPr>
            <p:ph idx="1"/>
          </p:nvPr>
        </p:nvSpPr>
        <p:spPr>
          <a:xfrm>
            <a:off x="680321" y="2176272"/>
            <a:ext cx="9613861" cy="4398263"/>
          </a:xfrm>
        </p:spPr>
        <p:txBody>
          <a:bodyPr>
            <a:normAutofit fontScale="92500" lnSpcReduction="10000"/>
          </a:bodyPr>
          <a:lstStyle/>
          <a:p>
            <a:pPr marL="457200" lvl="1" indent="0">
              <a:spcBef>
                <a:spcPts val="0"/>
              </a:spcBef>
              <a:spcAft>
                <a:spcPts val="300"/>
              </a:spcAft>
              <a:buNone/>
            </a:pPr>
            <a:r>
              <a:rPr lang="en-US" b="1" dirty="0"/>
              <a:t>Asset Coordinator </a:t>
            </a:r>
            <a:r>
              <a:rPr lang="en-US" dirty="0"/>
              <a:t>– Agency teammate responsible for managing assets and surplus property processes in ECM</a:t>
            </a:r>
          </a:p>
          <a:p>
            <a:pPr marL="457200" lvl="1" indent="0">
              <a:spcBef>
                <a:spcPts val="0"/>
              </a:spcBef>
              <a:spcAft>
                <a:spcPts val="300"/>
              </a:spcAft>
              <a:buNone/>
            </a:pPr>
            <a:endParaRPr lang="en-US" dirty="0"/>
          </a:p>
          <a:p>
            <a:pPr marL="457200" lvl="1" indent="0">
              <a:spcBef>
                <a:spcPts val="0"/>
              </a:spcBef>
              <a:spcAft>
                <a:spcPts val="300"/>
              </a:spcAft>
              <a:buNone/>
            </a:pPr>
            <a:r>
              <a:rPr lang="en-US" b="1" dirty="0"/>
              <a:t>E1 </a:t>
            </a:r>
            <a:r>
              <a:rPr lang="en-US" dirty="0"/>
              <a:t>– EnterpriseOne – State’s financial system of record</a:t>
            </a:r>
          </a:p>
          <a:p>
            <a:pPr marL="457200" lvl="1" indent="0">
              <a:spcBef>
                <a:spcPts val="0"/>
              </a:spcBef>
              <a:spcAft>
                <a:spcPts val="300"/>
              </a:spcAft>
              <a:buNone/>
            </a:pPr>
            <a:endParaRPr lang="en-US" b="1" dirty="0"/>
          </a:p>
          <a:p>
            <a:pPr marL="457200" lvl="1" indent="0">
              <a:spcBef>
                <a:spcPts val="0"/>
              </a:spcBef>
              <a:spcAft>
                <a:spcPts val="300"/>
              </a:spcAft>
              <a:buNone/>
            </a:pPr>
            <a:r>
              <a:rPr lang="en-US" b="1" dirty="0"/>
              <a:t>Fixed Asset </a:t>
            </a:r>
            <a:r>
              <a:rPr lang="en-US" dirty="0"/>
              <a:t>–typically $5,000 or more; entered in E1</a:t>
            </a:r>
          </a:p>
          <a:p>
            <a:pPr marL="457200" lvl="1" indent="0">
              <a:spcBef>
                <a:spcPts val="0"/>
              </a:spcBef>
              <a:spcAft>
                <a:spcPts val="300"/>
              </a:spcAft>
              <a:buNone/>
            </a:pPr>
            <a:endParaRPr lang="en-US" dirty="0"/>
          </a:p>
          <a:p>
            <a:pPr marL="457200" lvl="1" indent="0">
              <a:spcBef>
                <a:spcPts val="0"/>
              </a:spcBef>
              <a:spcAft>
                <a:spcPts val="300"/>
              </a:spcAft>
              <a:buNone/>
            </a:pPr>
            <a:r>
              <a:rPr lang="en-US" b="1" dirty="0"/>
              <a:t>Non-Fixed Asset </a:t>
            </a:r>
            <a:r>
              <a:rPr lang="en-US" dirty="0"/>
              <a:t>– typically &lt; $5,000 and </a:t>
            </a:r>
            <a:r>
              <a:rPr lang="en-US" i="1" dirty="0"/>
              <a:t>not entered </a:t>
            </a:r>
            <a:r>
              <a:rPr lang="en-US" dirty="0"/>
              <a:t>in E1</a:t>
            </a:r>
          </a:p>
          <a:p>
            <a:pPr marL="457200" lvl="1" indent="0">
              <a:spcBef>
                <a:spcPts val="0"/>
              </a:spcBef>
              <a:spcAft>
                <a:spcPts val="300"/>
              </a:spcAft>
              <a:buNone/>
            </a:pPr>
            <a:endParaRPr lang="en-US" dirty="0"/>
          </a:p>
          <a:p>
            <a:pPr marL="457200" lvl="1" indent="0">
              <a:spcBef>
                <a:spcPts val="0"/>
              </a:spcBef>
              <a:spcAft>
                <a:spcPts val="300"/>
              </a:spcAft>
              <a:buNone/>
            </a:pPr>
            <a:r>
              <a:rPr lang="en-US" b="1" dirty="0"/>
              <a:t>SPN Number </a:t>
            </a:r>
            <a:r>
              <a:rPr lang="en-US" dirty="0"/>
              <a:t>– a unique 10-digit number assigned by the Agency used to identify asset(s) going through a particular disposal process</a:t>
            </a:r>
          </a:p>
          <a:p>
            <a:pPr lvl="2">
              <a:spcBef>
                <a:spcPts val="0"/>
              </a:spcBef>
              <a:spcAft>
                <a:spcPts val="300"/>
              </a:spcAft>
            </a:pPr>
            <a:r>
              <a:rPr lang="en-US" dirty="0"/>
              <a:t>2-digit agency / 2-digit division / 2-digit year / 4-digit sequential number starting with 0001 each year</a:t>
            </a:r>
          </a:p>
          <a:p>
            <a:pPr lvl="2">
              <a:spcBef>
                <a:spcPts val="0"/>
              </a:spcBef>
              <a:spcAft>
                <a:spcPts val="300"/>
              </a:spcAft>
            </a:pPr>
            <a:r>
              <a:rPr lang="en-US" dirty="0"/>
              <a:t>Example:  6505230001</a:t>
            </a:r>
          </a:p>
          <a:p>
            <a:pPr marL="914400" lvl="2" indent="0">
              <a:spcBef>
                <a:spcPts val="0"/>
              </a:spcBef>
              <a:spcAft>
                <a:spcPts val="300"/>
              </a:spcAft>
              <a:buNone/>
            </a:pPr>
            <a:endParaRPr lang="en-US" dirty="0"/>
          </a:p>
          <a:p>
            <a:pPr marL="457200" lvl="1" indent="0">
              <a:spcBef>
                <a:spcPts val="0"/>
              </a:spcBef>
              <a:spcAft>
                <a:spcPts val="300"/>
              </a:spcAft>
              <a:buNone/>
            </a:pPr>
            <a:r>
              <a:rPr lang="en-US" b="1" dirty="0"/>
              <a:t>ECM</a:t>
            </a:r>
            <a:r>
              <a:rPr lang="en-US" dirty="0"/>
              <a:t> – Hyland OnBase’s </a:t>
            </a:r>
            <a:r>
              <a:rPr lang="en-US" u="sng" dirty="0"/>
              <a:t>E</a:t>
            </a:r>
            <a:r>
              <a:rPr lang="en-US" dirty="0"/>
              <a:t>nterprise </a:t>
            </a:r>
            <a:r>
              <a:rPr lang="en-US" u="sng" dirty="0"/>
              <a:t>C</a:t>
            </a:r>
            <a:r>
              <a:rPr lang="en-US" dirty="0"/>
              <a:t>ontent </a:t>
            </a:r>
            <a:r>
              <a:rPr lang="en-US" u="sng" dirty="0"/>
              <a:t>M</a:t>
            </a:r>
            <a:r>
              <a:rPr lang="en-US" dirty="0"/>
              <a:t>anagement software platform</a:t>
            </a:r>
            <a:endParaRPr lang="en-US" b="1" dirty="0"/>
          </a:p>
          <a:p>
            <a:endParaRPr lang="en-US" dirty="0"/>
          </a:p>
        </p:txBody>
      </p:sp>
    </p:spTree>
    <p:extLst>
      <p:ext uri="{BB962C8B-B14F-4D97-AF65-F5344CB8AC3E}">
        <p14:creationId xmlns:p14="http://schemas.microsoft.com/office/powerpoint/2010/main" val="327739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08F95-50FC-359D-61E8-12D4E84A9A0C}"/>
              </a:ext>
            </a:extLst>
          </p:cNvPr>
          <p:cNvSpPr>
            <a:spLocks noGrp="1"/>
          </p:cNvSpPr>
          <p:nvPr>
            <p:ph type="title"/>
          </p:nvPr>
        </p:nvSpPr>
        <p:spPr/>
        <p:txBody>
          <a:bodyPr/>
          <a:lstStyle/>
          <a:p>
            <a:r>
              <a:rPr lang="en-US" dirty="0"/>
              <a:t>SURPLUS LIFECYCLE</a:t>
            </a:r>
          </a:p>
        </p:txBody>
      </p:sp>
      <p:grpSp>
        <p:nvGrpSpPr>
          <p:cNvPr id="4" name="Group 3">
            <a:extLst>
              <a:ext uri="{FF2B5EF4-FFF2-40B4-BE49-F238E27FC236}">
                <a16:creationId xmlns:a16="http://schemas.microsoft.com/office/drawing/2014/main" id="{74500461-F1FD-DB09-C794-FE076B32E292}"/>
              </a:ext>
            </a:extLst>
          </p:cNvPr>
          <p:cNvGrpSpPr/>
          <p:nvPr/>
        </p:nvGrpSpPr>
        <p:grpSpPr>
          <a:xfrm>
            <a:off x="2279904" y="2121408"/>
            <a:ext cx="7162800" cy="4494816"/>
            <a:chOff x="990600" y="1828800"/>
            <a:chExt cx="7162800" cy="4494816"/>
          </a:xfrm>
        </p:grpSpPr>
        <p:grpSp>
          <p:nvGrpSpPr>
            <p:cNvPr id="5" name="Group 4">
              <a:extLst>
                <a:ext uri="{FF2B5EF4-FFF2-40B4-BE49-F238E27FC236}">
                  <a16:creationId xmlns:a16="http://schemas.microsoft.com/office/drawing/2014/main" id="{C14C555D-5DBB-F3DF-93E0-E8E385EFE4C2}"/>
                </a:ext>
              </a:extLst>
            </p:cNvPr>
            <p:cNvGrpSpPr/>
            <p:nvPr/>
          </p:nvGrpSpPr>
          <p:grpSpPr>
            <a:xfrm>
              <a:off x="990600" y="1828800"/>
              <a:ext cx="6076220" cy="703184"/>
              <a:chOff x="1219200" y="1753584"/>
              <a:chExt cx="6076220" cy="703184"/>
            </a:xfrm>
          </p:grpSpPr>
          <p:grpSp>
            <p:nvGrpSpPr>
              <p:cNvPr id="41" name="Group 40">
                <a:extLst>
                  <a:ext uri="{FF2B5EF4-FFF2-40B4-BE49-F238E27FC236}">
                    <a16:creationId xmlns:a16="http://schemas.microsoft.com/office/drawing/2014/main" id="{B4972066-4D17-3067-C957-BDD825DAD809}"/>
                  </a:ext>
                </a:extLst>
              </p:cNvPr>
              <p:cNvGrpSpPr/>
              <p:nvPr/>
            </p:nvGrpSpPr>
            <p:grpSpPr>
              <a:xfrm>
                <a:off x="1219200" y="1753584"/>
                <a:ext cx="2167128" cy="703184"/>
                <a:chOff x="0" y="581"/>
                <a:chExt cx="2167128" cy="932768"/>
              </a:xfrm>
            </p:grpSpPr>
            <p:sp>
              <p:nvSpPr>
                <p:cNvPr id="45" name="Rectangle: Rounded Corners 44">
                  <a:hlinkClick r:id="rId2"/>
                  <a:extLst>
                    <a:ext uri="{FF2B5EF4-FFF2-40B4-BE49-F238E27FC236}">
                      <a16:creationId xmlns:a16="http://schemas.microsoft.com/office/drawing/2014/main" id="{BBC89BC7-C51F-ED9F-AECB-A58A40775F90}"/>
                    </a:ext>
                  </a:extLst>
                </p:cNvPr>
                <p:cNvSpPr/>
                <p:nvPr/>
              </p:nvSpPr>
              <p:spPr>
                <a:xfrm>
                  <a:off x="0" y="581"/>
                  <a:ext cx="2167128" cy="932768"/>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46" name="Rectangle: Rounded Corners 4">
                  <a:extLst>
                    <a:ext uri="{FF2B5EF4-FFF2-40B4-BE49-F238E27FC236}">
                      <a16:creationId xmlns:a16="http://schemas.microsoft.com/office/drawing/2014/main" id="{F65F9871-6A62-E048-D860-D95541722F0B}"/>
                    </a:ext>
                  </a:extLst>
                </p:cNvPr>
                <p:cNvSpPr txBox="1"/>
                <p:nvPr/>
              </p:nvSpPr>
              <p:spPr>
                <a:xfrm>
                  <a:off x="45534" y="46115"/>
                  <a:ext cx="2076060" cy="841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Identification</a:t>
                  </a:r>
                </a:p>
              </p:txBody>
            </p:sp>
          </p:grpSp>
          <p:grpSp>
            <p:nvGrpSpPr>
              <p:cNvPr id="42" name="Group 41">
                <a:extLst>
                  <a:ext uri="{FF2B5EF4-FFF2-40B4-BE49-F238E27FC236}">
                    <a16:creationId xmlns:a16="http://schemas.microsoft.com/office/drawing/2014/main" id="{5F6D6979-F560-D9AD-E821-C49F807162D0}"/>
                  </a:ext>
                </a:extLst>
              </p:cNvPr>
              <p:cNvGrpSpPr/>
              <p:nvPr/>
            </p:nvGrpSpPr>
            <p:grpSpPr>
              <a:xfrm>
                <a:off x="3442748" y="1823903"/>
                <a:ext cx="3852672" cy="562547"/>
                <a:chOff x="2167127" y="93860"/>
                <a:chExt cx="3852672" cy="746214"/>
              </a:xfrm>
            </p:grpSpPr>
            <p:sp>
              <p:nvSpPr>
                <p:cNvPr id="43" name="Rectangle: Top Corners Rounded 42">
                  <a:extLst>
                    <a:ext uri="{FF2B5EF4-FFF2-40B4-BE49-F238E27FC236}">
                      <a16:creationId xmlns:a16="http://schemas.microsoft.com/office/drawing/2014/main" id="{2BBB0A69-8CB8-B734-7F2D-0879112A7691}"/>
                    </a:ext>
                  </a:extLst>
                </p:cNvPr>
                <p:cNvSpPr/>
                <p:nvPr/>
              </p:nvSpPr>
              <p:spPr>
                <a:xfrm rot="5400000">
                  <a:off x="3720356" y="-1459369"/>
                  <a:ext cx="746214" cy="3852672"/>
                </a:xfrm>
                <a:prstGeom prst="round2Same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4" name="Rectangle: Top Corners Rounded 4">
                  <a:extLst>
                    <a:ext uri="{FF2B5EF4-FFF2-40B4-BE49-F238E27FC236}">
                      <a16:creationId xmlns:a16="http://schemas.microsoft.com/office/drawing/2014/main" id="{745993BC-31E3-2BB5-627A-080E347D9192}"/>
                    </a:ext>
                  </a:extLst>
                </p:cNvPr>
                <p:cNvSpPr txBox="1"/>
                <p:nvPr/>
              </p:nvSpPr>
              <p:spPr>
                <a:xfrm>
                  <a:off x="2167128" y="130286"/>
                  <a:ext cx="3816245" cy="673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ctr" defTabSz="622300">
                    <a:lnSpc>
                      <a:spcPct val="90000"/>
                    </a:lnSpc>
                    <a:spcBef>
                      <a:spcPct val="0"/>
                    </a:spcBef>
                    <a:spcAft>
                      <a:spcPct val="15000"/>
                    </a:spcAft>
                  </a:pPr>
                  <a:r>
                    <a:rPr lang="en-US" dirty="0"/>
                    <a:t> Agency identifies items not needed</a:t>
                  </a:r>
                  <a:endParaRPr lang="en-US" kern="1200" dirty="0"/>
                </a:p>
              </p:txBody>
            </p:sp>
          </p:grpSp>
        </p:grpSp>
        <p:grpSp>
          <p:nvGrpSpPr>
            <p:cNvPr id="6" name="Group 5">
              <a:extLst>
                <a:ext uri="{FF2B5EF4-FFF2-40B4-BE49-F238E27FC236}">
                  <a16:creationId xmlns:a16="http://schemas.microsoft.com/office/drawing/2014/main" id="{EBAC89E9-58BD-5A09-8F5C-D4DD9985D394}"/>
                </a:ext>
              </a:extLst>
            </p:cNvPr>
            <p:cNvGrpSpPr/>
            <p:nvPr/>
          </p:nvGrpSpPr>
          <p:grpSpPr>
            <a:xfrm>
              <a:off x="1175766" y="2572432"/>
              <a:ext cx="6063234" cy="703184"/>
              <a:chOff x="1404366" y="2497216"/>
              <a:chExt cx="6063234" cy="703184"/>
            </a:xfrm>
          </p:grpSpPr>
          <p:grpSp>
            <p:nvGrpSpPr>
              <p:cNvPr id="35" name="Group 34">
                <a:extLst>
                  <a:ext uri="{FF2B5EF4-FFF2-40B4-BE49-F238E27FC236}">
                    <a16:creationId xmlns:a16="http://schemas.microsoft.com/office/drawing/2014/main" id="{E852AC36-24BB-DF87-9816-7D2505099397}"/>
                  </a:ext>
                </a:extLst>
              </p:cNvPr>
              <p:cNvGrpSpPr/>
              <p:nvPr/>
            </p:nvGrpSpPr>
            <p:grpSpPr>
              <a:xfrm>
                <a:off x="1404366" y="2497216"/>
                <a:ext cx="2167128" cy="703184"/>
                <a:chOff x="0" y="979989"/>
                <a:chExt cx="2167128" cy="932768"/>
              </a:xfrm>
            </p:grpSpPr>
            <p:sp>
              <p:nvSpPr>
                <p:cNvPr id="39" name="Rectangle: Rounded Corners 38">
                  <a:hlinkClick r:id="rId3"/>
                  <a:extLst>
                    <a:ext uri="{FF2B5EF4-FFF2-40B4-BE49-F238E27FC236}">
                      <a16:creationId xmlns:a16="http://schemas.microsoft.com/office/drawing/2014/main" id="{563ABAF4-3005-2F1C-F050-5963CB82E54A}"/>
                    </a:ext>
                  </a:extLst>
                </p:cNvPr>
                <p:cNvSpPr/>
                <p:nvPr/>
              </p:nvSpPr>
              <p:spPr>
                <a:xfrm>
                  <a:off x="0" y="979989"/>
                  <a:ext cx="2167128" cy="932768"/>
                </a:xfrm>
                <a:prstGeom prst="roundRect">
                  <a:avLst/>
                </a:prstGeom>
              </p:spPr>
              <p:style>
                <a:lnRef idx="2">
                  <a:schemeClr val="lt1">
                    <a:hueOff val="0"/>
                    <a:satOff val="0"/>
                    <a:lumOff val="0"/>
                    <a:alphaOff val="0"/>
                  </a:schemeClr>
                </a:lnRef>
                <a:fillRef idx="1">
                  <a:schemeClr val="accent5">
                    <a:hueOff val="-1126424"/>
                    <a:satOff val="-2903"/>
                    <a:lumOff val="-1961"/>
                    <a:alphaOff val="0"/>
                  </a:schemeClr>
                </a:fillRef>
                <a:effectRef idx="0">
                  <a:schemeClr val="accent5">
                    <a:hueOff val="-1126424"/>
                    <a:satOff val="-2903"/>
                    <a:lumOff val="-1961"/>
                    <a:alphaOff val="0"/>
                  </a:schemeClr>
                </a:effectRef>
                <a:fontRef idx="minor">
                  <a:schemeClr val="lt1"/>
                </a:fontRef>
              </p:style>
              <p:txBody>
                <a:bodyPr/>
                <a:lstStyle/>
                <a:p>
                  <a:pPr algn="ctr"/>
                  <a:endParaRPr lang="en-US"/>
                </a:p>
              </p:txBody>
            </p:sp>
            <p:sp>
              <p:nvSpPr>
                <p:cNvPr id="40" name="Rectangle: Rounded Corners 4">
                  <a:extLst>
                    <a:ext uri="{FF2B5EF4-FFF2-40B4-BE49-F238E27FC236}">
                      <a16:creationId xmlns:a16="http://schemas.microsoft.com/office/drawing/2014/main" id="{B74A3C66-6296-E4CD-AE72-9805DF4AFFD5}"/>
                    </a:ext>
                  </a:extLst>
                </p:cNvPr>
                <p:cNvSpPr txBox="1"/>
                <p:nvPr/>
              </p:nvSpPr>
              <p:spPr>
                <a:xfrm>
                  <a:off x="45534" y="1025523"/>
                  <a:ext cx="2076060" cy="841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Information</a:t>
                  </a:r>
                </a:p>
              </p:txBody>
            </p:sp>
          </p:grpSp>
          <p:grpSp>
            <p:nvGrpSpPr>
              <p:cNvPr id="36" name="Group 35">
                <a:extLst>
                  <a:ext uri="{FF2B5EF4-FFF2-40B4-BE49-F238E27FC236}">
                    <a16:creationId xmlns:a16="http://schemas.microsoft.com/office/drawing/2014/main" id="{4214A2D5-7CCF-6383-BB94-61CD33AD85AC}"/>
                  </a:ext>
                </a:extLst>
              </p:cNvPr>
              <p:cNvGrpSpPr/>
              <p:nvPr/>
            </p:nvGrpSpPr>
            <p:grpSpPr>
              <a:xfrm>
                <a:off x="3614928" y="2567535"/>
                <a:ext cx="3852672" cy="562547"/>
                <a:chOff x="2167127" y="1073267"/>
                <a:chExt cx="3852672" cy="746214"/>
              </a:xfrm>
            </p:grpSpPr>
            <p:sp>
              <p:nvSpPr>
                <p:cNvPr id="37" name="Rectangle: Top Corners Rounded 36">
                  <a:extLst>
                    <a:ext uri="{FF2B5EF4-FFF2-40B4-BE49-F238E27FC236}">
                      <a16:creationId xmlns:a16="http://schemas.microsoft.com/office/drawing/2014/main" id="{A18284E3-2850-35BA-C0BC-FC200CDE5D16}"/>
                    </a:ext>
                  </a:extLst>
                </p:cNvPr>
                <p:cNvSpPr/>
                <p:nvPr/>
              </p:nvSpPr>
              <p:spPr>
                <a:xfrm rot="5400000">
                  <a:off x="3720356" y="-479962"/>
                  <a:ext cx="746214" cy="3852672"/>
                </a:xfrm>
                <a:prstGeom prst="round2SameRect">
                  <a:avLst/>
                </a:prstGeom>
              </p:spPr>
              <p:style>
                <a:lnRef idx="2">
                  <a:schemeClr val="accent5">
                    <a:tint val="40000"/>
                    <a:alpha val="90000"/>
                    <a:hueOff val="-1123294"/>
                    <a:satOff val="-3805"/>
                    <a:lumOff val="-488"/>
                    <a:alphaOff val="0"/>
                  </a:schemeClr>
                </a:lnRef>
                <a:fillRef idx="1">
                  <a:schemeClr val="accent5">
                    <a:tint val="40000"/>
                    <a:alpha val="90000"/>
                    <a:hueOff val="-1123294"/>
                    <a:satOff val="-3805"/>
                    <a:lumOff val="-488"/>
                    <a:alphaOff val="0"/>
                  </a:schemeClr>
                </a:fillRef>
                <a:effectRef idx="0">
                  <a:schemeClr val="accent5">
                    <a:tint val="40000"/>
                    <a:alpha val="90000"/>
                    <a:hueOff val="-1123294"/>
                    <a:satOff val="-3805"/>
                    <a:lumOff val="-488"/>
                    <a:alphaOff val="0"/>
                  </a:schemeClr>
                </a:effectRef>
                <a:fontRef idx="minor">
                  <a:schemeClr val="dk1">
                    <a:hueOff val="0"/>
                    <a:satOff val="0"/>
                    <a:lumOff val="0"/>
                    <a:alphaOff val="0"/>
                  </a:schemeClr>
                </a:fontRef>
              </p:style>
              <p:txBody>
                <a:bodyPr/>
                <a:lstStyle/>
                <a:p>
                  <a:pPr algn="ctr"/>
                  <a:endParaRPr lang="en-US"/>
                </a:p>
              </p:txBody>
            </p:sp>
            <p:sp>
              <p:nvSpPr>
                <p:cNvPr id="38" name="Rectangle: Top Corners Rounded 4">
                  <a:extLst>
                    <a:ext uri="{FF2B5EF4-FFF2-40B4-BE49-F238E27FC236}">
                      <a16:creationId xmlns:a16="http://schemas.microsoft.com/office/drawing/2014/main" id="{8DCE0059-B0E9-A207-6C7B-9AAA05786B0F}"/>
                    </a:ext>
                  </a:extLst>
                </p:cNvPr>
                <p:cNvSpPr txBox="1"/>
                <p:nvPr/>
              </p:nvSpPr>
              <p:spPr>
                <a:xfrm>
                  <a:off x="2167128" y="1109693"/>
                  <a:ext cx="3816245" cy="673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ctr" defTabSz="622300">
                    <a:lnSpc>
                      <a:spcPct val="90000"/>
                    </a:lnSpc>
                    <a:spcBef>
                      <a:spcPct val="0"/>
                    </a:spcBef>
                    <a:spcAft>
                      <a:spcPct val="15000"/>
                    </a:spcAft>
                  </a:pPr>
                  <a:r>
                    <a:rPr lang="en-US" dirty="0"/>
                    <a:t>Agency g</a:t>
                  </a:r>
                  <a:r>
                    <a:rPr lang="en-US" kern="1200" dirty="0"/>
                    <a:t>athers necessary information</a:t>
                  </a:r>
                </a:p>
              </p:txBody>
            </p:sp>
          </p:grpSp>
        </p:grpSp>
        <p:grpSp>
          <p:nvGrpSpPr>
            <p:cNvPr id="7" name="Group 6">
              <a:extLst>
                <a:ext uri="{FF2B5EF4-FFF2-40B4-BE49-F238E27FC236}">
                  <a16:creationId xmlns:a16="http://schemas.microsoft.com/office/drawing/2014/main" id="{5335E863-D9CE-0DC1-EB1B-4D73ACB4D528}"/>
                </a:ext>
              </a:extLst>
            </p:cNvPr>
            <p:cNvGrpSpPr/>
            <p:nvPr/>
          </p:nvGrpSpPr>
          <p:grpSpPr>
            <a:xfrm>
              <a:off x="1404366" y="3334432"/>
              <a:ext cx="6063234" cy="703184"/>
              <a:chOff x="1632966" y="3259216"/>
              <a:chExt cx="6063234" cy="703184"/>
            </a:xfrm>
          </p:grpSpPr>
          <p:grpSp>
            <p:nvGrpSpPr>
              <p:cNvPr id="29" name="Group 28">
                <a:extLst>
                  <a:ext uri="{FF2B5EF4-FFF2-40B4-BE49-F238E27FC236}">
                    <a16:creationId xmlns:a16="http://schemas.microsoft.com/office/drawing/2014/main" id="{74ABAD71-A6B3-8412-3304-FFDAB35FD2BB}"/>
                  </a:ext>
                </a:extLst>
              </p:cNvPr>
              <p:cNvGrpSpPr/>
              <p:nvPr/>
            </p:nvGrpSpPr>
            <p:grpSpPr>
              <a:xfrm>
                <a:off x="1632966" y="3259216"/>
                <a:ext cx="2167128" cy="703184"/>
                <a:chOff x="0" y="1959396"/>
                <a:chExt cx="2167128" cy="932768"/>
              </a:xfrm>
            </p:grpSpPr>
            <p:sp>
              <p:nvSpPr>
                <p:cNvPr id="33" name="Rectangle: Rounded Corners 32">
                  <a:hlinkClick r:id="rId4"/>
                  <a:extLst>
                    <a:ext uri="{FF2B5EF4-FFF2-40B4-BE49-F238E27FC236}">
                      <a16:creationId xmlns:a16="http://schemas.microsoft.com/office/drawing/2014/main" id="{57C6FB47-1D9E-35F1-B464-34C6490B45F6}"/>
                    </a:ext>
                  </a:extLst>
                </p:cNvPr>
                <p:cNvSpPr/>
                <p:nvPr/>
              </p:nvSpPr>
              <p:spPr>
                <a:xfrm>
                  <a:off x="0" y="1959396"/>
                  <a:ext cx="2167128" cy="932768"/>
                </a:xfrm>
                <a:prstGeom prst="roundRect">
                  <a:avLst/>
                </a:pr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a:lstStyle/>
                <a:p>
                  <a:endParaRPr lang="en-US"/>
                </a:p>
              </p:txBody>
            </p:sp>
            <p:sp>
              <p:nvSpPr>
                <p:cNvPr id="34" name="Rectangle: Rounded Corners 4">
                  <a:extLst>
                    <a:ext uri="{FF2B5EF4-FFF2-40B4-BE49-F238E27FC236}">
                      <a16:creationId xmlns:a16="http://schemas.microsoft.com/office/drawing/2014/main" id="{DD0AEFDC-6657-97FD-4751-287168F7AC06}"/>
                    </a:ext>
                  </a:extLst>
                </p:cNvPr>
                <p:cNvSpPr txBox="1"/>
                <p:nvPr/>
              </p:nvSpPr>
              <p:spPr>
                <a:xfrm>
                  <a:off x="45534" y="2004930"/>
                  <a:ext cx="2076060" cy="841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kern="1200" dirty="0"/>
                    <a:t>Communication</a:t>
                  </a:r>
                </a:p>
              </p:txBody>
            </p:sp>
          </p:grpSp>
          <p:grpSp>
            <p:nvGrpSpPr>
              <p:cNvPr id="30" name="Group 29">
                <a:extLst>
                  <a:ext uri="{FF2B5EF4-FFF2-40B4-BE49-F238E27FC236}">
                    <a16:creationId xmlns:a16="http://schemas.microsoft.com/office/drawing/2014/main" id="{2D9AE930-338F-6C93-4059-A5988C970241}"/>
                  </a:ext>
                </a:extLst>
              </p:cNvPr>
              <p:cNvGrpSpPr/>
              <p:nvPr/>
            </p:nvGrpSpPr>
            <p:grpSpPr>
              <a:xfrm>
                <a:off x="3843528" y="3329535"/>
                <a:ext cx="3852672" cy="562547"/>
                <a:chOff x="2167127" y="2052673"/>
                <a:chExt cx="3852672" cy="746214"/>
              </a:xfrm>
            </p:grpSpPr>
            <p:sp>
              <p:nvSpPr>
                <p:cNvPr id="31" name="Rectangle: Top Corners Rounded 30">
                  <a:extLst>
                    <a:ext uri="{FF2B5EF4-FFF2-40B4-BE49-F238E27FC236}">
                      <a16:creationId xmlns:a16="http://schemas.microsoft.com/office/drawing/2014/main" id="{DB74B994-E884-AAE9-2AA4-9DA9F4C1DB08}"/>
                    </a:ext>
                  </a:extLst>
                </p:cNvPr>
                <p:cNvSpPr/>
                <p:nvPr/>
              </p:nvSpPr>
              <p:spPr>
                <a:xfrm rot="5400000">
                  <a:off x="3720356" y="499444"/>
                  <a:ext cx="746214" cy="3852672"/>
                </a:xfrm>
                <a:prstGeom prst="round2SameRect">
                  <a:avLst/>
                </a:prstGeom>
              </p:spPr>
              <p:style>
                <a:lnRef idx="2">
                  <a:schemeClr val="accent5">
                    <a:tint val="40000"/>
                    <a:alpha val="90000"/>
                    <a:hueOff val="-2246587"/>
                    <a:satOff val="-7611"/>
                    <a:lumOff val="-976"/>
                    <a:alphaOff val="0"/>
                  </a:schemeClr>
                </a:lnRef>
                <a:fillRef idx="1">
                  <a:schemeClr val="accent5">
                    <a:tint val="40000"/>
                    <a:alpha val="90000"/>
                    <a:hueOff val="-2246587"/>
                    <a:satOff val="-7611"/>
                    <a:lumOff val="-976"/>
                    <a:alphaOff val="0"/>
                  </a:schemeClr>
                </a:fillRef>
                <a:effectRef idx="0">
                  <a:schemeClr val="accent5">
                    <a:tint val="40000"/>
                    <a:alpha val="90000"/>
                    <a:hueOff val="-2246587"/>
                    <a:satOff val="-7611"/>
                    <a:lumOff val="-976"/>
                    <a:alphaOff val="0"/>
                  </a:schemeClr>
                </a:effectRef>
                <a:fontRef idx="minor">
                  <a:schemeClr val="dk1">
                    <a:hueOff val="0"/>
                    <a:satOff val="0"/>
                    <a:lumOff val="0"/>
                    <a:alphaOff val="0"/>
                  </a:schemeClr>
                </a:fontRef>
              </p:style>
              <p:txBody>
                <a:bodyPr/>
                <a:lstStyle/>
                <a:p>
                  <a:endParaRPr lang="en-US"/>
                </a:p>
              </p:txBody>
            </p:sp>
            <p:sp>
              <p:nvSpPr>
                <p:cNvPr id="32" name="Rectangle: Top Corners Rounded 4">
                  <a:extLst>
                    <a:ext uri="{FF2B5EF4-FFF2-40B4-BE49-F238E27FC236}">
                      <a16:creationId xmlns:a16="http://schemas.microsoft.com/office/drawing/2014/main" id="{0C7582FC-91C6-E9D7-93BC-7BF744F453A0}"/>
                    </a:ext>
                  </a:extLst>
                </p:cNvPr>
                <p:cNvSpPr txBox="1"/>
                <p:nvPr/>
              </p:nvSpPr>
              <p:spPr>
                <a:xfrm>
                  <a:off x="2167128" y="2089100"/>
                  <a:ext cx="3852671" cy="673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ctr" defTabSz="622300">
                    <a:lnSpc>
                      <a:spcPct val="90000"/>
                    </a:lnSpc>
                    <a:spcBef>
                      <a:spcPct val="0"/>
                    </a:spcBef>
                    <a:spcAft>
                      <a:spcPct val="15000"/>
                    </a:spcAft>
                  </a:pPr>
                  <a:r>
                    <a:rPr lang="en-US" kern="1200" dirty="0"/>
                    <a:t>Agency submits information to Surplus Property</a:t>
                  </a:r>
                  <a:endParaRPr lang="en-US" sz="1600" kern="1200" dirty="0"/>
                </a:p>
              </p:txBody>
            </p:sp>
          </p:grpSp>
        </p:grpSp>
        <p:grpSp>
          <p:nvGrpSpPr>
            <p:cNvPr id="8" name="Group 7">
              <a:extLst>
                <a:ext uri="{FF2B5EF4-FFF2-40B4-BE49-F238E27FC236}">
                  <a16:creationId xmlns:a16="http://schemas.microsoft.com/office/drawing/2014/main" id="{EC38228A-6274-66E5-4898-0536FE2AB43D}"/>
                </a:ext>
              </a:extLst>
            </p:cNvPr>
            <p:cNvGrpSpPr/>
            <p:nvPr/>
          </p:nvGrpSpPr>
          <p:grpSpPr>
            <a:xfrm>
              <a:off x="1632966" y="4096432"/>
              <a:ext cx="6063234" cy="703184"/>
              <a:chOff x="1861566" y="4021216"/>
              <a:chExt cx="6063234" cy="703184"/>
            </a:xfrm>
          </p:grpSpPr>
          <p:grpSp>
            <p:nvGrpSpPr>
              <p:cNvPr id="23" name="Group 22">
                <a:extLst>
                  <a:ext uri="{FF2B5EF4-FFF2-40B4-BE49-F238E27FC236}">
                    <a16:creationId xmlns:a16="http://schemas.microsoft.com/office/drawing/2014/main" id="{A5453094-B64C-4201-F728-FC9202EC93C0}"/>
                  </a:ext>
                </a:extLst>
              </p:cNvPr>
              <p:cNvGrpSpPr/>
              <p:nvPr/>
            </p:nvGrpSpPr>
            <p:grpSpPr>
              <a:xfrm>
                <a:off x="1861566" y="4021216"/>
                <a:ext cx="2167128" cy="703184"/>
                <a:chOff x="0" y="2938803"/>
                <a:chExt cx="2167128" cy="932768"/>
              </a:xfrm>
            </p:grpSpPr>
            <p:sp>
              <p:nvSpPr>
                <p:cNvPr id="27" name="Rectangle: Rounded Corners 26">
                  <a:hlinkClick r:id="rId5"/>
                  <a:extLst>
                    <a:ext uri="{FF2B5EF4-FFF2-40B4-BE49-F238E27FC236}">
                      <a16:creationId xmlns:a16="http://schemas.microsoft.com/office/drawing/2014/main" id="{1E8D8BF7-4419-98C9-548D-46CB9951F151}"/>
                    </a:ext>
                  </a:extLst>
                </p:cNvPr>
                <p:cNvSpPr/>
                <p:nvPr/>
              </p:nvSpPr>
              <p:spPr>
                <a:xfrm>
                  <a:off x="0" y="2938803"/>
                  <a:ext cx="2167128" cy="932768"/>
                </a:xfrm>
                <a:prstGeom prst="roundRect">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a:lstStyle/>
                <a:p>
                  <a:endParaRPr lang="en-US"/>
                </a:p>
              </p:txBody>
            </p:sp>
            <p:sp>
              <p:nvSpPr>
                <p:cNvPr id="28" name="Rectangle: Rounded Corners 4">
                  <a:extLst>
                    <a:ext uri="{FF2B5EF4-FFF2-40B4-BE49-F238E27FC236}">
                      <a16:creationId xmlns:a16="http://schemas.microsoft.com/office/drawing/2014/main" id="{6097FDB4-04B0-02B5-3836-DBEC47B11296}"/>
                    </a:ext>
                  </a:extLst>
                </p:cNvPr>
                <p:cNvSpPr txBox="1"/>
                <p:nvPr/>
              </p:nvSpPr>
              <p:spPr>
                <a:xfrm>
                  <a:off x="45534" y="2984337"/>
                  <a:ext cx="2076060" cy="841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Determination</a:t>
                  </a:r>
                </a:p>
              </p:txBody>
            </p:sp>
          </p:grpSp>
          <p:grpSp>
            <p:nvGrpSpPr>
              <p:cNvPr id="24" name="Group 23">
                <a:extLst>
                  <a:ext uri="{FF2B5EF4-FFF2-40B4-BE49-F238E27FC236}">
                    <a16:creationId xmlns:a16="http://schemas.microsoft.com/office/drawing/2014/main" id="{497C130E-A7CD-6AF4-1C55-361E69F1ED4A}"/>
                  </a:ext>
                </a:extLst>
              </p:cNvPr>
              <p:cNvGrpSpPr/>
              <p:nvPr/>
            </p:nvGrpSpPr>
            <p:grpSpPr>
              <a:xfrm>
                <a:off x="4072128" y="4091535"/>
                <a:ext cx="3852672" cy="562547"/>
                <a:chOff x="2167127" y="3032080"/>
                <a:chExt cx="3852672" cy="746214"/>
              </a:xfrm>
            </p:grpSpPr>
            <p:sp>
              <p:nvSpPr>
                <p:cNvPr id="25" name="Rectangle: Top Corners Rounded 24">
                  <a:extLst>
                    <a:ext uri="{FF2B5EF4-FFF2-40B4-BE49-F238E27FC236}">
                      <a16:creationId xmlns:a16="http://schemas.microsoft.com/office/drawing/2014/main" id="{55EE68A4-CD62-C395-3198-C8D125EE5570}"/>
                    </a:ext>
                  </a:extLst>
                </p:cNvPr>
                <p:cNvSpPr/>
                <p:nvPr/>
              </p:nvSpPr>
              <p:spPr>
                <a:xfrm rot="5400000">
                  <a:off x="3720356" y="1478851"/>
                  <a:ext cx="746214" cy="3852672"/>
                </a:xfrm>
                <a:prstGeom prst="round2SameRect">
                  <a:avLst/>
                </a:prstGeom>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txBody>
                <a:bodyPr/>
                <a:lstStyle/>
                <a:p>
                  <a:endParaRPr lang="en-US"/>
                </a:p>
              </p:txBody>
            </p:sp>
            <p:sp>
              <p:nvSpPr>
                <p:cNvPr id="26" name="Rectangle: Top Corners Rounded 4">
                  <a:extLst>
                    <a:ext uri="{FF2B5EF4-FFF2-40B4-BE49-F238E27FC236}">
                      <a16:creationId xmlns:a16="http://schemas.microsoft.com/office/drawing/2014/main" id="{9FE5BD00-B21B-81D1-F6D7-9F0BCD906720}"/>
                    </a:ext>
                  </a:extLst>
                </p:cNvPr>
                <p:cNvSpPr txBox="1"/>
                <p:nvPr/>
              </p:nvSpPr>
              <p:spPr>
                <a:xfrm>
                  <a:off x="2167128" y="3068507"/>
                  <a:ext cx="3816245" cy="673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ctr" defTabSz="622300">
                    <a:lnSpc>
                      <a:spcPct val="90000"/>
                    </a:lnSpc>
                    <a:spcBef>
                      <a:spcPct val="0"/>
                    </a:spcBef>
                    <a:spcAft>
                      <a:spcPct val="15000"/>
                    </a:spcAft>
                  </a:pPr>
                  <a:r>
                    <a:rPr lang="en-US" sz="1600" kern="1200" dirty="0"/>
                    <a:t>Surplus Property assesses, advises, and schedules drop-off/pick-up</a:t>
                  </a:r>
                </a:p>
              </p:txBody>
            </p:sp>
          </p:grpSp>
        </p:grpSp>
        <p:grpSp>
          <p:nvGrpSpPr>
            <p:cNvPr id="9" name="Group 8">
              <a:extLst>
                <a:ext uri="{FF2B5EF4-FFF2-40B4-BE49-F238E27FC236}">
                  <a16:creationId xmlns:a16="http://schemas.microsoft.com/office/drawing/2014/main" id="{BA600DE8-A503-DD1E-446D-F4A310E5174E}"/>
                </a:ext>
              </a:extLst>
            </p:cNvPr>
            <p:cNvGrpSpPr/>
            <p:nvPr/>
          </p:nvGrpSpPr>
          <p:grpSpPr>
            <a:xfrm>
              <a:off x="1861566" y="4858432"/>
              <a:ext cx="6063234" cy="703184"/>
              <a:chOff x="2090166" y="4783216"/>
              <a:chExt cx="6063234" cy="703184"/>
            </a:xfrm>
          </p:grpSpPr>
          <p:grpSp>
            <p:nvGrpSpPr>
              <p:cNvPr id="17" name="Group 16">
                <a:extLst>
                  <a:ext uri="{FF2B5EF4-FFF2-40B4-BE49-F238E27FC236}">
                    <a16:creationId xmlns:a16="http://schemas.microsoft.com/office/drawing/2014/main" id="{06073EF4-53AE-BEE5-695A-7E058328FFC5}"/>
                  </a:ext>
                </a:extLst>
              </p:cNvPr>
              <p:cNvGrpSpPr/>
              <p:nvPr/>
            </p:nvGrpSpPr>
            <p:grpSpPr>
              <a:xfrm>
                <a:off x="2090166" y="4783216"/>
                <a:ext cx="2167128" cy="703184"/>
                <a:chOff x="0" y="3918210"/>
                <a:chExt cx="2167128" cy="932768"/>
              </a:xfrm>
            </p:grpSpPr>
            <p:sp>
              <p:nvSpPr>
                <p:cNvPr id="21" name="Rectangle: Rounded Corners 20">
                  <a:hlinkClick r:id="rId6"/>
                  <a:extLst>
                    <a:ext uri="{FF2B5EF4-FFF2-40B4-BE49-F238E27FC236}">
                      <a16:creationId xmlns:a16="http://schemas.microsoft.com/office/drawing/2014/main" id="{22E597E8-2EB1-D29D-98AD-558DA1ED71A7}"/>
                    </a:ext>
                  </a:extLst>
                </p:cNvPr>
                <p:cNvSpPr/>
                <p:nvPr/>
              </p:nvSpPr>
              <p:spPr>
                <a:xfrm>
                  <a:off x="0" y="3918210"/>
                  <a:ext cx="2167128" cy="932768"/>
                </a:xfrm>
                <a:prstGeom prst="roundRect">
                  <a:avLst/>
                </a:pr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a:lstStyle/>
                <a:p>
                  <a:pPr algn="ctr"/>
                  <a:endParaRPr lang="en-US"/>
                </a:p>
              </p:txBody>
            </p:sp>
            <p:sp>
              <p:nvSpPr>
                <p:cNvPr id="22" name="Rectangle: Rounded Corners 4">
                  <a:extLst>
                    <a:ext uri="{FF2B5EF4-FFF2-40B4-BE49-F238E27FC236}">
                      <a16:creationId xmlns:a16="http://schemas.microsoft.com/office/drawing/2014/main" id="{C33E80E7-04B3-E9E5-2B46-787FB6B9A747}"/>
                    </a:ext>
                  </a:extLst>
                </p:cNvPr>
                <p:cNvSpPr txBox="1"/>
                <p:nvPr/>
              </p:nvSpPr>
              <p:spPr>
                <a:xfrm>
                  <a:off x="45534" y="3963744"/>
                  <a:ext cx="2076060" cy="841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 Preparation</a:t>
                  </a:r>
                </a:p>
              </p:txBody>
            </p:sp>
          </p:grpSp>
          <p:grpSp>
            <p:nvGrpSpPr>
              <p:cNvPr id="18" name="Group 17">
                <a:extLst>
                  <a:ext uri="{FF2B5EF4-FFF2-40B4-BE49-F238E27FC236}">
                    <a16:creationId xmlns:a16="http://schemas.microsoft.com/office/drawing/2014/main" id="{0CD4A154-78DE-0B63-742F-D770E0A86BEA}"/>
                  </a:ext>
                </a:extLst>
              </p:cNvPr>
              <p:cNvGrpSpPr/>
              <p:nvPr/>
            </p:nvGrpSpPr>
            <p:grpSpPr>
              <a:xfrm>
                <a:off x="4300728" y="4853535"/>
                <a:ext cx="3852672" cy="562547"/>
                <a:chOff x="2167127" y="4011487"/>
                <a:chExt cx="3852672" cy="746214"/>
              </a:xfrm>
            </p:grpSpPr>
            <p:sp>
              <p:nvSpPr>
                <p:cNvPr id="19" name="Rectangle: Top Corners Rounded 18">
                  <a:extLst>
                    <a:ext uri="{FF2B5EF4-FFF2-40B4-BE49-F238E27FC236}">
                      <a16:creationId xmlns:a16="http://schemas.microsoft.com/office/drawing/2014/main" id="{98F1DA0A-FB4E-8C2D-08A6-296BB01D6883}"/>
                    </a:ext>
                  </a:extLst>
                </p:cNvPr>
                <p:cNvSpPr/>
                <p:nvPr/>
              </p:nvSpPr>
              <p:spPr>
                <a:xfrm rot="5400000">
                  <a:off x="3720356" y="2458258"/>
                  <a:ext cx="746214" cy="3852672"/>
                </a:xfrm>
                <a:prstGeom prst="round2SameRect">
                  <a:avLst/>
                </a:prstGeom>
              </p:spPr>
              <p:style>
                <a:lnRef idx="2">
                  <a:schemeClr val="accent5">
                    <a:tint val="40000"/>
                    <a:alpha val="90000"/>
                    <a:hueOff val="-4493175"/>
                    <a:satOff val="-15221"/>
                    <a:lumOff val="-1952"/>
                    <a:alphaOff val="0"/>
                  </a:schemeClr>
                </a:lnRef>
                <a:fillRef idx="1">
                  <a:schemeClr val="accent5">
                    <a:tint val="40000"/>
                    <a:alpha val="90000"/>
                    <a:hueOff val="-4493175"/>
                    <a:satOff val="-15221"/>
                    <a:lumOff val="-1952"/>
                    <a:alphaOff val="0"/>
                  </a:schemeClr>
                </a:fillRef>
                <a:effectRef idx="0">
                  <a:schemeClr val="accent5">
                    <a:tint val="40000"/>
                    <a:alpha val="90000"/>
                    <a:hueOff val="-4493175"/>
                    <a:satOff val="-15221"/>
                    <a:lumOff val="-1952"/>
                    <a:alphaOff val="0"/>
                  </a:schemeClr>
                </a:effectRef>
                <a:fontRef idx="minor">
                  <a:schemeClr val="dk1">
                    <a:hueOff val="0"/>
                    <a:satOff val="0"/>
                    <a:lumOff val="0"/>
                    <a:alphaOff val="0"/>
                  </a:schemeClr>
                </a:fontRef>
              </p:style>
              <p:txBody>
                <a:bodyPr/>
                <a:lstStyle/>
                <a:p>
                  <a:pPr algn="ctr"/>
                  <a:endParaRPr lang="en-US"/>
                </a:p>
              </p:txBody>
            </p:sp>
            <p:sp>
              <p:nvSpPr>
                <p:cNvPr id="20" name="Rectangle: Top Corners Rounded 4">
                  <a:extLst>
                    <a:ext uri="{FF2B5EF4-FFF2-40B4-BE49-F238E27FC236}">
                      <a16:creationId xmlns:a16="http://schemas.microsoft.com/office/drawing/2014/main" id="{4A78992E-9693-9022-AF95-3C1122A2A604}"/>
                    </a:ext>
                  </a:extLst>
                </p:cNvPr>
                <p:cNvSpPr txBox="1"/>
                <p:nvPr/>
              </p:nvSpPr>
              <p:spPr>
                <a:xfrm>
                  <a:off x="2167128" y="4047914"/>
                  <a:ext cx="3816245" cy="673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ctr" defTabSz="622300">
                    <a:lnSpc>
                      <a:spcPct val="90000"/>
                    </a:lnSpc>
                    <a:spcBef>
                      <a:spcPct val="0"/>
                    </a:spcBef>
                    <a:spcAft>
                      <a:spcPct val="15000"/>
                    </a:spcAft>
                  </a:pPr>
                  <a:r>
                    <a:rPr lang="en-US" kern="1200" dirty="0"/>
                    <a:t>Agency prepares items for sale/disposal</a:t>
                  </a:r>
                  <a:endParaRPr lang="en-US" sz="1600" kern="1200" dirty="0"/>
                </a:p>
              </p:txBody>
            </p:sp>
          </p:grpSp>
        </p:grpSp>
        <p:grpSp>
          <p:nvGrpSpPr>
            <p:cNvPr id="10" name="Group 9">
              <a:extLst>
                <a:ext uri="{FF2B5EF4-FFF2-40B4-BE49-F238E27FC236}">
                  <a16:creationId xmlns:a16="http://schemas.microsoft.com/office/drawing/2014/main" id="{0E5C795C-036F-20C7-A900-B3676F60ABA5}"/>
                </a:ext>
              </a:extLst>
            </p:cNvPr>
            <p:cNvGrpSpPr/>
            <p:nvPr/>
          </p:nvGrpSpPr>
          <p:grpSpPr>
            <a:xfrm>
              <a:off x="2090166" y="5620432"/>
              <a:ext cx="6063234" cy="703184"/>
              <a:chOff x="2318766" y="5545216"/>
              <a:chExt cx="6063234" cy="703184"/>
            </a:xfrm>
          </p:grpSpPr>
          <p:grpSp>
            <p:nvGrpSpPr>
              <p:cNvPr id="11" name="Group 10">
                <a:extLst>
                  <a:ext uri="{FF2B5EF4-FFF2-40B4-BE49-F238E27FC236}">
                    <a16:creationId xmlns:a16="http://schemas.microsoft.com/office/drawing/2014/main" id="{5056B2E4-C14A-275E-A89E-347B975642C1}"/>
                  </a:ext>
                </a:extLst>
              </p:cNvPr>
              <p:cNvGrpSpPr/>
              <p:nvPr/>
            </p:nvGrpSpPr>
            <p:grpSpPr>
              <a:xfrm>
                <a:off x="2318766" y="5545216"/>
                <a:ext cx="2167128" cy="703184"/>
                <a:chOff x="0" y="4897617"/>
                <a:chExt cx="2167128" cy="932768"/>
              </a:xfrm>
            </p:grpSpPr>
            <p:sp>
              <p:nvSpPr>
                <p:cNvPr id="15" name="Rectangle: Rounded Corners 14">
                  <a:hlinkClick r:id="rId7"/>
                  <a:extLst>
                    <a:ext uri="{FF2B5EF4-FFF2-40B4-BE49-F238E27FC236}">
                      <a16:creationId xmlns:a16="http://schemas.microsoft.com/office/drawing/2014/main" id="{A510BA6D-C24A-59D4-8B1D-B561E2012E30}"/>
                    </a:ext>
                  </a:extLst>
                </p:cNvPr>
                <p:cNvSpPr/>
                <p:nvPr/>
              </p:nvSpPr>
              <p:spPr>
                <a:xfrm>
                  <a:off x="0" y="4897617"/>
                  <a:ext cx="2167128" cy="932768"/>
                </a:xfrm>
                <a:prstGeom prst="roundRect">
                  <a:avLst/>
                </a:prstGeom>
              </p:spPr>
              <p:style>
                <a:lnRef idx="2">
                  <a:schemeClr val="lt1">
                    <a:hueOff val="0"/>
                    <a:satOff val="0"/>
                    <a:lumOff val="0"/>
                    <a:alphaOff val="0"/>
                  </a:schemeClr>
                </a:lnRef>
                <a:fillRef idx="1">
                  <a:schemeClr val="accent5">
                    <a:hueOff val="-5632119"/>
                    <a:satOff val="-14516"/>
                    <a:lumOff val="-9804"/>
                    <a:alphaOff val="0"/>
                  </a:schemeClr>
                </a:fillRef>
                <a:effectRef idx="0">
                  <a:schemeClr val="accent5">
                    <a:hueOff val="-5632119"/>
                    <a:satOff val="-14516"/>
                    <a:lumOff val="-9804"/>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59C0929C-253F-2E67-71C9-C8446AE7EF7B}"/>
                    </a:ext>
                  </a:extLst>
                </p:cNvPr>
                <p:cNvSpPr txBox="1"/>
                <p:nvPr/>
              </p:nvSpPr>
              <p:spPr>
                <a:xfrm>
                  <a:off x="45534" y="4943151"/>
                  <a:ext cx="2076060" cy="841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Disposition</a:t>
                  </a:r>
                </a:p>
              </p:txBody>
            </p:sp>
          </p:grpSp>
          <p:grpSp>
            <p:nvGrpSpPr>
              <p:cNvPr id="12" name="Group 11">
                <a:extLst>
                  <a:ext uri="{FF2B5EF4-FFF2-40B4-BE49-F238E27FC236}">
                    <a16:creationId xmlns:a16="http://schemas.microsoft.com/office/drawing/2014/main" id="{9AD4E64E-17BC-41EF-9806-4D3A2B7DC8BD}"/>
                  </a:ext>
                </a:extLst>
              </p:cNvPr>
              <p:cNvGrpSpPr/>
              <p:nvPr/>
            </p:nvGrpSpPr>
            <p:grpSpPr>
              <a:xfrm>
                <a:off x="4529328" y="5615535"/>
                <a:ext cx="3852672" cy="562547"/>
                <a:chOff x="2167127" y="4990894"/>
                <a:chExt cx="3852672" cy="746214"/>
              </a:xfrm>
            </p:grpSpPr>
            <p:sp>
              <p:nvSpPr>
                <p:cNvPr id="13" name="Rectangle: Top Corners Rounded 12">
                  <a:extLst>
                    <a:ext uri="{FF2B5EF4-FFF2-40B4-BE49-F238E27FC236}">
                      <a16:creationId xmlns:a16="http://schemas.microsoft.com/office/drawing/2014/main" id="{1331491A-F8D0-6591-2787-C73A08152FD2}"/>
                    </a:ext>
                  </a:extLst>
                </p:cNvPr>
                <p:cNvSpPr/>
                <p:nvPr/>
              </p:nvSpPr>
              <p:spPr>
                <a:xfrm rot="5400000">
                  <a:off x="3720356" y="3437665"/>
                  <a:ext cx="746214" cy="3852672"/>
                </a:xfrm>
                <a:prstGeom prst="round2SameRect">
                  <a:avLst/>
                </a:prstGeom>
              </p:spPr>
              <p:style>
                <a:lnRef idx="2">
                  <a:schemeClr val="accent5">
                    <a:tint val="40000"/>
                    <a:alpha val="90000"/>
                    <a:hueOff val="-5616468"/>
                    <a:satOff val="-19027"/>
                    <a:lumOff val="-2440"/>
                    <a:alphaOff val="0"/>
                  </a:schemeClr>
                </a:lnRef>
                <a:fillRef idx="1">
                  <a:schemeClr val="accent5">
                    <a:tint val="40000"/>
                    <a:alpha val="90000"/>
                    <a:hueOff val="-5616468"/>
                    <a:satOff val="-19027"/>
                    <a:lumOff val="-2440"/>
                    <a:alphaOff val="0"/>
                  </a:schemeClr>
                </a:fillRef>
                <a:effectRef idx="0">
                  <a:schemeClr val="accent5">
                    <a:tint val="40000"/>
                    <a:alpha val="90000"/>
                    <a:hueOff val="-5616468"/>
                    <a:satOff val="-19027"/>
                    <a:lumOff val="-2440"/>
                    <a:alphaOff val="0"/>
                  </a:schemeClr>
                </a:effectRef>
                <a:fontRef idx="minor">
                  <a:schemeClr val="dk1">
                    <a:hueOff val="0"/>
                    <a:satOff val="0"/>
                    <a:lumOff val="0"/>
                    <a:alphaOff val="0"/>
                  </a:schemeClr>
                </a:fontRef>
              </p:style>
              <p:txBody>
                <a:bodyPr/>
                <a:lstStyle/>
                <a:p>
                  <a:endParaRPr lang="en-US"/>
                </a:p>
              </p:txBody>
            </p:sp>
            <p:sp>
              <p:nvSpPr>
                <p:cNvPr id="14" name="Rectangle: Top Corners Rounded 4">
                  <a:extLst>
                    <a:ext uri="{FF2B5EF4-FFF2-40B4-BE49-F238E27FC236}">
                      <a16:creationId xmlns:a16="http://schemas.microsoft.com/office/drawing/2014/main" id="{80133F72-5FCE-5022-51F6-440C2AD5CEB2}"/>
                    </a:ext>
                  </a:extLst>
                </p:cNvPr>
                <p:cNvSpPr txBox="1"/>
                <p:nvPr/>
              </p:nvSpPr>
              <p:spPr>
                <a:xfrm>
                  <a:off x="2167128" y="5027321"/>
                  <a:ext cx="3816245" cy="673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ctr" defTabSz="622300">
                    <a:lnSpc>
                      <a:spcPct val="90000"/>
                    </a:lnSpc>
                    <a:spcBef>
                      <a:spcPct val="0"/>
                    </a:spcBef>
                    <a:spcAft>
                      <a:spcPct val="15000"/>
                    </a:spcAft>
                  </a:pPr>
                  <a:r>
                    <a:rPr lang="en-US" kern="1200" dirty="0"/>
                    <a:t>Items are auctioned </a:t>
                  </a:r>
                  <a:r>
                    <a:rPr lang="en-US" dirty="0"/>
                    <a:t>or disposed of by </a:t>
                  </a:r>
                  <a:r>
                    <a:rPr lang="en-US" kern="1200" dirty="0"/>
                    <a:t>destruction or recycling</a:t>
                  </a:r>
                </a:p>
              </p:txBody>
            </p:sp>
          </p:grpSp>
        </p:grpSp>
      </p:grpSp>
    </p:spTree>
    <p:extLst>
      <p:ext uri="{BB962C8B-B14F-4D97-AF65-F5344CB8AC3E}">
        <p14:creationId xmlns:p14="http://schemas.microsoft.com/office/powerpoint/2010/main" val="79623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6C1F-848B-1296-829B-6F5A0BAAC54B}"/>
              </a:ext>
            </a:extLst>
          </p:cNvPr>
          <p:cNvSpPr>
            <a:spLocks noGrp="1"/>
          </p:cNvSpPr>
          <p:nvPr>
            <p:ph type="title"/>
          </p:nvPr>
        </p:nvSpPr>
        <p:spPr/>
        <p:txBody>
          <a:bodyPr/>
          <a:lstStyle/>
          <a:p>
            <a:r>
              <a:rPr lang="en-US" dirty="0"/>
              <a:t>ACCESSING THE REPORTS SECTION (continued)</a:t>
            </a:r>
          </a:p>
        </p:txBody>
      </p:sp>
      <p:pic>
        <p:nvPicPr>
          <p:cNvPr id="6" name="Content Placeholder 5">
            <a:extLst>
              <a:ext uri="{FF2B5EF4-FFF2-40B4-BE49-F238E27FC236}">
                <a16:creationId xmlns:a16="http://schemas.microsoft.com/office/drawing/2014/main" id="{8D1107DA-785F-D68D-9036-942F0CDF2067}"/>
              </a:ext>
            </a:extLst>
          </p:cNvPr>
          <p:cNvPicPr>
            <a:picLocks noGrp="1" noChangeAspect="1"/>
          </p:cNvPicPr>
          <p:nvPr>
            <p:ph sz="half" idx="1"/>
          </p:nvPr>
        </p:nvPicPr>
        <p:blipFill>
          <a:blip r:embed="rId2"/>
          <a:stretch>
            <a:fillRect/>
          </a:stretch>
        </p:blipFill>
        <p:spPr>
          <a:xfrm>
            <a:off x="742635" y="2336800"/>
            <a:ext cx="5518088" cy="4341473"/>
          </a:xfrm>
          <a:prstGeom prst="rect">
            <a:avLst/>
          </a:prstGeom>
        </p:spPr>
      </p:pic>
      <p:sp>
        <p:nvSpPr>
          <p:cNvPr id="4" name="Content Placeholder 3">
            <a:extLst>
              <a:ext uri="{FF2B5EF4-FFF2-40B4-BE49-F238E27FC236}">
                <a16:creationId xmlns:a16="http://schemas.microsoft.com/office/drawing/2014/main" id="{2DD3A2E2-0FFC-BE0D-CDDF-F19E31DF152B}"/>
              </a:ext>
            </a:extLst>
          </p:cNvPr>
          <p:cNvSpPr>
            <a:spLocks noGrp="1"/>
          </p:cNvSpPr>
          <p:nvPr>
            <p:ph sz="half" idx="2"/>
          </p:nvPr>
        </p:nvSpPr>
        <p:spPr>
          <a:xfrm>
            <a:off x="6331431" y="2336873"/>
            <a:ext cx="3962749" cy="3599316"/>
          </a:xfrm>
        </p:spPr>
        <p:txBody>
          <a:bodyPr>
            <a:normAutofit fontScale="92500"/>
          </a:bodyPr>
          <a:lstStyle/>
          <a:p>
            <a:r>
              <a:rPr lang="en-US" dirty="0"/>
              <a:t>Reports available:</a:t>
            </a:r>
          </a:p>
          <a:p>
            <a:pPr lvl="1"/>
            <a:r>
              <a:rPr lang="en-US" dirty="0"/>
              <a:t>Monthly reports like OIP, Allotment Status, Budget Status, Fund summary by Fund, Grant Projects and PSL</a:t>
            </a:r>
          </a:p>
          <a:p>
            <a:pPr marL="457200" lvl="1" indent="0">
              <a:buNone/>
            </a:pPr>
            <a:endParaRPr lang="en-US" dirty="0"/>
          </a:p>
          <a:p>
            <a:pPr lvl="1"/>
            <a:r>
              <a:rPr lang="en-US" dirty="0"/>
              <a:t>Annual reports like Annual Budgetary Report, ACFR, SWCAP, Statewide Single Audit</a:t>
            </a:r>
          </a:p>
          <a:p>
            <a:pPr marL="457200" lvl="1" indent="0">
              <a:buNone/>
            </a:pPr>
            <a:endParaRPr lang="en-US" dirty="0"/>
          </a:p>
          <a:p>
            <a:pPr lvl="1"/>
            <a:r>
              <a:rPr lang="en-US" dirty="0"/>
              <a:t>Outstanding Warrants</a:t>
            </a:r>
          </a:p>
          <a:p>
            <a:pPr marL="457200" lvl="1" indent="0">
              <a:buNone/>
            </a:pPr>
            <a:endParaRPr lang="en-US" dirty="0"/>
          </a:p>
          <a:p>
            <a:pPr lvl="1"/>
            <a:r>
              <a:rPr lang="en-US" dirty="0"/>
              <a:t>BUG Slides and Recording</a:t>
            </a:r>
          </a:p>
          <a:p>
            <a:pPr lvl="1"/>
            <a:endParaRPr lang="en-US" dirty="0"/>
          </a:p>
          <a:p>
            <a:endParaRPr lang="en-US" dirty="0"/>
          </a:p>
        </p:txBody>
      </p:sp>
    </p:spTree>
    <p:extLst>
      <p:ext uri="{BB962C8B-B14F-4D97-AF65-F5344CB8AC3E}">
        <p14:creationId xmlns:p14="http://schemas.microsoft.com/office/powerpoint/2010/main" val="11434687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449240-A8B8-6574-51D9-85A3C3EDF920}"/>
              </a:ext>
            </a:extLst>
          </p:cNvPr>
          <p:cNvGrpSpPr/>
          <p:nvPr/>
        </p:nvGrpSpPr>
        <p:grpSpPr>
          <a:xfrm>
            <a:off x="1871472" y="673608"/>
            <a:ext cx="7254240" cy="1389968"/>
            <a:chOff x="2133600" y="438832"/>
            <a:chExt cx="6076220" cy="932768"/>
          </a:xfrm>
        </p:grpSpPr>
        <p:grpSp>
          <p:nvGrpSpPr>
            <p:cNvPr id="3" name="Group 2">
              <a:extLst>
                <a:ext uri="{FF2B5EF4-FFF2-40B4-BE49-F238E27FC236}">
                  <a16:creationId xmlns:a16="http://schemas.microsoft.com/office/drawing/2014/main" id="{F0AB225E-C18D-C3EF-D954-104C7761DE2B}"/>
                </a:ext>
              </a:extLst>
            </p:cNvPr>
            <p:cNvGrpSpPr/>
            <p:nvPr/>
          </p:nvGrpSpPr>
          <p:grpSpPr>
            <a:xfrm>
              <a:off x="2133600" y="438832"/>
              <a:ext cx="2167128" cy="932768"/>
              <a:chOff x="0" y="581"/>
              <a:chExt cx="2167128" cy="932768"/>
            </a:xfrm>
          </p:grpSpPr>
          <p:sp>
            <p:nvSpPr>
              <p:cNvPr id="7" name="Rectangle: Rounded Corners 6">
                <a:hlinkClick r:id="rId2"/>
                <a:extLst>
                  <a:ext uri="{FF2B5EF4-FFF2-40B4-BE49-F238E27FC236}">
                    <a16:creationId xmlns:a16="http://schemas.microsoft.com/office/drawing/2014/main" id="{08B44E5B-22D2-C37F-DD5A-A8FFC23B8E98}"/>
                  </a:ext>
                </a:extLst>
              </p:cNvPr>
              <p:cNvSpPr/>
              <p:nvPr/>
            </p:nvSpPr>
            <p:spPr>
              <a:xfrm>
                <a:off x="0" y="581"/>
                <a:ext cx="2167128" cy="932768"/>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C972774B-C808-986B-C670-E943BE1B8CEB}"/>
                  </a:ext>
                </a:extLst>
              </p:cNvPr>
              <p:cNvSpPr txBox="1"/>
              <p:nvPr/>
            </p:nvSpPr>
            <p:spPr>
              <a:xfrm>
                <a:off x="45534" y="46115"/>
                <a:ext cx="2076060" cy="841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Identification</a:t>
                </a:r>
              </a:p>
            </p:txBody>
          </p:sp>
        </p:grpSp>
        <p:grpSp>
          <p:nvGrpSpPr>
            <p:cNvPr id="4" name="Group 3">
              <a:extLst>
                <a:ext uri="{FF2B5EF4-FFF2-40B4-BE49-F238E27FC236}">
                  <a16:creationId xmlns:a16="http://schemas.microsoft.com/office/drawing/2014/main" id="{EB772457-2E26-F447-EBDD-B0CC96492090}"/>
                </a:ext>
              </a:extLst>
            </p:cNvPr>
            <p:cNvGrpSpPr/>
            <p:nvPr/>
          </p:nvGrpSpPr>
          <p:grpSpPr>
            <a:xfrm>
              <a:off x="4357148" y="532109"/>
              <a:ext cx="3852672" cy="746214"/>
              <a:chOff x="2167127" y="93860"/>
              <a:chExt cx="3852672" cy="746214"/>
            </a:xfrm>
          </p:grpSpPr>
          <p:sp>
            <p:nvSpPr>
              <p:cNvPr id="5" name="Rectangle: Top Corners Rounded 4">
                <a:extLst>
                  <a:ext uri="{FF2B5EF4-FFF2-40B4-BE49-F238E27FC236}">
                    <a16:creationId xmlns:a16="http://schemas.microsoft.com/office/drawing/2014/main" id="{B203A7AA-C017-C9A0-49D2-B515F217CCA9}"/>
                  </a:ext>
                </a:extLst>
              </p:cNvPr>
              <p:cNvSpPr/>
              <p:nvPr/>
            </p:nvSpPr>
            <p:spPr>
              <a:xfrm rot="5400000">
                <a:off x="3720356" y="-1459369"/>
                <a:ext cx="746214" cy="3852672"/>
              </a:xfrm>
              <a:prstGeom prst="round2Same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Top Corners Rounded 4">
                <a:extLst>
                  <a:ext uri="{FF2B5EF4-FFF2-40B4-BE49-F238E27FC236}">
                    <a16:creationId xmlns:a16="http://schemas.microsoft.com/office/drawing/2014/main" id="{DAC8B13B-EF71-E5F7-753F-975B1A146082}"/>
                  </a:ext>
                </a:extLst>
              </p:cNvPr>
              <p:cNvSpPr txBox="1"/>
              <p:nvPr/>
            </p:nvSpPr>
            <p:spPr>
              <a:xfrm>
                <a:off x="2167128" y="130286"/>
                <a:ext cx="3816245" cy="673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ctr" defTabSz="622300">
                  <a:lnSpc>
                    <a:spcPct val="90000"/>
                  </a:lnSpc>
                  <a:spcBef>
                    <a:spcPct val="0"/>
                  </a:spcBef>
                  <a:spcAft>
                    <a:spcPct val="15000"/>
                  </a:spcAft>
                </a:pPr>
                <a:r>
                  <a:rPr lang="en-US" kern="1200" dirty="0"/>
                  <a:t>Have unneeded items? Contact your agency Asset Coordinator to begin the surplus process</a:t>
                </a:r>
              </a:p>
            </p:txBody>
          </p:sp>
        </p:grpSp>
      </p:grpSp>
      <p:sp>
        <p:nvSpPr>
          <p:cNvPr id="9" name="Content Placeholder 2">
            <a:extLst>
              <a:ext uri="{FF2B5EF4-FFF2-40B4-BE49-F238E27FC236}">
                <a16:creationId xmlns:a16="http://schemas.microsoft.com/office/drawing/2014/main" id="{9AB86E77-9547-E3F9-604D-0E3AEABEF044}"/>
              </a:ext>
            </a:extLst>
          </p:cNvPr>
          <p:cNvSpPr txBox="1">
            <a:spLocks/>
          </p:cNvSpPr>
          <p:nvPr/>
        </p:nvSpPr>
        <p:spPr>
          <a:xfrm>
            <a:off x="2118360" y="2569464"/>
            <a:ext cx="7955280" cy="3810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a:t>Once items are identified as no longer needed (Surplus):</a:t>
            </a:r>
          </a:p>
          <a:p>
            <a:pPr lvl="1"/>
            <a:r>
              <a:rPr lang="en-US"/>
              <a:t>Reach out to your agency Asset Coordinator</a:t>
            </a:r>
          </a:p>
          <a:p>
            <a:pPr lvl="2"/>
            <a:r>
              <a:rPr lang="en-US"/>
              <a:t>Don’t know who?  Contact us – we can help!</a:t>
            </a:r>
          </a:p>
          <a:p>
            <a:pPr marL="384048" lvl="2" indent="0">
              <a:buFont typeface="Arial" panose="020B0604020202020204" pitchFamily="34" charset="0"/>
              <a:buNone/>
            </a:pPr>
            <a:endParaRPr lang="en-US"/>
          </a:p>
          <a:p>
            <a:pPr lvl="1"/>
            <a:r>
              <a:rPr lang="en-US"/>
              <a:t>The Asset Coordinator will:</a:t>
            </a:r>
          </a:p>
          <a:p>
            <a:pPr lvl="2"/>
            <a:r>
              <a:rPr lang="en-US"/>
              <a:t>prepare SPN forms</a:t>
            </a:r>
          </a:p>
          <a:p>
            <a:pPr lvl="2"/>
            <a:r>
              <a:rPr lang="en-US"/>
              <a:t>communicate with Surplus Property</a:t>
            </a:r>
          </a:p>
          <a:p>
            <a:pPr lvl="2"/>
            <a:r>
              <a:rPr lang="en-US"/>
              <a:t>Upload &amp; manage disposal requests through DASSurplus ECM solution’s workflow.</a:t>
            </a:r>
          </a:p>
          <a:p>
            <a:pPr marL="384048" lvl="2" indent="0">
              <a:buFont typeface="Arial" panose="020B0604020202020204" pitchFamily="34" charset="0"/>
              <a:buNone/>
            </a:pPr>
            <a:endParaRPr lang="en-US"/>
          </a:p>
          <a:p>
            <a:pPr lvl="1"/>
            <a:r>
              <a:rPr lang="en-US"/>
              <a:t>ECM houses all surplus property records. All disposal processes other than auction/sale go through ECM workflow for approval. All auction documentation and SPN’s are uploaded by Surplus Property.</a:t>
            </a:r>
            <a:endParaRPr lang="en-US" dirty="0"/>
          </a:p>
        </p:txBody>
      </p:sp>
    </p:spTree>
    <p:extLst>
      <p:ext uri="{BB962C8B-B14F-4D97-AF65-F5344CB8AC3E}">
        <p14:creationId xmlns:p14="http://schemas.microsoft.com/office/powerpoint/2010/main" val="79098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fade">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9" end="9"/>
                                            </p:txEl>
                                          </p:spTgt>
                                        </p:tgtEl>
                                        <p:attrNameLst>
                                          <p:attrName>style.visibility</p:attrName>
                                        </p:attrNameLst>
                                      </p:cBhvr>
                                      <p:to>
                                        <p:strVal val="visible"/>
                                      </p:to>
                                    </p:set>
                                    <p:animEffect transition="in" filter="fade">
                                      <p:cBhvr>
                                        <p:cTn id="42"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F1A79-820F-2BFA-D40C-E969FA5838C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ECC106A-C1C1-CA85-7C6C-E71AD2F03859}"/>
              </a:ext>
            </a:extLst>
          </p:cNvPr>
          <p:cNvGrpSpPr/>
          <p:nvPr/>
        </p:nvGrpSpPr>
        <p:grpSpPr>
          <a:xfrm>
            <a:off x="2532593" y="160350"/>
            <a:ext cx="7126813" cy="1371600"/>
            <a:chOff x="2086945" y="438832"/>
            <a:chExt cx="6106668" cy="932768"/>
          </a:xfrm>
        </p:grpSpPr>
        <p:grpSp>
          <p:nvGrpSpPr>
            <p:cNvPr id="11" name="Group 10">
              <a:extLst>
                <a:ext uri="{FF2B5EF4-FFF2-40B4-BE49-F238E27FC236}">
                  <a16:creationId xmlns:a16="http://schemas.microsoft.com/office/drawing/2014/main" id="{3FB52B38-416B-C9BE-4746-2AD24C76BC7D}"/>
                </a:ext>
              </a:extLst>
            </p:cNvPr>
            <p:cNvGrpSpPr/>
            <p:nvPr/>
          </p:nvGrpSpPr>
          <p:grpSpPr>
            <a:xfrm>
              <a:off x="2086945" y="438832"/>
              <a:ext cx="2167128" cy="932768"/>
              <a:chOff x="0" y="979989"/>
              <a:chExt cx="2167128" cy="932768"/>
            </a:xfrm>
          </p:grpSpPr>
          <p:sp>
            <p:nvSpPr>
              <p:cNvPr id="15" name="Rectangle: Rounded Corners 14">
                <a:hlinkClick r:id="rId2"/>
                <a:extLst>
                  <a:ext uri="{FF2B5EF4-FFF2-40B4-BE49-F238E27FC236}">
                    <a16:creationId xmlns:a16="http://schemas.microsoft.com/office/drawing/2014/main" id="{2ABA309E-31A3-A224-3530-5390C8065CCF}"/>
                  </a:ext>
                </a:extLst>
              </p:cNvPr>
              <p:cNvSpPr/>
              <p:nvPr/>
            </p:nvSpPr>
            <p:spPr>
              <a:xfrm>
                <a:off x="0" y="979989"/>
                <a:ext cx="2167128" cy="932768"/>
              </a:xfrm>
              <a:prstGeom prst="roundRect">
                <a:avLst/>
              </a:prstGeom>
            </p:spPr>
            <p:style>
              <a:lnRef idx="2">
                <a:schemeClr val="lt1">
                  <a:hueOff val="0"/>
                  <a:satOff val="0"/>
                  <a:lumOff val="0"/>
                  <a:alphaOff val="0"/>
                </a:schemeClr>
              </a:lnRef>
              <a:fillRef idx="1">
                <a:schemeClr val="accent5">
                  <a:hueOff val="-1126424"/>
                  <a:satOff val="-2903"/>
                  <a:lumOff val="-1961"/>
                  <a:alphaOff val="0"/>
                </a:schemeClr>
              </a:fillRef>
              <a:effectRef idx="0">
                <a:schemeClr val="accent5">
                  <a:hueOff val="-1126424"/>
                  <a:satOff val="-2903"/>
                  <a:lumOff val="-1961"/>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C6FDB52F-FB04-C7C3-9647-0943EC2B914C}"/>
                  </a:ext>
                </a:extLst>
              </p:cNvPr>
              <p:cNvSpPr txBox="1"/>
              <p:nvPr/>
            </p:nvSpPr>
            <p:spPr>
              <a:xfrm>
                <a:off x="45534" y="1025523"/>
                <a:ext cx="2076060" cy="841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Information</a:t>
                </a:r>
              </a:p>
            </p:txBody>
          </p:sp>
        </p:grpSp>
        <p:grpSp>
          <p:nvGrpSpPr>
            <p:cNvPr id="12" name="Group 11">
              <a:extLst>
                <a:ext uri="{FF2B5EF4-FFF2-40B4-BE49-F238E27FC236}">
                  <a16:creationId xmlns:a16="http://schemas.microsoft.com/office/drawing/2014/main" id="{8AA5615B-9FF8-61A9-1064-80968C2F1341}"/>
                </a:ext>
              </a:extLst>
            </p:cNvPr>
            <p:cNvGrpSpPr/>
            <p:nvPr/>
          </p:nvGrpSpPr>
          <p:grpSpPr>
            <a:xfrm>
              <a:off x="4297507" y="532109"/>
              <a:ext cx="3896106" cy="746214"/>
              <a:chOff x="2167127" y="1073267"/>
              <a:chExt cx="3896106" cy="746214"/>
            </a:xfrm>
          </p:grpSpPr>
          <p:sp>
            <p:nvSpPr>
              <p:cNvPr id="13" name="Rectangle: Top Corners Rounded 12">
                <a:extLst>
                  <a:ext uri="{FF2B5EF4-FFF2-40B4-BE49-F238E27FC236}">
                    <a16:creationId xmlns:a16="http://schemas.microsoft.com/office/drawing/2014/main" id="{60D09D0E-2C3B-70D8-D655-D48946E22D9B}"/>
                  </a:ext>
                </a:extLst>
              </p:cNvPr>
              <p:cNvSpPr/>
              <p:nvPr/>
            </p:nvSpPr>
            <p:spPr>
              <a:xfrm rot="5400000">
                <a:off x="3720356" y="-479962"/>
                <a:ext cx="746214" cy="3852672"/>
              </a:xfrm>
              <a:prstGeom prst="round2SameRect">
                <a:avLst/>
              </a:prstGeom>
            </p:spPr>
            <p:style>
              <a:lnRef idx="2">
                <a:schemeClr val="accent5">
                  <a:tint val="40000"/>
                  <a:alpha val="90000"/>
                  <a:hueOff val="-1123294"/>
                  <a:satOff val="-3805"/>
                  <a:lumOff val="-488"/>
                  <a:alphaOff val="0"/>
                </a:schemeClr>
              </a:lnRef>
              <a:fillRef idx="1">
                <a:schemeClr val="accent5">
                  <a:tint val="40000"/>
                  <a:alpha val="90000"/>
                  <a:hueOff val="-1123294"/>
                  <a:satOff val="-3805"/>
                  <a:lumOff val="-488"/>
                  <a:alphaOff val="0"/>
                </a:schemeClr>
              </a:fillRef>
              <a:effectRef idx="0">
                <a:schemeClr val="accent5">
                  <a:tint val="40000"/>
                  <a:alpha val="90000"/>
                  <a:hueOff val="-1123294"/>
                  <a:satOff val="-3805"/>
                  <a:lumOff val="-488"/>
                  <a:alphaOff val="0"/>
                </a:schemeClr>
              </a:effectRef>
              <a:fontRef idx="minor">
                <a:schemeClr val="dk1">
                  <a:hueOff val="0"/>
                  <a:satOff val="0"/>
                  <a:lumOff val="0"/>
                  <a:alphaOff val="0"/>
                </a:schemeClr>
              </a:fontRef>
            </p:style>
            <p:txBody>
              <a:bodyPr/>
              <a:lstStyle/>
              <a:p>
                <a:endParaRPr lang="en-US"/>
              </a:p>
            </p:txBody>
          </p:sp>
          <p:sp>
            <p:nvSpPr>
              <p:cNvPr id="14" name="Rectangle: Top Corners Rounded 4">
                <a:extLst>
                  <a:ext uri="{FF2B5EF4-FFF2-40B4-BE49-F238E27FC236}">
                    <a16:creationId xmlns:a16="http://schemas.microsoft.com/office/drawing/2014/main" id="{BC07F8D7-67C3-18BB-7AC0-B7800B9C3AC4}"/>
                  </a:ext>
                </a:extLst>
              </p:cNvPr>
              <p:cNvSpPr txBox="1"/>
              <p:nvPr/>
            </p:nvSpPr>
            <p:spPr>
              <a:xfrm>
                <a:off x="2167128" y="1109693"/>
                <a:ext cx="3896105" cy="673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ctr" defTabSz="622300">
                  <a:lnSpc>
                    <a:spcPct val="90000"/>
                  </a:lnSpc>
                  <a:spcBef>
                    <a:spcPct val="0"/>
                  </a:spcBef>
                  <a:spcAft>
                    <a:spcPct val="15000"/>
                  </a:spcAft>
                </a:pPr>
                <a:r>
                  <a:rPr lang="en-US" kern="1200" dirty="0"/>
                  <a:t>The Agency Asset Coordinator will gather the necessary information </a:t>
                </a:r>
              </a:p>
              <a:p>
                <a:pPr marL="0" lvl="1" algn="ctr" defTabSz="622300">
                  <a:lnSpc>
                    <a:spcPct val="90000"/>
                  </a:lnSpc>
                  <a:spcBef>
                    <a:spcPct val="0"/>
                  </a:spcBef>
                  <a:spcAft>
                    <a:spcPct val="15000"/>
                  </a:spcAft>
                </a:pPr>
                <a:r>
                  <a:rPr lang="en-US" kern="1200" dirty="0"/>
                  <a:t>(Assessment Form, SPN Form, Photos)</a:t>
                </a:r>
              </a:p>
            </p:txBody>
          </p:sp>
        </p:grpSp>
      </p:grpSp>
      <p:sp>
        <p:nvSpPr>
          <p:cNvPr id="17" name="Content Placeholder 2">
            <a:extLst>
              <a:ext uri="{FF2B5EF4-FFF2-40B4-BE49-F238E27FC236}">
                <a16:creationId xmlns:a16="http://schemas.microsoft.com/office/drawing/2014/main" id="{7790403D-AB90-E038-F53A-BD8D1696DE8A}"/>
              </a:ext>
            </a:extLst>
          </p:cNvPr>
          <p:cNvSpPr txBox="1">
            <a:spLocks/>
          </p:cNvSpPr>
          <p:nvPr/>
        </p:nvSpPr>
        <p:spPr>
          <a:xfrm>
            <a:off x="6589762" y="2006455"/>
            <a:ext cx="2882304" cy="397372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gn="ctr"/>
            <a:r>
              <a:rPr lang="en-US" u="sng" dirty="0"/>
              <a:t>Assessment Form</a:t>
            </a:r>
          </a:p>
          <a:p>
            <a:pPr>
              <a:buFont typeface="Wingdings" panose="05000000000000000000" pitchFamily="2" charset="2"/>
              <a:buChar char="§"/>
            </a:pPr>
            <a:r>
              <a:rPr lang="en-US" dirty="0"/>
              <a:t> Contact Information</a:t>
            </a:r>
          </a:p>
          <a:p>
            <a:pPr>
              <a:buFont typeface="Wingdings" panose="05000000000000000000" pitchFamily="2" charset="2"/>
              <a:buChar char="§"/>
            </a:pPr>
            <a:r>
              <a:rPr lang="en-US" dirty="0"/>
              <a:t> Preparation Checklist </a:t>
            </a:r>
            <a:r>
              <a:rPr lang="en-US" sz="1800" dirty="0"/>
              <a:t>(for agency’s use)</a:t>
            </a:r>
          </a:p>
          <a:p>
            <a:pPr>
              <a:buFont typeface="Wingdings" panose="05000000000000000000" pitchFamily="2" charset="2"/>
              <a:buChar char="§"/>
            </a:pPr>
            <a:r>
              <a:rPr lang="en-US" dirty="0"/>
              <a:t> Reason for Surplus </a:t>
            </a:r>
            <a:r>
              <a:rPr lang="en-US" sz="1800" dirty="0"/>
              <a:t>(helpful in scheduling)</a:t>
            </a:r>
          </a:p>
          <a:p>
            <a:pPr>
              <a:buFont typeface="Wingdings" panose="05000000000000000000" pitchFamily="2" charset="2"/>
              <a:buChar char="§"/>
            </a:pPr>
            <a:r>
              <a:rPr lang="en-US" dirty="0"/>
              <a:t> Delivery/Pick-up Info</a:t>
            </a:r>
          </a:p>
          <a:p>
            <a:pPr>
              <a:buFont typeface="Wingdings" panose="05000000000000000000" pitchFamily="2" charset="2"/>
              <a:buChar char="§"/>
            </a:pPr>
            <a:r>
              <a:rPr lang="en-US" dirty="0"/>
              <a:t>Once submitted, DO NOT add/remove items without confirmation</a:t>
            </a:r>
          </a:p>
        </p:txBody>
      </p:sp>
      <p:pic>
        <p:nvPicPr>
          <p:cNvPr id="18" name="Picture 17" descr="Graphical user interface, application, Word&#10;&#10;Description automatically generated">
            <a:hlinkClick r:id="rId3" action="ppaction://hlinksldjump"/>
            <a:extLst>
              <a:ext uri="{FF2B5EF4-FFF2-40B4-BE49-F238E27FC236}">
                <a16:creationId xmlns:a16="http://schemas.microsoft.com/office/drawing/2014/main" id="{E1F7B609-7BAB-0125-790A-563D18EDA9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711" t="19538" r="26486" b="8889"/>
          <a:stretch/>
        </p:blipFill>
        <p:spPr>
          <a:xfrm>
            <a:off x="2455018" y="1953287"/>
            <a:ext cx="3637658" cy="4626792"/>
          </a:xfrm>
          <a:prstGeom prst="rect">
            <a:avLst/>
          </a:prstGeom>
          <a:ln>
            <a:solidFill>
              <a:schemeClr val="tx2"/>
            </a:solidFill>
          </a:ln>
        </p:spPr>
      </p:pic>
    </p:spTree>
    <p:extLst>
      <p:ext uri="{BB962C8B-B14F-4D97-AF65-F5344CB8AC3E}">
        <p14:creationId xmlns:p14="http://schemas.microsoft.com/office/powerpoint/2010/main" val="98980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500"/>
                                        <p:tgtEl>
                                          <p:spTgt spid="17">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 presetClass="exit" presetSubtype="0" fill="hold" nodeType="withEffect">
                                  <p:stCondLst>
                                    <p:cond delay="0"/>
                                  </p:stCondLst>
                                  <p:childTnLst>
                                    <p:set>
                                      <p:cBhvr>
                                        <p:cTn id="37"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37B2B-65F3-D6FC-A93B-56FFE8378063}"/>
            </a:ext>
          </a:extLst>
        </p:cNvPr>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5A2A4E58-384E-B70A-98D0-BC75151A4354}"/>
              </a:ext>
            </a:extLst>
          </p:cNvPr>
          <p:cNvPicPr>
            <a:picLocks noChangeAspect="1"/>
          </p:cNvPicPr>
          <p:nvPr/>
        </p:nvPicPr>
        <p:blipFill rotWithShape="1">
          <a:blip r:embed="rId2">
            <a:extLst>
              <a:ext uri="{28A0092B-C50C-407E-A947-70E740481C1C}">
                <a14:useLocalDpi xmlns:a14="http://schemas.microsoft.com/office/drawing/2010/main" val="0"/>
              </a:ext>
            </a:extLst>
          </a:blip>
          <a:srcRect l="21666" t="8524" r="5000" b="1833"/>
          <a:stretch/>
        </p:blipFill>
        <p:spPr>
          <a:xfrm>
            <a:off x="2319020" y="1601441"/>
            <a:ext cx="7553960" cy="5046518"/>
          </a:xfrm>
          <a:prstGeom prst="rect">
            <a:avLst/>
          </a:prstGeom>
          <a:ln>
            <a:solidFill>
              <a:schemeClr val="tx2"/>
            </a:solidFill>
          </a:ln>
        </p:spPr>
      </p:pic>
      <p:sp>
        <p:nvSpPr>
          <p:cNvPr id="3" name="Title 1">
            <a:extLst>
              <a:ext uri="{FF2B5EF4-FFF2-40B4-BE49-F238E27FC236}">
                <a16:creationId xmlns:a16="http://schemas.microsoft.com/office/drawing/2014/main" id="{C8F788C2-1406-85C8-192B-BE1C09BAF971}"/>
              </a:ext>
            </a:extLst>
          </p:cNvPr>
          <p:cNvSpPr txBox="1">
            <a:spLocks/>
          </p:cNvSpPr>
          <p:nvPr/>
        </p:nvSpPr>
        <p:spPr>
          <a:xfrm>
            <a:off x="2907030" y="308413"/>
            <a:ext cx="6377940" cy="129302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a:t>Fixed Asset SPN </a:t>
            </a:r>
            <a:br>
              <a:rPr lang="en-US"/>
            </a:br>
            <a:r>
              <a:rPr lang="en-US" sz="2800"/>
              <a:t>(generated from E1) </a:t>
            </a:r>
            <a:endParaRPr lang="en-US" sz="2800" dirty="0"/>
          </a:p>
        </p:txBody>
      </p:sp>
    </p:spTree>
    <p:extLst>
      <p:ext uri="{BB962C8B-B14F-4D97-AF65-F5344CB8AC3E}">
        <p14:creationId xmlns:p14="http://schemas.microsoft.com/office/powerpoint/2010/main" val="39687200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40FAE-B62A-3CB4-E6FF-7206978A395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537C4A6-757A-0985-E465-3539A0314C62}"/>
              </a:ext>
            </a:extLst>
          </p:cNvPr>
          <p:cNvSpPr txBox="1">
            <a:spLocks/>
          </p:cNvSpPr>
          <p:nvPr/>
        </p:nvSpPr>
        <p:spPr>
          <a:xfrm>
            <a:off x="2907029" y="369659"/>
            <a:ext cx="6377940" cy="1293028"/>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dirty="0"/>
              <a:t>Vehicle SPN &amp; placard</a:t>
            </a:r>
            <a:br>
              <a:rPr lang="en-US" dirty="0"/>
            </a:br>
            <a:r>
              <a:rPr lang="en-US" sz="2800" dirty="0"/>
              <a:t>(generated from E1) </a:t>
            </a:r>
          </a:p>
        </p:txBody>
      </p:sp>
      <p:pic>
        <p:nvPicPr>
          <p:cNvPr id="5" name="Picture 4" descr="Graphical user interface, table&#10;&#10;Description automatically generated">
            <a:extLst>
              <a:ext uri="{FF2B5EF4-FFF2-40B4-BE49-F238E27FC236}">
                <a16:creationId xmlns:a16="http://schemas.microsoft.com/office/drawing/2014/main" id="{FF121526-67A8-BF00-974F-9C2749BCE22E}"/>
              </a:ext>
            </a:extLst>
          </p:cNvPr>
          <p:cNvPicPr>
            <a:picLocks noChangeAspect="1"/>
          </p:cNvPicPr>
          <p:nvPr/>
        </p:nvPicPr>
        <p:blipFill rotWithShape="1">
          <a:blip r:embed="rId2">
            <a:extLst>
              <a:ext uri="{28A0092B-C50C-407E-A947-70E740481C1C}">
                <a14:useLocalDpi xmlns:a14="http://schemas.microsoft.com/office/drawing/2010/main" val="0"/>
              </a:ext>
            </a:extLst>
          </a:blip>
          <a:srcRect t="5323"/>
          <a:stretch/>
        </p:blipFill>
        <p:spPr>
          <a:xfrm>
            <a:off x="2239753" y="1456750"/>
            <a:ext cx="7712493" cy="5181600"/>
          </a:xfrm>
          <a:prstGeom prst="rect">
            <a:avLst/>
          </a:prstGeom>
          <a:ln>
            <a:solidFill>
              <a:schemeClr val="tx2"/>
            </a:solidFill>
          </a:ln>
        </p:spPr>
      </p:pic>
    </p:spTree>
    <p:extLst>
      <p:ext uri="{BB962C8B-B14F-4D97-AF65-F5344CB8AC3E}">
        <p14:creationId xmlns:p14="http://schemas.microsoft.com/office/powerpoint/2010/main" val="3433080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6AC26-4372-A238-B6ED-6C8C626DF11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ABB338C-9E6A-4E87-E044-04BD0519CA6B}"/>
              </a:ext>
            </a:extLst>
          </p:cNvPr>
          <p:cNvGrpSpPr/>
          <p:nvPr/>
        </p:nvGrpSpPr>
        <p:grpSpPr>
          <a:xfrm>
            <a:off x="2514600" y="504825"/>
            <a:ext cx="7162800" cy="1524000"/>
            <a:chOff x="2100072" y="438832"/>
            <a:chExt cx="6081306" cy="932768"/>
          </a:xfrm>
        </p:grpSpPr>
        <p:grpSp>
          <p:nvGrpSpPr>
            <p:cNvPr id="5" name="Group 4">
              <a:extLst>
                <a:ext uri="{FF2B5EF4-FFF2-40B4-BE49-F238E27FC236}">
                  <a16:creationId xmlns:a16="http://schemas.microsoft.com/office/drawing/2014/main" id="{B3E26723-110D-B64D-78B1-0FB918101AC1}"/>
                </a:ext>
              </a:extLst>
            </p:cNvPr>
            <p:cNvGrpSpPr/>
            <p:nvPr/>
          </p:nvGrpSpPr>
          <p:grpSpPr>
            <a:xfrm>
              <a:off x="2100072" y="438832"/>
              <a:ext cx="2167128" cy="932768"/>
              <a:chOff x="0" y="1959396"/>
              <a:chExt cx="2167128" cy="932768"/>
            </a:xfrm>
          </p:grpSpPr>
          <p:sp>
            <p:nvSpPr>
              <p:cNvPr id="9" name="Rectangle: Rounded Corners 8">
                <a:hlinkClick r:id="rId2"/>
                <a:extLst>
                  <a:ext uri="{FF2B5EF4-FFF2-40B4-BE49-F238E27FC236}">
                    <a16:creationId xmlns:a16="http://schemas.microsoft.com/office/drawing/2014/main" id="{05A0A2BF-F89E-1C62-3AD2-581F9F04E62F}"/>
                  </a:ext>
                </a:extLst>
              </p:cNvPr>
              <p:cNvSpPr/>
              <p:nvPr/>
            </p:nvSpPr>
            <p:spPr>
              <a:xfrm>
                <a:off x="0" y="1959396"/>
                <a:ext cx="2167128" cy="932768"/>
              </a:xfrm>
              <a:prstGeom prst="roundRect">
                <a:avLst/>
              </a:pr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F2660DD9-4409-BC78-B67F-BCD80D809D35}"/>
                  </a:ext>
                </a:extLst>
              </p:cNvPr>
              <p:cNvSpPr txBox="1"/>
              <p:nvPr/>
            </p:nvSpPr>
            <p:spPr>
              <a:xfrm>
                <a:off x="45534" y="2004930"/>
                <a:ext cx="2076060" cy="841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kern="1200" dirty="0"/>
                  <a:t>Communication</a:t>
                </a:r>
              </a:p>
            </p:txBody>
          </p:sp>
        </p:grpSp>
        <p:grpSp>
          <p:nvGrpSpPr>
            <p:cNvPr id="6" name="Group 5">
              <a:extLst>
                <a:ext uri="{FF2B5EF4-FFF2-40B4-BE49-F238E27FC236}">
                  <a16:creationId xmlns:a16="http://schemas.microsoft.com/office/drawing/2014/main" id="{D8965154-7966-DAAC-A342-BEAE0B0B7AE8}"/>
                </a:ext>
              </a:extLst>
            </p:cNvPr>
            <p:cNvGrpSpPr/>
            <p:nvPr/>
          </p:nvGrpSpPr>
          <p:grpSpPr>
            <a:xfrm>
              <a:off x="4221668" y="526262"/>
              <a:ext cx="3959710" cy="746214"/>
              <a:chOff x="2060089" y="2052673"/>
              <a:chExt cx="3959710" cy="746214"/>
            </a:xfrm>
          </p:grpSpPr>
          <p:sp>
            <p:nvSpPr>
              <p:cNvPr id="7" name="Rectangle: Top Corners Rounded 6">
                <a:extLst>
                  <a:ext uri="{FF2B5EF4-FFF2-40B4-BE49-F238E27FC236}">
                    <a16:creationId xmlns:a16="http://schemas.microsoft.com/office/drawing/2014/main" id="{E65804C9-6BF3-EE24-81D0-73B6810129FD}"/>
                  </a:ext>
                </a:extLst>
              </p:cNvPr>
              <p:cNvSpPr/>
              <p:nvPr/>
            </p:nvSpPr>
            <p:spPr>
              <a:xfrm rot="5400000">
                <a:off x="3720356" y="499444"/>
                <a:ext cx="746214" cy="3852672"/>
              </a:xfrm>
              <a:prstGeom prst="round2SameRect">
                <a:avLst/>
              </a:prstGeom>
            </p:spPr>
            <p:style>
              <a:lnRef idx="2">
                <a:schemeClr val="accent5">
                  <a:tint val="40000"/>
                  <a:alpha val="90000"/>
                  <a:hueOff val="-2246587"/>
                  <a:satOff val="-7611"/>
                  <a:lumOff val="-976"/>
                  <a:alphaOff val="0"/>
                </a:schemeClr>
              </a:lnRef>
              <a:fillRef idx="1">
                <a:schemeClr val="accent5">
                  <a:tint val="40000"/>
                  <a:alpha val="90000"/>
                  <a:hueOff val="-2246587"/>
                  <a:satOff val="-7611"/>
                  <a:lumOff val="-976"/>
                  <a:alphaOff val="0"/>
                </a:schemeClr>
              </a:fillRef>
              <a:effectRef idx="0">
                <a:schemeClr val="accent5">
                  <a:tint val="40000"/>
                  <a:alpha val="90000"/>
                  <a:hueOff val="-2246587"/>
                  <a:satOff val="-7611"/>
                  <a:lumOff val="-976"/>
                  <a:alphaOff val="0"/>
                </a:schemeClr>
              </a:effectRef>
              <a:fontRef idx="minor">
                <a:schemeClr val="dk1">
                  <a:hueOff val="0"/>
                  <a:satOff val="0"/>
                  <a:lumOff val="0"/>
                  <a:alphaOff val="0"/>
                </a:schemeClr>
              </a:fontRef>
            </p:style>
            <p:txBody>
              <a:bodyPr/>
              <a:lstStyle/>
              <a:p>
                <a:endParaRPr lang="en-US"/>
              </a:p>
            </p:txBody>
          </p:sp>
          <p:sp>
            <p:nvSpPr>
              <p:cNvPr id="8" name="Rectangle: Top Corners Rounded 4">
                <a:extLst>
                  <a:ext uri="{FF2B5EF4-FFF2-40B4-BE49-F238E27FC236}">
                    <a16:creationId xmlns:a16="http://schemas.microsoft.com/office/drawing/2014/main" id="{AA9920E5-844F-B11C-9DB5-789B92353F2F}"/>
                  </a:ext>
                </a:extLst>
              </p:cNvPr>
              <p:cNvSpPr txBox="1"/>
              <p:nvPr/>
            </p:nvSpPr>
            <p:spPr>
              <a:xfrm>
                <a:off x="2060089" y="2089099"/>
                <a:ext cx="3852671" cy="673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ctr" defTabSz="622300">
                  <a:lnSpc>
                    <a:spcPct val="90000"/>
                  </a:lnSpc>
                  <a:spcBef>
                    <a:spcPct val="0"/>
                  </a:spcBef>
                  <a:spcAft>
                    <a:spcPct val="15000"/>
                  </a:spcAft>
                </a:pPr>
                <a:r>
                  <a:rPr lang="en-US" kern="1200" dirty="0"/>
                  <a:t>Submit information to Surplus Property </a:t>
                </a:r>
                <a:r>
                  <a:rPr lang="en-US" sz="1600" kern="1200" dirty="0"/>
                  <a:t>(as.materielsurplusproperty@nebraska.gov)</a:t>
                </a:r>
              </a:p>
            </p:txBody>
          </p:sp>
        </p:grpSp>
      </p:grpSp>
      <p:sp>
        <p:nvSpPr>
          <p:cNvPr id="11" name="Content Placeholder 2">
            <a:extLst>
              <a:ext uri="{FF2B5EF4-FFF2-40B4-BE49-F238E27FC236}">
                <a16:creationId xmlns:a16="http://schemas.microsoft.com/office/drawing/2014/main" id="{DDE9937E-B163-1532-0393-0F23446FDAB0}"/>
              </a:ext>
            </a:extLst>
          </p:cNvPr>
          <p:cNvSpPr txBox="1">
            <a:spLocks/>
          </p:cNvSpPr>
          <p:nvPr/>
        </p:nvSpPr>
        <p:spPr>
          <a:xfrm>
            <a:off x="2118360" y="2431211"/>
            <a:ext cx="7955280" cy="41410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sz="2400"/>
              <a:t>When all the information is gathered: </a:t>
            </a:r>
          </a:p>
          <a:p>
            <a:pPr marL="285750" indent="-285750"/>
            <a:r>
              <a:rPr lang="en-US"/>
              <a:t>Assessment Form</a:t>
            </a:r>
          </a:p>
          <a:p>
            <a:pPr marL="285750" indent="-285750"/>
            <a:r>
              <a:rPr lang="en-US"/>
              <a:t>SPN Form</a:t>
            </a:r>
          </a:p>
          <a:p>
            <a:pPr marL="285750" indent="-285750"/>
            <a:r>
              <a:rPr lang="en-US"/>
              <a:t>Photos</a:t>
            </a:r>
          </a:p>
          <a:p>
            <a:r>
              <a:rPr lang="en-US"/>
              <a:t>Attach to an email and submit it to:</a:t>
            </a:r>
          </a:p>
          <a:p>
            <a:r>
              <a:rPr lang="en-US">
                <a:hlinkClick r:id="rId3"/>
              </a:rPr>
              <a:t>as.materielsurplusproperty@nebraska.gov</a:t>
            </a:r>
            <a:r>
              <a:rPr lang="en-US"/>
              <a:t> </a:t>
            </a:r>
          </a:p>
          <a:p>
            <a:pPr marL="0" indent="0">
              <a:buFont typeface="Arial" panose="020B0604020202020204" pitchFamily="34" charset="0"/>
              <a:buNone/>
            </a:pPr>
            <a:endParaRPr lang="en-US"/>
          </a:p>
          <a:p>
            <a:r>
              <a:rPr lang="en-US"/>
              <a:t>This Mailbox is accessible by multiple teammates and will ensure access and a timely response with any feedback.</a:t>
            </a:r>
            <a:endParaRPr lang="en-US" dirty="0"/>
          </a:p>
        </p:txBody>
      </p:sp>
    </p:spTree>
    <p:extLst>
      <p:ext uri="{BB962C8B-B14F-4D97-AF65-F5344CB8AC3E}">
        <p14:creationId xmlns:p14="http://schemas.microsoft.com/office/powerpoint/2010/main" val="375632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fade">
                                      <p:cBhvr>
                                        <p:cTn id="3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71CC6-1107-46A6-ECC1-47C907DCBD3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4CEFD07-63AC-5DC8-1153-A7D29938FBC9}"/>
              </a:ext>
            </a:extLst>
          </p:cNvPr>
          <p:cNvGrpSpPr/>
          <p:nvPr/>
        </p:nvGrpSpPr>
        <p:grpSpPr>
          <a:xfrm>
            <a:off x="990600" y="304800"/>
            <a:ext cx="7162800" cy="1219200"/>
            <a:chOff x="2086945" y="438832"/>
            <a:chExt cx="6066455" cy="932768"/>
          </a:xfrm>
        </p:grpSpPr>
        <p:grpSp>
          <p:nvGrpSpPr>
            <p:cNvPr id="3" name="Group 2">
              <a:extLst>
                <a:ext uri="{FF2B5EF4-FFF2-40B4-BE49-F238E27FC236}">
                  <a16:creationId xmlns:a16="http://schemas.microsoft.com/office/drawing/2014/main" id="{198B8383-1A6C-7559-3E11-A713320692D5}"/>
                </a:ext>
              </a:extLst>
            </p:cNvPr>
            <p:cNvGrpSpPr/>
            <p:nvPr/>
          </p:nvGrpSpPr>
          <p:grpSpPr>
            <a:xfrm>
              <a:off x="2086945" y="438832"/>
              <a:ext cx="2167128" cy="932768"/>
              <a:chOff x="0" y="2938803"/>
              <a:chExt cx="2167128" cy="932768"/>
            </a:xfrm>
          </p:grpSpPr>
          <p:sp>
            <p:nvSpPr>
              <p:cNvPr id="15" name="Rectangle: Rounded Corners 14">
                <a:hlinkClick r:id="rId2"/>
                <a:extLst>
                  <a:ext uri="{FF2B5EF4-FFF2-40B4-BE49-F238E27FC236}">
                    <a16:creationId xmlns:a16="http://schemas.microsoft.com/office/drawing/2014/main" id="{CADF01CC-FB77-94C7-BF67-0DF5138EE01D}"/>
                  </a:ext>
                </a:extLst>
              </p:cNvPr>
              <p:cNvSpPr/>
              <p:nvPr/>
            </p:nvSpPr>
            <p:spPr>
              <a:xfrm>
                <a:off x="0" y="2938803"/>
                <a:ext cx="2167128" cy="932768"/>
              </a:xfrm>
              <a:prstGeom prst="roundRect">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22A144A0-BCA5-81BE-E7EB-063AF2DCA95F}"/>
                  </a:ext>
                </a:extLst>
              </p:cNvPr>
              <p:cNvSpPr txBox="1"/>
              <p:nvPr/>
            </p:nvSpPr>
            <p:spPr>
              <a:xfrm>
                <a:off x="45534" y="2984337"/>
                <a:ext cx="2076060" cy="841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Determination</a:t>
                </a:r>
              </a:p>
            </p:txBody>
          </p:sp>
        </p:grpSp>
        <p:grpSp>
          <p:nvGrpSpPr>
            <p:cNvPr id="12" name="Group 11">
              <a:extLst>
                <a:ext uri="{FF2B5EF4-FFF2-40B4-BE49-F238E27FC236}">
                  <a16:creationId xmlns:a16="http://schemas.microsoft.com/office/drawing/2014/main" id="{80BE5D2F-69AD-2D1F-3457-4C9F44045402}"/>
                </a:ext>
              </a:extLst>
            </p:cNvPr>
            <p:cNvGrpSpPr/>
            <p:nvPr/>
          </p:nvGrpSpPr>
          <p:grpSpPr>
            <a:xfrm>
              <a:off x="4300728" y="532109"/>
              <a:ext cx="3852672" cy="746214"/>
              <a:chOff x="2167127" y="3032080"/>
              <a:chExt cx="3852672" cy="746214"/>
            </a:xfrm>
          </p:grpSpPr>
          <p:sp>
            <p:nvSpPr>
              <p:cNvPr id="13" name="Rectangle: Top Corners Rounded 12">
                <a:extLst>
                  <a:ext uri="{FF2B5EF4-FFF2-40B4-BE49-F238E27FC236}">
                    <a16:creationId xmlns:a16="http://schemas.microsoft.com/office/drawing/2014/main" id="{FF2B065A-9665-5B86-91D3-DE965BDCE9C6}"/>
                  </a:ext>
                </a:extLst>
              </p:cNvPr>
              <p:cNvSpPr/>
              <p:nvPr/>
            </p:nvSpPr>
            <p:spPr>
              <a:xfrm rot="5400000">
                <a:off x="3720356" y="1478851"/>
                <a:ext cx="746214" cy="3852672"/>
              </a:xfrm>
              <a:prstGeom prst="round2SameRect">
                <a:avLst/>
              </a:prstGeom>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txBody>
              <a:bodyPr/>
              <a:lstStyle/>
              <a:p>
                <a:endParaRPr lang="en-US"/>
              </a:p>
            </p:txBody>
          </p:sp>
          <p:sp>
            <p:nvSpPr>
              <p:cNvPr id="14" name="Rectangle: Top Corners Rounded 4">
                <a:extLst>
                  <a:ext uri="{FF2B5EF4-FFF2-40B4-BE49-F238E27FC236}">
                    <a16:creationId xmlns:a16="http://schemas.microsoft.com/office/drawing/2014/main" id="{2E7052C4-A624-D1ED-387F-AC1CC2FE757B}"/>
                  </a:ext>
                </a:extLst>
              </p:cNvPr>
              <p:cNvSpPr txBox="1"/>
              <p:nvPr/>
            </p:nvSpPr>
            <p:spPr>
              <a:xfrm>
                <a:off x="2167128" y="3068507"/>
                <a:ext cx="3816245" cy="673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ctr" defTabSz="622300">
                  <a:lnSpc>
                    <a:spcPct val="90000"/>
                  </a:lnSpc>
                  <a:spcBef>
                    <a:spcPct val="0"/>
                  </a:spcBef>
                  <a:spcAft>
                    <a:spcPct val="15000"/>
                  </a:spcAft>
                </a:pPr>
                <a:r>
                  <a:rPr lang="en-US" kern="1200" dirty="0"/>
                  <a:t>Surplus Property will assess and advise as to the best disposal method and schedule a drop-off or pick-up date</a:t>
                </a:r>
              </a:p>
            </p:txBody>
          </p:sp>
        </p:grpSp>
      </p:grpSp>
      <p:sp>
        <p:nvSpPr>
          <p:cNvPr id="17" name="Content Placeholder 12">
            <a:extLst>
              <a:ext uri="{FF2B5EF4-FFF2-40B4-BE49-F238E27FC236}">
                <a16:creationId xmlns:a16="http://schemas.microsoft.com/office/drawing/2014/main" id="{74190EC8-6532-DCF7-41E9-6951A66624A3}"/>
              </a:ext>
            </a:extLst>
          </p:cNvPr>
          <p:cNvSpPr txBox="1">
            <a:spLocks/>
          </p:cNvSpPr>
          <p:nvPr/>
        </p:nvSpPr>
        <p:spPr>
          <a:xfrm>
            <a:off x="822325" y="1846263"/>
            <a:ext cx="7543800" cy="4022725"/>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a:t>Surplus Property will review the information submitted.</a:t>
            </a:r>
          </a:p>
          <a:p>
            <a:endParaRPr lang="en-US"/>
          </a:p>
          <a:p>
            <a:pPr marL="285750" indent="-285750"/>
            <a:r>
              <a:rPr lang="en-US"/>
              <a:t>If any items are unsellable, Surplus will reply to the Agency’s email to adjust SPN’s and possibly submit a destruction request. </a:t>
            </a:r>
          </a:p>
          <a:p>
            <a:pPr marL="1200150" lvl="2" indent="-285750"/>
            <a:r>
              <a:rPr lang="en-US"/>
              <a:t>Destruction SPN’s will be submitted through ECM/Hyland OnBase, as discussed later.</a:t>
            </a:r>
          </a:p>
          <a:p>
            <a:pPr marL="285750" indent="-285750"/>
            <a:r>
              <a:rPr lang="en-US"/>
              <a:t>If adjustments are necessary, the Agency will need to adjust and resubmit. </a:t>
            </a:r>
          </a:p>
          <a:p>
            <a:pPr marL="285750" indent="-285750"/>
            <a:r>
              <a:rPr lang="en-US"/>
              <a:t>Once SPN’s are finalized, Surplus will provide the Agency with a date and time for drop-off or pick-up.</a:t>
            </a:r>
            <a:endParaRPr lang="en-US" dirty="0"/>
          </a:p>
        </p:txBody>
      </p:sp>
    </p:spTree>
    <p:extLst>
      <p:ext uri="{BB962C8B-B14F-4D97-AF65-F5344CB8AC3E}">
        <p14:creationId xmlns:p14="http://schemas.microsoft.com/office/powerpoint/2010/main" val="146732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500"/>
                                        <p:tgtEl>
                                          <p:spTgt spid="1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4" end="4"/>
                                            </p:txEl>
                                          </p:spTgt>
                                        </p:tgtEl>
                                        <p:attrNameLst>
                                          <p:attrName>style.visibility</p:attrName>
                                        </p:attrNameLst>
                                      </p:cBhvr>
                                      <p:to>
                                        <p:strVal val="visible"/>
                                      </p:to>
                                    </p:set>
                                    <p:animEffect transition="in" filter="fade">
                                      <p:cBhvr>
                                        <p:cTn id="20" dur="500"/>
                                        <p:tgtEl>
                                          <p:spTgt spid="1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5" end="5"/>
                                            </p:txEl>
                                          </p:spTgt>
                                        </p:tgtEl>
                                        <p:attrNameLst>
                                          <p:attrName>style.visibility</p:attrName>
                                        </p:attrNameLst>
                                      </p:cBhvr>
                                      <p:to>
                                        <p:strVal val="visible"/>
                                      </p:to>
                                    </p:set>
                                    <p:animEffect transition="in" filter="fade">
                                      <p:cBhvr>
                                        <p:cTn id="2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B9030-40A2-2FD4-29A7-44357369BA5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01AA2A7-9D6C-D8E2-3167-CAFF8C261B45}"/>
              </a:ext>
            </a:extLst>
          </p:cNvPr>
          <p:cNvGrpSpPr/>
          <p:nvPr/>
        </p:nvGrpSpPr>
        <p:grpSpPr>
          <a:xfrm>
            <a:off x="928687" y="304800"/>
            <a:ext cx="7331075" cy="1228725"/>
            <a:chOff x="2086945" y="448357"/>
            <a:chExt cx="6066455" cy="932768"/>
          </a:xfrm>
        </p:grpSpPr>
        <p:grpSp>
          <p:nvGrpSpPr>
            <p:cNvPr id="3" name="Group 2">
              <a:extLst>
                <a:ext uri="{FF2B5EF4-FFF2-40B4-BE49-F238E27FC236}">
                  <a16:creationId xmlns:a16="http://schemas.microsoft.com/office/drawing/2014/main" id="{A3AFF67F-407F-A026-E02C-0E091D39BDC8}"/>
                </a:ext>
              </a:extLst>
            </p:cNvPr>
            <p:cNvGrpSpPr/>
            <p:nvPr/>
          </p:nvGrpSpPr>
          <p:grpSpPr>
            <a:xfrm>
              <a:off x="2086945" y="448357"/>
              <a:ext cx="2167128" cy="932768"/>
              <a:chOff x="0" y="3918210"/>
              <a:chExt cx="2167128" cy="932768"/>
            </a:xfrm>
          </p:grpSpPr>
          <p:sp>
            <p:nvSpPr>
              <p:cNvPr id="15" name="Rectangle: Rounded Corners 14">
                <a:hlinkClick r:id="rId2"/>
                <a:extLst>
                  <a:ext uri="{FF2B5EF4-FFF2-40B4-BE49-F238E27FC236}">
                    <a16:creationId xmlns:a16="http://schemas.microsoft.com/office/drawing/2014/main" id="{99963B89-84A1-22E8-9596-1CF4143E51C7}"/>
                  </a:ext>
                </a:extLst>
              </p:cNvPr>
              <p:cNvSpPr/>
              <p:nvPr/>
            </p:nvSpPr>
            <p:spPr>
              <a:xfrm>
                <a:off x="0" y="3918210"/>
                <a:ext cx="2167128" cy="932768"/>
              </a:xfrm>
              <a:prstGeom prst="roundRect">
                <a:avLst/>
              </a:pr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AB78F689-9CBA-82F9-22CF-3F2FB9F8E44C}"/>
                  </a:ext>
                </a:extLst>
              </p:cNvPr>
              <p:cNvSpPr txBox="1"/>
              <p:nvPr/>
            </p:nvSpPr>
            <p:spPr>
              <a:xfrm>
                <a:off x="45534" y="3963744"/>
                <a:ext cx="2076060" cy="841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 Preparation</a:t>
                </a:r>
              </a:p>
            </p:txBody>
          </p:sp>
        </p:grpSp>
        <p:grpSp>
          <p:nvGrpSpPr>
            <p:cNvPr id="12" name="Group 11">
              <a:extLst>
                <a:ext uri="{FF2B5EF4-FFF2-40B4-BE49-F238E27FC236}">
                  <a16:creationId xmlns:a16="http://schemas.microsoft.com/office/drawing/2014/main" id="{ABC558ED-5E0D-B19E-36AF-E79F2525A340}"/>
                </a:ext>
              </a:extLst>
            </p:cNvPr>
            <p:cNvGrpSpPr/>
            <p:nvPr/>
          </p:nvGrpSpPr>
          <p:grpSpPr>
            <a:xfrm>
              <a:off x="4300728" y="541634"/>
              <a:ext cx="3852672" cy="746214"/>
              <a:chOff x="2167127" y="4011487"/>
              <a:chExt cx="3852672" cy="746214"/>
            </a:xfrm>
          </p:grpSpPr>
          <p:sp>
            <p:nvSpPr>
              <p:cNvPr id="13" name="Rectangle: Top Corners Rounded 12">
                <a:extLst>
                  <a:ext uri="{FF2B5EF4-FFF2-40B4-BE49-F238E27FC236}">
                    <a16:creationId xmlns:a16="http://schemas.microsoft.com/office/drawing/2014/main" id="{F40515FF-CDCA-66E1-AC5A-6E5BAFD7A283}"/>
                  </a:ext>
                </a:extLst>
              </p:cNvPr>
              <p:cNvSpPr/>
              <p:nvPr/>
            </p:nvSpPr>
            <p:spPr>
              <a:xfrm rot="5400000">
                <a:off x="3720356" y="2458258"/>
                <a:ext cx="746214" cy="3852672"/>
              </a:xfrm>
              <a:prstGeom prst="round2SameRect">
                <a:avLst/>
              </a:prstGeom>
            </p:spPr>
            <p:style>
              <a:lnRef idx="2">
                <a:schemeClr val="accent5">
                  <a:tint val="40000"/>
                  <a:alpha val="90000"/>
                  <a:hueOff val="-4493175"/>
                  <a:satOff val="-15221"/>
                  <a:lumOff val="-1952"/>
                  <a:alphaOff val="0"/>
                </a:schemeClr>
              </a:lnRef>
              <a:fillRef idx="1">
                <a:schemeClr val="accent5">
                  <a:tint val="40000"/>
                  <a:alpha val="90000"/>
                  <a:hueOff val="-4493175"/>
                  <a:satOff val="-15221"/>
                  <a:lumOff val="-1952"/>
                  <a:alphaOff val="0"/>
                </a:schemeClr>
              </a:fillRef>
              <a:effectRef idx="0">
                <a:schemeClr val="accent5">
                  <a:tint val="40000"/>
                  <a:alpha val="90000"/>
                  <a:hueOff val="-4493175"/>
                  <a:satOff val="-15221"/>
                  <a:lumOff val="-1952"/>
                  <a:alphaOff val="0"/>
                </a:schemeClr>
              </a:effectRef>
              <a:fontRef idx="minor">
                <a:schemeClr val="dk1">
                  <a:hueOff val="0"/>
                  <a:satOff val="0"/>
                  <a:lumOff val="0"/>
                  <a:alphaOff val="0"/>
                </a:schemeClr>
              </a:fontRef>
            </p:style>
            <p:txBody>
              <a:bodyPr/>
              <a:lstStyle/>
              <a:p>
                <a:endParaRPr lang="en-US"/>
              </a:p>
            </p:txBody>
          </p:sp>
          <p:sp>
            <p:nvSpPr>
              <p:cNvPr id="14" name="Rectangle: Top Corners Rounded 4">
                <a:extLst>
                  <a:ext uri="{FF2B5EF4-FFF2-40B4-BE49-F238E27FC236}">
                    <a16:creationId xmlns:a16="http://schemas.microsoft.com/office/drawing/2014/main" id="{8F357A97-79A3-D785-84DF-D09790A90856}"/>
                  </a:ext>
                </a:extLst>
              </p:cNvPr>
              <p:cNvSpPr txBox="1"/>
              <p:nvPr/>
            </p:nvSpPr>
            <p:spPr>
              <a:xfrm>
                <a:off x="2167128" y="4047914"/>
                <a:ext cx="3816245" cy="673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l" defTabSz="622300">
                  <a:lnSpc>
                    <a:spcPct val="90000"/>
                  </a:lnSpc>
                  <a:spcBef>
                    <a:spcPct val="0"/>
                  </a:spcBef>
                  <a:spcAft>
                    <a:spcPct val="15000"/>
                  </a:spcAft>
                </a:pPr>
                <a:r>
                  <a:rPr lang="en-US" kern="1200" dirty="0"/>
                  <a:t>The Agency prepares the items for drop-off or pick-up as determined</a:t>
                </a:r>
                <a:endParaRPr lang="en-US" sz="1600" kern="1200" dirty="0"/>
              </a:p>
            </p:txBody>
          </p:sp>
        </p:grpSp>
      </p:grpSp>
      <p:sp>
        <p:nvSpPr>
          <p:cNvPr id="17" name="Content Placeholder 2">
            <a:extLst>
              <a:ext uri="{FF2B5EF4-FFF2-40B4-BE49-F238E27FC236}">
                <a16:creationId xmlns:a16="http://schemas.microsoft.com/office/drawing/2014/main" id="{55D6A20B-0FC1-2471-E039-C49FC5F18F9F}"/>
              </a:ext>
            </a:extLst>
          </p:cNvPr>
          <p:cNvSpPr txBox="1">
            <a:spLocks/>
          </p:cNvSpPr>
          <p:nvPr/>
        </p:nvSpPr>
        <p:spPr>
          <a:xfrm>
            <a:off x="594360" y="2057400"/>
            <a:ext cx="7955280" cy="40690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b="1" dirty="0"/>
              <a:t>PRIOR </a:t>
            </a:r>
            <a:r>
              <a:rPr lang="en-US" dirty="0"/>
              <a:t>to delivery, be sure:</a:t>
            </a:r>
          </a:p>
          <a:p>
            <a:pPr lvl="1"/>
            <a:r>
              <a:rPr lang="en-US" dirty="0"/>
              <a:t>Items are </a:t>
            </a:r>
            <a:r>
              <a:rPr lang="en-US" b="1" dirty="0"/>
              <a:t>clean </a:t>
            </a:r>
            <a:r>
              <a:rPr lang="en-US" dirty="0"/>
              <a:t>of all dirt, dust, grime, grease, etc.</a:t>
            </a:r>
          </a:p>
          <a:p>
            <a:pPr lvl="1"/>
            <a:r>
              <a:rPr lang="en-US" b="1" dirty="0"/>
              <a:t>Each</a:t>
            </a:r>
            <a:r>
              <a:rPr lang="en-US" dirty="0"/>
              <a:t> item is labeled with SPN number</a:t>
            </a:r>
          </a:p>
          <a:p>
            <a:pPr lvl="2"/>
            <a:r>
              <a:rPr lang="en-US" dirty="0"/>
              <a:t>Label should be </a:t>
            </a:r>
            <a:r>
              <a:rPr lang="en-US" b="1" dirty="0"/>
              <a:t>visible </a:t>
            </a:r>
            <a:r>
              <a:rPr lang="en-US" dirty="0"/>
              <a:t>(</a:t>
            </a:r>
            <a:r>
              <a:rPr lang="en-US" i="1" dirty="0"/>
              <a:t>tape and markers OK</a:t>
            </a:r>
            <a:r>
              <a:rPr lang="en-US" dirty="0"/>
              <a:t>)</a:t>
            </a:r>
          </a:p>
          <a:p>
            <a:pPr lvl="2"/>
            <a:r>
              <a:rPr lang="en-US" dirty="0"/>
              <a:t>Label should </a:t>
            </a:r>
            <a:r>
              <a:rPr lang="en-US" b="1" dirty="0"/>
              <a:t>NOT</a:t>
            </a:r>
            <a:r>
              <a:rPr lang="en-US" dirty="0"/>
              <a:t> be placed on laptop or monitor screens</a:t>
            </a:r>
          </a:p>
          <a:p>
            <a:pPr lvl="1"/>
            <a:r>
              <a:rPr lang="en-US" b="1" dirty="0"/>
              <a:t>ALL</a:t>
            </a:r>
            <a:r>
              <a:rPr lang="en-US" dirty="0"/>
              <a:t> state identification tags are removed</a:t>
            </a:r>
          </a:p>
          <a:p>
            <a:pPr lvl="1"/>
            <a:r>
              <a:rPr lang="en-US" dirty="0"/>
              <a:t>Small items are bundled &amp; labeled with SPN number and quantity in the bundle</a:t>
            </a:r>
          </a:p>
          <a:p>
            <a:pPr lvl="1"/>
            <a:r>
              <a:rPr lang="en-US" dirty="0"/>
              <a:t>A copy of the SPN form is included with items</a:t>
            </a:r>
          </a:p>
          <a:p>
            <a:pPr lvl="1"/>
            <a:r>
              <a:rPr lang="en-US" dirty="0"/>
              <a:t>For vehicles – license plates are removed (</a:t>
            </a:r>
            <a:r>
              <a:rPr lang="en-US" i="1" dirty="0"/>
              <a:t>can remove at Surplus location) </a:t>
            </a:r>
            <a:r>
              <a:rPr lang="en-US" dirty="0"/>
              <a:t>and title, SPN Form, &amp; keys are delivered with vehicle</a:t>
            </a:r>
          </a:p>
          <a:p>
            <a:pPr lvl="1"/>
            <a:endParaRPr lang="en-US" dirty="0"/>
          </a:p>
        </p:txBody>
      </p:sp>
    </p:spTree>
    <p:extLst>
      <p:ext uri="{BB962C8B-B14F-4D97-AF65-F5344CB8AC3E}">
        <p14:creationId xmlns:p14="http://schemas.microsoft.com/office/powerpoint/2010/main" val="420511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500"/>
                                        <p:tgtEl>
                                          <p:spTgt spid="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xEl>
                                              <p:pRg st="6" end="6"/>
                                            </p:txEl>
                                          </p:spTgt>
                                        </p:tgtEl>
                                        <p:attrNameLst>
                                          <p:attrName>style.visibility</p:attrName>
                                        </p:attrNameLst>
                                      </p:cBhvr>
                                      <p:to>
                                        <p:strVal val="visible"/>
                                      </p:to>
                                    </p:set>
                                    <p:animEffect transition="in" filter="fade">
                                      <p:cBhvr>
                                        <p:cTn id="37" dur="500"/>
                                        <p:tgtEl>
                                          <p:spTgt spid="1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xEl>
                                              <p:pRg st="7" end="7"/>
                                            </p:txEl>
                                          </p:spTgt>
                                        </p:tgtEl>
                                        <p:attrNameLst>
                                          <p:attrName>style.visibility</p:attrName>
                                        </p:attrNameLst>
                                      </p:cBhvr>
                                      <p:to>
                                        <p:strVal val="visible"/>
                                      </p:to>
                                    </p:set>
                                    <p:animEffect transition="in" filter="fade">
                                      <p:cBhvr>
                                        <p:cTn id="42" dur="500"/>
                                        <p:tgtEl>
                                          <p:spTgt spid="1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xEl>
                                              <p:pRg st="8" end="8"/>
                                            </p:txEl>
                                          </p:spTgt>
                                        </p:tgtEl>
                                        <p:attrNameLst>
                                          <p:attrName>style.visibility</p:attrName>
                                        </p:attrNameLst>
                                      </p:cBhvr>
                                      <p:to>
                                        <p:strVal val="visible"/>
                                      </p:to>
                                    </p:set>
                                    <p:animEffect transition="in" filter="fade">
                                      <p:cBhvr>
                                        <p:cTn id="47"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98FC4-3403-D222-F029-E55453AC021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19360BB-92A1-B2DC-A80C-12C7F3167A13}"/>
              </a:ext>
            </a:extLst>
          </p:cNvPr>
          <p:cNvGrpSpPr/>
          <p:nvPr/>
        </p:nvGrpSpPr>
        <p:grpSpPr>
          <a:xfrm>
            <a:off x="2174748" y="542544"/>
            <a:ext cx="7281672" cy="1219200"/>
            <a:chOff x="2133600" y="438832"/>
            <a:chExt cx="6062472" cy="932768"/>
          </a:xfrm>
        </p:grpSpPr>
        <p:grpSp>
          <p:nvGrpSpPr>
            <p:cNvPr id="5" name="Group 4">
              <a:extLst>
                <a:ext uri="{FF2B5EF4-FFF2-40B4-BE49-F238E27FC236}">
                  <a16:creationId xmlns:a16="http://schemas.microsoft.com/office/drawing/2014/main" id="{6AB81CD8-ED2F-C27A-2782-E43FF33A7BFA}"/>
                </a:ext>
              </a:extLst>
            </p:cNvPr>
            <p:cNvGrpSpPr/>
            <p:nvPr/>
          </p:nvGrpSpPr>
          <p:grpSpPr>
            <a:xfrm>
              <a:off x="2133600" y="438832"/>
              <a:ext cx="2167128" cy="932768"/>
              <a:chOff x="0" y="4897617"/>
              <a:chExt cx="2167128" cy="932768"/>
            </a:xfrm>
          </p:grpSpPr>
          <p:sp>
            <p:nvSpPr>
              <p:cNvPr id="9" name="Rectangle: Rounded Corners 8">
                <a:hlinkClick r:id="rId2"/>
                <a:extLst>
                  <a:ext uri="{FF2B5EF4-FFF2-40B4-BE49-F238E27FC236}">
                    <a16:creationId xmlns:a16="http://schemas.microsoft.com/office/drawing/2014/main" id="{9368BA59-A1F8-A880-A464-0A174F321FD5}"/>
                  </a:ext>
                </a:extLst>
              </p:cNvPr>
              <p:cNvSpPr/>
              <p:nvPr/>
            </p:nvSpPr>
            <p:spPr>
              <a:xfrm>
                <a:off x="0" y="4897617"/>
                <a:ext cx="2167128" cy="932768"/>
              </a:xfrm>
              <a:prstGeom prst="roundRect">
                <a:avLst/>
              </a:prstGeom>
            </p:spPr>
            <p:style>
              <a:lnRef idx="2">
                <a:schemeClr val="lt1">
                  <a:hueOff val="0"/>
                  <a:satOff val="0"/>
                  <a:lumOff val="0"/>
                  <a:alphaOff val="0"/>
                </a:schemeClr>
              </a:lnRef>
              <a:fillRef idx="1">
                <a:schemeClr val="accent5">
                  <a:hueOff val="-5632119"/>
                  <a:satOff val="-14516"/>
                  <a:lumOff val="-9804"/>
                  <a:alphaOff val="0"/>
                </a:schemeClr>
              </a:fillRef>
              <a:effectRef idx="0">
                <a:schemeClr val="accent5">
                  <a:hueOff val="-5632119"/>
                  <a:satOff val="-14516"/>
                  <a:lumOff val="-9804"/>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AD120AE2-69E5-0397-3C4A-A2625485D17C}"/>
                  </a:ext>
                </a:extLst>
              </p:cNvPr>
              <p:cNvSpPr txBox="1"/>
              <p:nvPr/>
            </p:nvSpPr>
            <p:spPr>
              <a:xfrm>
                <a:off x="45534" y="4943151"/>
                <a:ext cx="2076060" cy="841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Disposition</a:t>
                </a:r>
              </a:p>
            </p:txBody>
          </p:sp>
        </p:grpSp>
        <p:grpSp>
          <p:nvGrpSpPr>
            <p:cNvPr id="6" name="Group 5">
              <a:extLst>
                <a:ext uri="{FF2B5EF4-FFF2-40B4-BE49-F238E27FC236}">
                  <a16:creationId xmlns:a16="http://schemas.microsoft.com/office/drawing/2014/main" id="{C1E2EB2A-CFA0-649D-623D-AE33058E90B8}"/>
                </a:ext>
              </a:extLst>
            </p:cNvPr>
            <p:cNvGrpSpPr/>
            <p:nvPr/>
          </p:nvGrpSpPr>
          <p:grpSpPr>
            <a:xfrm>
              <a:off x="4343400" y="532109"/>
              <a:ext cx="3852672" cy="746214"/>
              <a:chOff x="2167127" y="4990894"/>
              <a:chExt cx="3852672" cy="746214"/>
            </a:xfrm>
          </p:grpSpPr>
          <p:sp>
            <p:nvSpPr>
              <p:cNvPr id="7" name="Rectangle: Top Corners Rounded 6">
                <a:extLst>
                  <a:ext uri="{FF2B5EF4-FFF2-40B4-BE49-F238E27FC236}">
                    <a16:creationId xmlns:a16="http://schemas.microsoft.com/office/drawing/2014/main" id="{12D16165-5259-FD32-E5EE-E58FBF9BA21E}"/>
                  </a:ext>
                </a:extLst>
              </p:cNvPr>
              <p:cNvSpPr/>
              <p:nvPr/>
            </p:nvSpPr>
            <p:spPr>
              <a:xfrm rot="5400000">
                <a:off x="3720356" y="3437665"/>
                <a:ext cx="746214" cy="3852672"/>
              </a:xfrm>
              <a:prstGeom prst="round2SameRect">
                <a:avLst/>
              </a:prstGeom>
            </p:spPr>
            <p:style>
              <a:lnRef idx="2">
                <a:schemeClr val="accent5">
                  <a:tint val="40000"/>
                  <a:alpha val="90000"/>
                  <a:hueOff val="-5616468"/>
                  <a:satOff val="-19027"/>
                  <a:lumOff val="-2440"/>
                  <a:alphaOff val="0"/>
                </a:schemeClr>
              </a:lnRef>
              <a:fillRef idx="1">
                <a:schemeClr val="accent5">
                  <a:tint val="40000"/>
                  <a:alpha val="90000"/>
                  <a:hueOff val="-5616468"/>
                  <a:satOff val="-19027"/>
                  <a:lumOff val="-2440"/>
                  <a:alphaOff val="0"/>
                </a:schemeClr>
              </a:fillRef>
              <a:effectRef idx="0">
                <a:schemeClr val="accent5">
                  <a:tint val="40000"/>
                  <a:alpha val="90000"/>
                  <a:hueOff val="-5616468"/>
                  <a:satOff val="-19027"/>
                  <a:lumOff val="-2440"/>
                  <a:alphaOff val="0"/>
                </a:schemeClr>
              </a:effectRef>
              <a:fontRef idx="minor">
                <a:schemeClr val="dk1">
                  <a:hueOff val="0"/>
                  <a:satOff val="0"/>
                  <a:lumOff val="0"/>
                  <a:alphaOff val="0"/>
                </a:schemeClr>
              </a:fontRef>
            </p:style>
            <p:txBody>
              <a:bodyPr/>
              <a:lstStyle/>
              <a:p>
                <a:endParaRPr lang="en-US"/>
              </a:p>
            </p:txBody>
          </p:sp>
          <p:sp>
            <p:nvSpPr>
              <p:cNvPr id="8" name="Rectangle: Top Corners Rounded 4">
                <a:extLst>
                  <a:ext uri="{FF2B5EF4-FFF2-40B4-BE49-F238E27FC236}">
                    <a16:creationId xmlns:a16="http://schemas.microsoft.com/office/drawing/2014/main" id="{6B74C6F8-1BAA-83E4-AD65-2F3AFD3F11B7}"/>
                  </a:ext>
                </a:extLst>
              </p:cNvPr>
              <p:cNvSpPr txBox="1"/>
              <p:nvPr/>
            </p:nvSpPr>
            <p:spPr>
              <a:xfrm>
                <a:off x="2167128" y="5027321"/>
                <a:ext cx="3816245" cy="673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ctr" defTabSz="622300">
                  <a:lnSpc>
                    <a:spcPct val="90000"/>
                  </a:lnSpc>
                  <a:spcBef>
                    <a:spcPct val="0"/>
                  </a:spcBef>
                  <a:spcAft>
                    <a:spcPct val="15000"/>
                  </a:spcAft>
                </a:pPr>
                <a:r>
                  <a:rPr lang="en-US" kern="1200" dirty="0"/>
                  <a:t>The items are auctioned through GovDeals or identified for disposal through the destruction/recycling process</a:t>
                </a:r>
              </a:p>
            </p:txBody>
          </p:sp>
        </p:grpSp>
      </p:grpSp>
      <p:sp>
        <p:nvSpPr>
          <p:cNvPr id="11" name="Content Placeholder 2">
            <a:extLst>
              <a:ext uri="{FF2B5EF4-FFF2-40B4-BE49-F238E27FC236}">
                <a16:creationId xmlns:a16="http://schemas.microsoft.com/office/drawing/2014/main" id="{BD3578D1-E7DC-E743-C19A-5259A858DC38}"/>
              </a:ext>
            </a:extLst>
          </p:cNvPr>
          <p:cNvSpPr txBox="1">
            <a:spLocks/>
          </p:cNvSpPr>
          <p:nvPr/>
        </p:nvSpPr>
        <p:spPr>
          <a:xfrm>
            <a:off x="1655064" y="1990344"/>
            <a:ext cx="8321040" cy="4495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1800" b="1" dirty="0"/>
              <a:t>SALES/AUCTION Disposal</a:t>
            </a:r>
            <a:r>
              <a:rPr lang="en-US" sz="1800" dirty="0"/>
              <a:t> </a:t>
            </a:r>
            <a:endParaRPr lang="en-US" sz="1800" b="1" dirty="0"/>
          </a:p>
          <a:p>
            <a:pPr marL="0" indent="0">
              <a:buFont typeface="Arial" panose="020B0604020202020204" pitchFamily="34" charset="0"/>
              <a:buNone/>
            </a:pPr>
            <a:r>
              <a:rPr lang="en-US" sz="1800" b="1" dirty="0"/>
              <a:t>PRE-AUCTION Sales</a:t>
            </a:r>
            <a:r>
              <a:rPr lang="en-US" sz="1800" dirty="0"/>
              <a:t>:</a:t>
            </a:r>
          </a:p>
          <a:p>
            <a:pPr lvl="1"/>
            <a:r>
              <a:rPr lang="en-US" sz="1800" dirty="0"/>
              <a:t>Contact Surplus Property regarding availability when looking for a particular item.</a:t>
            </a:r>
          </a:p>
          <a:p>
            <a:pPr lvl="1"/>
            <a:r>
              <a:rPr lang="en-US" sz="1800" dirty="0"/>
              <a:t>Items can be viewed Tues – Thurs, 9:00 AM to 3:30 PM (closed 12PM – 1PM for lunch)</a:t>
            </a:r>
          </a:p>
          <a:p>
            <a:pPr marL="0" indent="0">
              <a:buNone/>
            </a:pPr>
            <a:r>
              <a:rPr lang="en-US" sz="1800" b="1" dirty="0"/>
              <a:t>AUCTION on GovDeals.com: </a:t>
            </a:r>
          </a:p>
          <a:p>
            <a:pPr lvl="1"/>
            <a:r>
              <a:rPr lang="en-US" sz="1800" dirty="0"/>
              <a:t>Items are available online at </a:t>
            </a:r>
            <a:r>
              <a:rPr lang="en-US" sz="1800" dirty="0">
                <a:hlinkClick r:id="rId3"/>
              </a:rPr>
              <a:t>GovDeals.com/</a:t>
            </a:r>
            <a:r>
              <a:rPr lang="en-US" sz="1800" dirty="0" err="1">
                <a:hlinkClick r:id="rId3"/>
              </a:rPr>
              <a:t>nesurplus</a:t>
            </a:r>
            <a:r>
              <a:rPr lang="en-US" sz="1800" dirty="0">
                <a:hlinkClick r:id="rId3"/>
              </a:rPr>
              <a:t> </a:t>
            </a:r>
            <a:endParaRPr lang="en-US" sz="1800" dirty="0"/>
          </a:p>
          <a:p>
            <a:pPr lvl="1"/>
            <a:r>
              <a:rPr lang="en-US" sz="1800" dirty="0"/>
              <a:t>If an Agency or Political Subdivision wishes to purchase an item posted for auction, it will be removed from auction. </a:t>
            </a:r>
          </a:p>
          <a:p>
            <a:pPr marL="0" indent="0">
              <a:buNone/>
            </a:pPr>
            <a:r>
              <a:rPr lang="en-US" sz="1800" b="1" dirty="0"/>
              <a:t>Bill of Sale:</a:t>
            </a:r>
          </a:p>
          <a:p>
            <a:pPr lvl="1"/>
            <a:r>
              <a:rPr lang="en-US" sz="1800" dirty="0"/>
              <a:t>For all items sold, Surplus Property will provide a Bill of Sale to be signed by the purchaser.</a:t>
            </a:r>
          </a:p>
          <a:p>
            <a:pPr lvl="1"/>
            <a:r>
              <a:rPr lang="en-US" sz="1800" dirty="0"/>
              <a:t>Pick-up should take place within 5 business days for agencies and 10 business days for </a:t>
            </a:r>
            <a:r>
              <a:rPr lang="en-US" sz="1800" dirty="0" err="1"/>
              <a:t>GovDeals</a:t>
            </a:r>
            <a:r>
              <a:rPr lang="en-US" sz="1800" dirty="0"/>
              <a:t> sales.</a:t>
            </a:r>
          </a:p>
          <a:p>
            <a:pPr lvl="2"/>
            <a:endParaRPr lang="en-US" sz="2000" dirty="0"/>
          </a:p>
          <a:p>
            <a:pPr lvl="1"/>
            <a:endParaRPr lang="en-US" dirty="0"/>
          </a:p>
        </p:txBody>
      </p:sp>
    </p:spTree>
    <p:extLst>
      <p:ext uri="{BB962C8B-B14F-4D97-AF65-F5344CB8AC3E}">
        <p14:creationId xmlns:p14="http://schemas.microsoft.com/office/powerpoint/2010/main" val="385566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E2A92-D8C5-FD01-85F3-BCBF64748B3F}"/>
              </a:ext>
            </a:extLst>
          </p:cNvPr>
          <p:cNvSpPr>
            <a:spLocks noGrp="1"/>
          </p:cNvSpPr>
          <p:nvPr>
            <p:ph type="title"/>
          </p:nvPr>
        </p:nvSpPr>
        <p:spPr/>
        <p:txBody>
          <a:bodyPr/>
          <a:lstStyle/>
          <a:p>
            <a:r>
              <a:rPr lang="en-US" dirty="0"/>
              <a:t>DESTRUCTION</a:t>
            </a:r>
          </a:p>
        </p:txBody>
      </p:sp>
      <p:sp>
        <p:nvSpPr>
          <p:cNvPr id="4" name="Content Placeholder 2">
            <a:extLst>
              <a:ext uri="{FF2B5EF4-FFF2-40B4-BE49-F238E27FC236}">
                <a16:creationId xmlns:a16="http://schemas.microsoft.com/office/drawing/2014/main" id="{0218A458-A3D3-1EC9-F065-F1E55EC3FEC0}"/>
              </a:ext>
            </a:extLst>
          </p:cNvPr>
          <p:cNvSpPr txBox="1">
            <a:spLocks/>
          </p:cNvSpPr>
          <p:nvPr/>
        </p:nvSpPr>
        <p:spPr>
          <a:xfrm>
            <a:off x="497440" y="2127504"/>
            <a:ext cx="10877695" cy="4191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2000" b="1" dirty="0"/>
              <a:t>Prior Authorization Required: </a:t>
            </a:r>
          </a:p>
          <a:p>
            <a:pPr lvl="1"/>
            <a:r>
              <a:rPr lang="en-US" dirty="0"/>
              <a:t>Items cannot be destroyed, scrapped, cannibalized or recycled without authorization.</a:t>
            </a:r>
          </a:p>
          <a:p>
            <a:pPr lvl="1"/>
            <a:r>
              <a:rPr lang="en-US" dirty="0"/>
              <a:t>Destruction requests (SPNs) are submitted through ECM to request destruction authorization.</a:t>
            </a:r>
          </a:p>
          <a:p>
            <a:pPr marL="457200" lvl="1" indent="0">
              <a:buFont typeface="Arial" panose="020B0604020202020204" pitchFamily="34" charset="0"/>
              <a:buNone/>
            </a:pPr>
            <a:r>
              <a:rPr lang="en-US" sz="1800" i="1" dirty="0"/>
              <a:t>(See </a:t>
            </a:r>
            <a:r>
              <a:rPr lang="en-US" sz="1800" i="1" dirty="0">
                <a:hlinkClick r:id="rId2"/>
              </a:rPr>
              <a:t>Asset Management Manual </a:t>
            </a:r>
            <a:r>
              <a:rPr lang="en-US" sz="1800" i="1" dirty="0"/>
              <a:t>for additional information)</a:t>
            </a:r>
            <a:endParaRPr lang="en-US" dirty="0"/>
          </a:p>
          <a:p>
            <a:pPr marL="0" indent="0">
              <a:buFont typeface="Arial" panose="020B0604020202020204" pitchFamily="34" charset="0"/>
              <a:buNone/>
            </a:pPr>
            <a:r>
              <a:rPr lang="en-US" sz="2000" b="1" dirty="0"/>
              <a:t>Destruction Types: </a:t>
            </a:r>
          </a:p>
          <a:p>
            <a:pPr lvl="1"/>
            <a:r>
              <a:rPr lang="en-US" dirty="0"/>
              <a:t>Destroy and Dispose (DND)</a:t>
            </a:r>
          </a:p>
          <a:p>
            <a:pPr lvl="1"/>
            <a:r>
              <a:rPr lang="en-US" dirty="0"/>
              <a:t>Destroy by Recycling (DNR)</a:t>
            </a:r>
          </a:p>
          <a:p>
            <a:pPr lvl="1"/>
            <a:r>
              <a:rPr lang="en-US" dirty="0"/>
              <a:t>Cannibalize for Parts (PRT)</a:t>
            </a:r>
          </a:p>
          <a:p>
            <a:pPr lvl="1"/>
            <a:r>
              <a:rPr lang="en-US" dirty="0"/>
              <a:t>Hazardous Materials (HAZ)</a:t>
            </a:r>
          </a:p>
          <a:p>
            <a:pPr lvl="1"/>
            <a:endParaRPr lang="en-US" dirty="0"/>
          </a:p>
          <a:p>
            <a:pPr marL="0" indent="0" algn="ctr">
              <a:buFont typeface="Arial" panose="020B0604020202020204" pitchFamily="34" charset="0"/>
              <a:buNone/>
            </a:pPr>
            <a:r>
              <a:rPr lang="en-US" sz="2000" dirty="0"/>
              <a:t>NOTE: If items do not sell, Agency may be asked to process items as a Destruction which may require SPN adjustment</a:t>
            </a:r>
          </a:p>
        </p:txBody>
      </p:sp>
    </p:spTree>
    <p:extLst>
      <p:ext uri="{BB962C8B-B14F-4D97-AF65-F5344CB8AC3E}">
        <p14:creationId xmlns:p14="http://schemas.microsoft.com/office/powerpoint/2010/main" val="28781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500"/>
                                        <p:tgtEl>
                                          <p:spTgt spid="4">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animEffect transition="in" filter="fade">
                                      <p:cBhvr>
                                        <p:cTn id="40" dur="500"/>
                                        <p:tgtEl>
                                          <p:spTgt spid="4">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D0B4B-5208-7E2B-C07E-5B59D07723C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9E8C2F4-EC36-B0AA-54EF-C695026F98CB}"/>
              </a:ext>
            </a:extLst>
          </p:cNvPr>
          <p:cNvSpPr>
            <a:spLocks noGrp="1"/>
          </p:cNvSpPr>
          <p:nvPr>
            <p:ph type="title"/>
          </p:nvPr>
        </p:nvSpPr>
        <p:spPr/>
        <p:txBody>
          <a:bodyPr/>
          <a:lstStyle/>
          <a:p>
            <a:r>
              <a:rPr lang="en-US" dirty="0">
                <a:solidFill>
                  <a:schemeClr val="accent1"/>
                </a:solidFill>
              </a:rPr>
              <a:t>DESTRUCTION</a:t>
            </a:r>
            <a:r>
              <a:rPr lang="en-US" dirty="0"/>
              <a:t> WORKFLOW</a:t>
            </a:r>
          </a:p>
        </p:txBody>
      </p:sp>
      <p:sp>
        <p:nvSpPr>
          <p:cNvPr id="6" name="Title 2">
            <a:extLst>
              <a:ext uri="{FF2B5EF4-FFF2-40B4-BE49-F238E27FC236}">
                <a16:creationId xmlns:a16="http://schemas.microsoft.com/office/drawing/2014/main" id="{0A8510E8-879E-7478-B30A-6DA65C6A304C}"/>
              </a:ext>
            </a:extLst>
          </p:cNvPr>
          <p:cNvSpPr txBox="1">
            <a:spLocks noChangeAspect="1"/>
          </p:cNvSpPr>
          <p:nvPr/>
        </p:nvSpPr>
        <p:spPr>
          <a:xfrm>
            <a:off x="1143000" y="457200"/>
            <a:ext cx="645795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spcAft>
                <a:spcPts val="600"/>
              </a:spcAft>
            </a:pPr>
            <a:endParaRPr lang="en-US" dirty="0"/>
          </a:p>
        </p:txBody>
      </p:sp>
      <p:grpSp>
        <p:nvGrpSpPr>
          <p:cNvPr id="7" name="Group 6">
            <a:extLst>
              <a:ext uri="{FF2B5EF4-FFF2-40B4-BE49-F238E27FC236}">
                <a16:creationId xmlns:a16="http://schemas.microsoft.com/office/drawing/2014/main" id="{DCC89874-86E7-F51B-D49B-3542E3403614}"/>
              </a:ext>
            </a:extLst>
          </p:cNvPr>
          <p:cNvGrpSpPr/>
          <p:nvPr/>
        </p:nvGrpSpPr>
        <p:grpSpPr>
          <a:xfrm>
            <a:off x="2028690" y="2197608"/>
            <a:ext cx="8134619" cy="4267200"/>
            <a:chOff x="685800" y="1905000"/>
            <a:chExt cx="8134619" cy="4267200"/>
          </a:xfrm>
        </p:grpSpPr>
        <p:grpSp>
          <p:nvGrpSpPr>
            <p:cNvPr id="8" name="Group 7">
              <a:extLst>
                <a:ext uri="{FF2B5EF4-FFF2-40B4-BE49-F238E27FC236}">
                  <a16:creationId xmlns:a16="http://schemas.microsoft.com/office/drawing/2014/main" id="{725B2D1B-C92F-5B05-A848-7C5BB967F42E}"/>
                </a:ext>
              </a:extLst>
            </p:cNvPr>
            <p:cNvGrpSpPr/>
            <p:nvPr/>
          </p:nvGrpSpPr>
          <p:grpSpPr>
            <a:xfrm>
              <a:off x="685800" y="1905000"/>
              <a:ext cx="2064200" cy="4267200"/>
              <a:chOff x="491990" y="2017473"/>
              <a:chExt cx="2064200" cy="4267200"/>
            </a:xfrm>
          </p:grpSpPr>
          <p:sp>
            <p:nvSpPr>
              <p:cNvPr id="18" name="Freeform: Shape 17">
                <a:extLst>
                  <a:ext uri="{FF2B5EF4-FFF2-40B4-BE49-F238E27FC236}">
                    <a16:creationId xmlns:a16="http://schemas.microsoft.com/office/drawing/2014/main" id="{93D540A3-EC5D-C7B3-5D84-FFA568EAE6CB}"/>
                  </a:ext>
                </a:extLst>
              </p:cNvPr>
              <p:cNvSpPr/>
              <p:nvPr/>
            </p:nvSpPr>
            <p:spPr>
              <a:xfrm>
                <a:off x="491990" y="2017473"/>
                <a:ext cx="2064200" cy="619260"/>
              </a:xfrm>
              <a:custGeom>
                <a:avLst/>
                <a:gdLst>
                  <a:gd name="connsiteX0" fmla="*/ 0 w 2064200"/>
                  <a:gd name="connsiteY0" fmla="*/ 0 h 619260"/>
                  <a:gd name="connsiteX1" fmla="*/ 1878422 w 2064200"/>
                  <a:gd name="connsiteY1" fmla="*/ 0 h 619260"/>
                  <a:gd name="connsiteX2" fmla="*/ 2064200 w 2064200"/>
                  <a:gd name="connsiteY2" fmla="*/ 309630 h 619260"/>
                  <a:gd name="connsiteX3" fmla="*/ 1878422 w 2064200"/>
                  <a:gd name="connsiteY3" fmla="*/ 619260 h 619260"/>
                  <a:gd name="connsiteX4" fmla="*/ 0 w 2064200"/>
                  <a:gd name="connsiteY4" fmla="*/ 619260 h 619260"/>
                  <a:gd name="connsiteX5" fmla="*/ 185778 w 2064200"/>
                  <a:gd name="connsiteY5" fmla="*/ 309630 h 619260"/>
                  <a:gd name="connsiteX6" fmla="*/ 0 w 2064200"/>
                  <a:gd name="connsiteY6" fmla="*/ 0 h 61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200" h="619260">
                    <a:moveTo>
                      <a:pt x="0" y="0"/>
                    </a:moveTo>
                    <a:lnTo>
                      <a:pt x="1878422" y="0"/>
                    </a:lnTo>
                    <a:lnTo>
                      <a:pt x="2064200" y="309630"/>
                    </a:lnTo>
                    <a:lnTo>
                      <a:pt x="1878422" y="619260"/>
                    </a:lnTo>
                    <a:lnTo>
                      <a:pt x="0" y="619260"/>
                    </a:lnTo>
                    <a:lnTo>
                      <a:pt x="185778" y="30963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62239" tIns="76461" rIns="262239" bIns="76461" numCol="1" spcCol="1270" anchor="ctr" anchorCtr="0">
                <a:noAutofit/>
              </a:bodyPr>
              <a:lstStyle/>
              <a:p>
                <a:pPr marL="0" lvl="0" indent="0" algn="ctr" defTabSz="666750">
                  <a:lnSpc>
                    <a:spcPct val="90000"/>
                  </a:lnSpc>
                  <a:spcBef>
                    <a:spcPct val="0"/>
                  </a:spcBef>
                  <a:spcAft>
                    <a:spcPct val="35000"/>
                  </a:spcAft>
                  <a:buNone/>
                </a:pPr>
                <a:r>
                  <a:rPr lang="en-US" sz="1500" kern="1200" dirty="0"/>
                  <a:t>Destruct – Agency Begin</a:t>
                </a:r>
              </a:p>
            </p:txBody>
          </p:sp>
          <p:sp>
            <p:nvSpPr>
              <p:cNvPr id="19" name="Freeform: Shape 18">
                <a:extLst>
                  <a:ext uri="{FF2B5EF4-FFF2-40B4-BE49-F238E27FC236}">
                    <a16:creationId xmlns:a16="http://schemas.microsoft.com/office/drawing/2014/main" id="{E6797554-2DB3-2247-D389-ADA354B1D243}"/>
                  </a:ext>
                </a:extLst>
              </p:cNvPr>
              <p:cNvSpPr/>
              <p:nvPr/>
            </p:nvSpPr>
            <p:spPr>
              <a:xfrm>
                <a:off x="491990" y="2636733"/>
                <a:ext cx="1878422" cy="3647940"/>
              </a:xfrm>
              <a:custGeom>
                <a:avLst/>
                <a:gdLst>
                  <a:gd name="connsiteX0" fmla="*/ 0 w 1878422"/>
                  <a:gd name="connsiteY0" fmla="*/ 0 h 3115819"/>
                  <a:gd name="connsiteX1" fmla="*/ 1878422 w 1878422"/>
                  <a:gd name="connsiteY1" fmla="*/ 0 h 3115819"/>
                  <a:gd name="connsiteX2" fmla="*/ 1878422 w 1878422"/>
                  <a:gd name="connsiteY2" fmla="*/ 3115819 h 3115819"/>
                  <a:gd name="connsiteX3" fmla="*/ 0 w 1878422"/>
                  <a:gd name="connsiteY3" fmla="*/ 3115819 h 3115819"/>
                  <a:gd name="connsiteX4" fmla="*/ 0 w 1878422"/>
                  <a:gd name="connsiteY4" fmla="*/ 0 h 311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8422" h="3115819">
                    <a:moveTo>
                      <a:pt x="0" y="0"/>
                    </a:moveTo>
                    <a:lnTo>
                      <a:pt x="1878422" y="0"/>
                    </a:lnTo>
                    <a:lnTo>
                      <a:pt x="1878422" y="3115819"/>
                    </a:lnTo>
                    <a:lnTo>
                      <a:pt x="0" y="3115819"/>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8437" tIns="148437" rIns="148437" bIns="296874" numCol="1" spcCol="1270" anchor="t" anchorCtr="0">
                <a:noAutofit/>
              </a:bodyPr>
              <a:lstStyle/>
              <a:p>
                <a:pPr lvl="0" algn="ctr" defTabSz="488950">
                  <a:lnSpc>
                    <a:spcPct val="90000"/>
                  </a:lnSpc>
                  <a:spcBef>
                    <a:spcPct val="0"/>
                  </a:spcBef>
                  <a:spcAft>
                    <a:spcPct val="35000"/>
                  </a:spcAft>
                </a:pPr>
                <a:r>
                  <a:rPr lang="en-US" sz="1100" kern="1200" dirty="0"/>
                  <a:t>Agency uploads SPN &amp; photo(s) to ECM/Hyland OnBase</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Agency forwards SPN to Destruct Surplus Process queue </a:t>
                </a:r>
              </a:p>
            </p:txBody>
          </p:sp>
        </p:grpSp>
        <p:grpSp>
          <p:nvGrpSpPr>
            <p:cNvPr id="9" name="Group 8">
              <a:extLst>
                <a:ext uri="{FF2B5EF4-FFF2-40B4-BE49-F238E27FC236}">
                  <a16:creationId xmlns:a16="http://schemas.microsoft.com/office/drawing/2014/main" id="{A9A01E3B-F5CA-EDAD-2AD4-E867EB15FCED}"/>
                </a:ext>
              </a:extLst>
            </p:cNvPr>
            <p:cNvGrpSpPr/>
            <p:nvPr/>
          </p:nvGrpSpPr>
          <p:grpSpPr>
            <a:xfrm>
              <a:off x="2709273" y="1905000"/>
              <a:ext cx="2064200" cy="4267200"/>
              <a:chOff x="2515463" y="2017473"/>
              <a:chExt cx="2064200" cy="4267200"/>
            </a:xfrm>
          </p:grpSpPr>
          <p:sp>
            <p:nvSpPr>
              <p:cNvPr id="16" name="Freeform: Shape 15">
                <a:extLst>
                  <a:ext uri="{FF2B5EF4-FFF2-40B4-BE49-F238E27FC236}">
                    <a16:creationId xmlns:a16="http://schemas.microsoft.com/office/drawing/2014/main" id="{92F5B1DF-747E-5AA8-FC20-84C9567DE936}"/>
                  </a:ext>
                </a:extLst>
              </p:cNvPr>
              <p:cNvSpPr/>
              <p:nvPr/>
            </p:nvSpPr>
            <p:spPr>
              <a:xfrm>
                <a:off x="2515463" y="2017473"/>
                <a:ext cx="2064200" cy="619260"/>
              </a:xfrm>
              <a:custGeom>
                <a:avLst/>
                <a:gdLst>
                  <a:gd name="connsiteX0" fmla="*/ 0 w 2064200"/>
                  <a:gd name="connsiteY0" fmla="*/ 0 h 619260"/>
                  <a:gd name="connsiteX1" fmla="*/ 1878422 w 2064200"/>
                  <a:gd name="connsiteY1" fmla="*/ 0 h 619260"/>
                  <a:gd name="connsiteX2" fmla="*/ 2064200 w 2064200"/>
                  <a:gd name="connsiteY2" fmla="*/ 309630 h 619260"/>
                  <a:gd name="connsiteX3" fmla="*/ 1878422 w 2064200"/>
                  <a:gd name="connsiteY3" fmla="*/ 619260 h 619260"/>
                  <a:gd name="connsiteX4" fmla="*/ 0 w 2064200"/>
                  <a:gd name="connsiteY4" fmla="*/ 619260 h 619260"/>
                  <a:gd name="connsiteX5" fmla="*/ 185778 w 2064200"/>
                  <a:gd name="connsiteY5" fmla="*/ 309630 h 619260"/>
                  <a:gd name="connsiteX6" fmla="*/ 0 w 2064200"/>
                  <a:gd name="connsiteY6" fmla="*/ 0 h 61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200" h="619260">
                    <a:moveTo>
                      <a:pt x="0" y="0"/>
                    </a:moveTo>
                    <a:lnTo>
                      <a:pt x="1878422" y="0"/>
                    </a:lnTo>
                    <a:lnTo>
                      <a:pt x="2064200" y="309630"/>
                    </a:lnTo>
                    <a:lnTo>
                      <a:pt x="1878422" y="619260"/>
                    </a:lnTo>
                    <a:lnTo>
                      <a:pt x="0" y="619260"/>
                    </a:lnTo>
                    <a:lnTo>
                      <a:pt x="185778" y="30963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62239" tIns="76461" rIns="262239" bIns="76461" numCol="1" spcCol="1270" anchor="ctr" anchorCtr="0">
                <a:noAutofit/>
              </a:bodyPr>
              <a:lstStyle/>
              <a:p>
                <a:pPr marL="0" lvl="0" indent="0" algn="ctr" defTabSz="666750">
                  <a:lnSpc>
                    <a:spcPct val="90000"/>
                  </a:lnSpc>
                  <a:spcBef>
                    <a:spcPct val="0"/>
                  </a:spcBef>
                  <a:spcAft>
                    <a:spcPct val="35000"/>
                  </a:spcAft>
                  <a:buNone/>
                </a:pPr>
                <a:r>
                  <a:rPr lang="en-US" sz="1500" kern="1200" dirty="0"/>
                  <a:t>Destruct – Surplus Process</a:t>
                </a:r>
              </a:p>
            </p:txBody>
          </p:sp>
          <p:sp>
            <p:nvSpPr>
              <p:cNvPr id="17" name="Freeform: Shape 16">
                <a:extLst>
                  <a:ext uri="{FF2B5EF4-FFF2-40B4-BE49-F238E27FC236}">
                    <a16:creationId xmlns:a16="http://schemas.microsoft.com/office/drawing/2014/main" id="{E6B53977-6011-C6E4-1F3F-177227EA23E1}"/>
                  </a:ext>
                </a:extLst>
              </p:cNvPr>
              <p:cNvSpPr/>
              <p:nvPr/>
            </p:nvSpPr>
            <p:spPr>
              <a:xfrm>
                <a:off x="2515463" y="2636733"/>
                <a:ext cx="1878422" cy="3647940"/>
              </a:xfrm>
              <a:custGeom>
                <a:avLst/>
                <a:gdLst>
                  <a:gd name="connsiteX0" fmla="*/ 0 w 1878422"/>
                  <a:gd name="connsiteY0" fmla="*/ 0 h 3115819"/>
                  <a:gd name="connsiteX1" fmla="*/ 1878422 w 1878422"/>
                  <a:gd name="connsiteY1" fmla="*/ 0 h 3115819"/>
                  <a:gd name="connsiteX2" fmla="*/ 1878422 w 1878422"/>
                  <a:gd name="connsiteY2" fmla="*/ 3115819 h 3115819"/>
                  <a:gd name="connsiteX3" fmla="*/ 0 w 1878422"/>
                  <a:gd name="connsiteY3" fmla="*/ 3115819 h 3115819"/>
                  <a:gd name="connsiteX4" fmla="*/ 0 w 1878422"/>
                  <a:gd name="connsiteY4" fmla="*/ 0 h 311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8422" h="3115819">
                    <a:moveTo>
                      <a:pt x="0" y="0"/>
                    </a:moveTo>
                    <a:lnTo>
                      <a:pt x="1878422" y="0"/>
                    </a:lnTo>
                    <a:lnTo>
                      <a:pt x="1878422" y="3115819"/>
                    </a:lnTo>
                    <a:lnTo>
                      <a:pt x="0" y="3115819"/>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8437" tIns="148437" rIns="148437" bIns="296874" numCol="1" spcCol="1270" anchor="t" anchorCtr="0">
                <a:noAutofit/>
              </a:bodyPr>
              <a:lstStyle/>
              <a:p>
                <a:pPr marL="0" lvl="0" indent="0" algn="ctr" defTabSz="488950">
                  <a:lnSpc>
                    <a:spcPct val="90000"/>
                  </a:lnSpc>
                  <a:spcBef>
                    <a:spcPct val="0"/>
                  </a:spcBef>
                  <a:spcAft>
                    <a:spcPct val="35000"/>
                  </a:spcAft>
                  <a:buNone/>
                </a:pPr>
                <a:r>
                  <a:rPr lang="en-US" sz="1100" kern="1200" dirty="0"/>
                  <a:t>Surplus reviews </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Surplus approves or rejects;</a:t>
                </a:r>
              </a:p>
              <a:p>
                <a:pPr marL="0" lvl="0" indent="0" algn="ctr" defTabSz="488950">
                  <a:lnSpc>
                    <a:spcPct val="90000"/>
                  </a:lnSpc>
                  <a:spcBef>
                    <a:spcPct val="0"/>
                  </a:spcBef>
                  <a:spcAft>
                    <a:spcPct val="35000"/>
                  </a:spcAft>
                  <a:buNone/>
                </a:pPr>
                <a:r>
                  <a:rPr lang="en-US" sz="1100" kern="1200" dirty="0"/>
                  <a:t>if </a:t>
                </a:r>
                <a:r>
                  <a:rPr lang="en-US" sz="1100" u="sng" kern="1200" dirty="0"/>
                  <a:t>approved</a:t>
                </a:r>
                <a:r>
                  <a:rPr lang="en-US" sz="1100" kern="1200" dirty="0"/>
                  <a:t> – Surplus will note in Discussion “Approved” with any additional directives as appropriate.</a:t>
                </a:r>
              </a:p>
              <a:p>
                <a:pPr marL="0" lvl="0" indent="0" algn="ctr" defTabSz="488950">
                  <a:lnSpc>
                    <a:spcPct val="90000"/>
                  </a:lnSpc>
                  <a:spcBef>
                    <a:spcPct val="0"/>
                  </a:spcBef>
                  <a:spcAft>
                    <a:spcPct val="35000"/>
                  </a:spcAft>
                  <a:buNone/>
                </a:pPr>
                <a:r>
                  <a:rPr lang="en-US" sz="1100" dirty="0"/>
                  <a:t>If </a:t>
                </a:r>
                <a:r>
                  <a:rPr lang="en-US" sz="1100" u="sng" kern="1200" dirty="0"/>
                  <a:t>rejected</a:t>
                </a:r>
                <a:r>
                  <a:rPr lang="en-US" sz="1100" kern="1200" dirty="0"/>
                  <a:t>, Surplus will add note as to why with additional instruction as appropriate.</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SPN moves to Destruct – Agency Review queue for Agency action</a:t>
                </a:r>
              </a:p>
            </p:txBody>
          </p:sp>
        </p:grpSp>
        <p:grpSp>
          <p:nvGrpSpPr>
            <p:cNvPr id="10" name="Group 9">
              <a:extLst>
                <a:ext uri="{FF2B5EF4-FFF2-40B4-BE49-F238E27FC236}">
                  <a16:creationId xmlns:a16="http://schemas.microsoft.com/office/drawing/2014/main" id="{031937FF-C750-3BA4-6C7F-FEC3FC4435FB}"/>
                </a:ext>
              </a:extLst>
            </p:cNvPr>
            <p:cNvGrpSpPr/>
            <p:nvPr/>
          </p:nvGrpSpPr>
          <p:grpSpPr>
            <a:xfrm>
              <a:off x="4732746" y="1905000"/>
              <a:ext cx="2064200" cy="4267200"/>
              <a:chOff x="4538936" y="2017473"/>
              <a:chExt cx="2064200" cy="4267200"/>
            </a:xfrm>
          </p:grpSpPr>
          <p:sp>
            <p:nvSpPr>
              <p:cNvPr id="14" name="Freeform: Shape 13">
                <a:extLst>
                  <a:ext uri="{FF2B5EF4-FFF2-40B4-BE49-F238E27FC236}">
                    <a16:creationId xmlns:a16="http://schemas.microsoft.com/office/drawing/2014/main" id="{ADF52103-B9F5-CF7B-E5AB-5083CE244812}"/>
                  </a:ext>
                </a:extLst>
              </p:cNvPr>
              <p:cNvSpPr/>
              <p:nvPr/>
            </p:nvSpPr>
            <p:spPr>
              <a:xfrm>
                <a:off x="4538936" y="2017473"/>
                <a:ext cx="2064200" cy="619260"/>
              </a:xfrm>
              <a:custGeom>
                <a:avLst/>
                <a:gdLst>
                  <a:gd name="connsiteX0" fmla="*/ 0 w 2064200"/>
                  <a:gd name="connsiteY0" fmla="*/ 0 h 619260"/>
                  <a:gd name="connsiteX1" fmla="*/ 1878422 w 2064200"/>
                  <a:gd name="connsiteY1" fmla="*/ 0 h 619260"/>
                  <a:gd name="connsiteX2" fmla="*/ 2064200 w 2064200"/>
                  <a:gd name="connsiteY2" fmla="*/ 309630 h 619260"/>
                  <a:gd name="connsiteX3" fmla="*/ 1878422 w 2064200"/>
                  <a:gd name="connsiteY3" fmla="*/ 619260 h 619260"/>
                  <a:gd name="connsiteX4" fmla="*/ 0 w 2064200"/>
                  <a:gd name="connsiteY4" fmla="*/ 619260 h 619260"/>
                  <a:gd name="connsiteX5" fmla="*/ 185778 w 2064200"/>
                  <a:gd name="connsiteY5" fmla="*/ 309630 h 619260"/>
                  <a:gd name="connsiteX6" fmla="*/ 0 w 2064200"/>
                  <a:gd name="connsiteY6" fmla="*/ 0 h 61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200" h="619260">
                    <a:moveTo>
                      <a:pt x="0" y="0"/>
                    </a:moveTo>
                    <a:lnTo>
                      <a:pt x="1878422" y="0"/>
                    </a:lnTo>
                    <a:lnTo>
                      <a:pt x="2064200" y="309630"/>
                    </a:lnTo>
                    <a:lnTo>
                      <a:pt x="1878422" y="619260"/>
                    </a:lnTo>
                    <a:lnTo>
                      <a:pt x="0" y="619260"/>
                    </a:lnTo>
                    <a:lnTo>
                      <a:pt x="185778" y="30963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62239" tIns="76461" rIns="262239" bIns="76461" numCol="1" spcCol="1270" anchor="ctr" anchorCtr="0">
                <a:noAutofit/>
              </a:bodyPr>
              <a:lstStyle/>
              <a:p>
                <a:pPr marL="0" lvl="0" indent="0" algn="ctr" defTabSz="666750">
                  <a:lnSpc>
                    <a:spcPct val="90000"/>
                  </a:lnSpc>
                  <a:spcBef>
                    <a:spcPct val="0"/>
                  </a:spcBef>
                  <a:spcAft>
                    <a:spcPct val="35000"/>
                  </a:spcAft>
                  <a:buNone/>
                </a:pPr>
                <a:r>
                  <a:rPr lang="en-US" sz="1500" kern="1200" dirty="0"/>
                  <a:t>Destruct – Agency Review</a:t>
                </a:r>
              </a:p>
            </p:txBody>
          </p:sp>
          <p:sp>
            <p:nvSpPr>
              <p:cNvPr id="15" name="Freeform: Shape 14">
                <a:extLst>
                  <a:ext uri="{FF2B5EF4-FFF2-40B4-BE49-F238E27FC236}">
                    <a16:creationId xmlns:a16="http://schemas.microsoft.com/office/drawing/2014/main" id="{68DCB8D0-4436-7A58-F7E0-72FF92170E7D}"/>
                  </a:ext>
                </a:extLst>
              </p:cNvPr>
              <p:cNvSpPr/>
              <p:nvPr/>
            </p:nvSpPr>
            <p:spPr>
              <a:xfrm>
                <a:off x="4538936" y="2636733"/>
                <a:ext cx="1878422" cy="3647940"/>
              </a:xfrm>
              <a:custGeom>
                <a:avLst/>
                <a:gdLst>
                  <a:gd name="connsiteX0" fmla="*/ 0 w 1878422"/>
                  <a:gd name="connsiteY0" fmla="*/ 0 h 3115819"/>
                  <a:gd name="connsiteX1" fmla="*/ 1878422 w 1878422"/>
                  <a:gd name="connsiteY1" fmla="*/ 0 h 3115819"/>
                  <a:gd name="connsiteX2" fmla="*/ 1878422 w 1878422"/>
                  <a:gd name="connsiteY2" fmla="*/ 3115819 h 3115819"/>
                  <a:gd name="connsiteX3" fmla="*/ 0 w 1878422"/>
                  <a:gd name="connsiteY3" fmla="*/ 3115819 h 3115819"/>
                  <a:gd name="connsiteX4" fmla="*/ 0 w 1878422"/>
                  <a:gd name="connsiteY4" fmla="*/ 0 h 311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8422" h="3115819">
                    <a:moveTo>
                      <a:pt x="0" y="0"/>
                    </a:moveTo>
                    <a:lnTo>
                      <a:pt x="1878422" y="0"/>
                    </a:lnTo>
                    <a:lnTo>
                      <a:pt x="1878422" y="3115819"/>
                    </a:lnTo>
                    <a:lnTo>
                      <a:pt x="0" y="3115819"/>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8437" tIns="148437" rIns="148437" bIns="296874" numCol="1" spcCol="1270" anchor="t" anchorCtr="0">
                <a:noAutofit/>
              </a:bodyPr>
              <a:lstStyle/>
              <a:p>
                <a:pPr marL="0" lvl="0" indent="0" algn="ctr" defTabSz="488950">
                  <a:lnSpc>
                    <a:spcPct val="90000"/>
                  </a:lnSpc>
                  <a:spcBef>
                    <a:spcPct val="0"/>
                  </a:spcBef>
                  <a:spcAft>
                    <a:spcPct val="35000"/>
                  </a:spcAft>
                  <a:buNone/>
                </a:pPr>
                <a:r>
                  <a:rPr lang="en-US" sz="1100" kern="1200" dirty="0"/>
                  <a:t>If approved, the Agency can now dispose of item(s)</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Add “Discussion” in ECM to note:</a:t>
                </a:r>
              </a:p>
              <a:p>
                <a:pPr marL="57150" lvl="1" indent="-57150" algn="ctr" defTabSz="400050">
                  <a:lnSpc>
                    <a:spcPct val="90000"/>
                  </a:lnSpc>
                  <a:spcBef>
                    <a:spcPct val="0"/>
                  </a:spcBef>
                  <a:spcAft>
                    <a:spcPct val="15000"/>
                  </a:spcAft>
                  <a:buChar char="•"/>
                </a:pPr>
                <a:r>
                  <a:rPr lang="en-US" sz="900" kern="1200" dirty="0"/>
                  <a:t>Date, Who, How and Witness of disposal</a:t>
                </a:r>
              </a:p>
              <a:p>
                <a:pPr marL="0" lvl="1" algn="ctr" defTabSz="400050">
                  <a:lnSpc>
                    <a:spcPct val="90000"/>
                  </a:lnSpc>
                  <a:spcBef>
                    <a:spcPct val="0"/>
                  </a:spcBef>
                  <a:spcAft>
                    <a:spcPct val="15000"/>
                  </a:spcAft>
                </a:pPr>
                <a:endParaRPr lang="en-US" sz="900" kern="1200" dirty="0"/>
              </a:p>
              <a:p>
                <a:pPr marL="0" lvl="0" indent="0" algn="ctr" defTabSz="488950">
                  <a:lnSpc>
                    <a:spcPct val="90000"/>
                  </a:lnSpc>
                  <a:spcBef>
                    <a:spcPct val="0"/>
                  </a:spcBef>
                  <a:spcAft>
                    <a:spcPct val="35000"/>
                  </a:spcAft>
                  <a:buNone/>
                </a:pPr>
                <a:r>
                  <a:rPr lang="en-US" sz="1100" kern="1200" dirty="0"/>
                  <a:t>Upload any applicable supporting documents</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Reminders are scheduled until disposal is complete (30, 60, 90, then daily)</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Agency forwards SPN to Destruct Document – Surplus Review queue</a:t>
                </a:r>
              </a:p>
            </p:txBody>
          </p:sp>
        </p:grpSp>
        <p:grpSp>
          <p:nvGrpSpPr>
            <p:cNvPr id="11" name="Group 10">
              <a:extLst>
                <a:ext uri="{FF2B5EF4-FFF2-40B4-BE49-F238E27FC236}">
                  <a16:creationId xmlns:a16="http://schemas.microsoft.com/office/drawing/2014/main" id="{BCE05933-B365-A616-58AC-D15C29855D08}"/>
                </a:ext>
              </a:extLst>
            </p:cNvPr>
            <p:cNvGrpSpPr/>
            <p:nvPr/>
          </p:nvGrpSpPr>
          <p:grpSpPr>
            <a:xfrm>
              <a:off x="6756219" y="1905000"/>
              <a:ext cx="2064200" cy="4267200"/>
              <a:chOff x="6562409" y="2017473"/>
              <a:chExt cx="2064200" cy="4267200"/>
            </a:xfrm>
          </p:grpSpPr>
          <p:sp>
            <p:nvSpPr>
              <p:cNvPr id="12" name="Freeform: Shape 11">
                <a:extLst>
                  <a:ext uri="{FF2B5EF4-FFF2-40B4-BE49-F238E27FC236}">
                    <a16:creationId xmlns:a16="http://schemas.microsoft.com/office/drawing/2014/main" id="{3276AA2E-6849-EC51-DCF0-291193A33235}"/>
                  </a:ext>
                </a:extLst>
              </p:cNvPr>
              <p:cNvSpPr/>
              <p:nvPr/>
            </p:nvSpPr>
            <p:spPr>
              <a:xfrm>
                <a:off x="6562409" y="2017473"/>
                <a:ext cx="2064200" cy="619260"/>
              </a:xfrm>
              <a:custGeom>
                <a:avLst/>
                <a:gdLst>
                  <a:gd name="connsiteX0" fmla="*/ 0 w 2064200"/>
                  <a:gd name="connsiteY0" fmla="*/ 0 h 619260"/>
                  <a:gd name="connsiteX1" fmla="*/ 1878422 w 2064200"/>
                  <a:gd name="connsiteY1" fmla="*/ 0 h 619260"/>
                  <a:gd name="connsiteX2" fmla="*/ 2064200 w 2064200"/>
                  <a:gd name="connsiteY2" fmla="*/ 309630 h 619260"/>
                  <a:gd name="connsiteX3" fmla="*/ 1878422 w 2064200"/>
                  <a:gd name="connsiteY3" fmla="*/ 619260 h 619260"/>
                  <a:gd name="connsiteX4" fmla="*/ 0 w 2064200"/>
                  <a:gd name="connsiteY4" fmla="*/ 619260 h 619260"/>
                  <a:gd name="connsiteX5" fmla="*/ 185778 w 2064200"/>
                  <a:gd name="connsiteY5" fmla="*/ 309630 h 619260"/>
                  <a:gd name="connsiteX6" fmla="*/ 0 w 2064200"/>
                  <a:gd name="connsiteY6" fmla="*/ 0 h 61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200" h="619260">
                    <a:moveTo>
                      <a:pt x="0" y="0"/>
                    </a:moveTo>
                    <a:lnTo>
                      <a:pt x="1878422" y="0"/>
                    </a:lnTo>
                    <a:lnTo>
                      <a:pt x="2064200" y="309630"/>
                    </a:lnTo>
                    <a:lnTo>
                      <a:pt x="1878422" y="619260"/>
                    </a:lnTo>
                    <a:lnTo>
                      <a:pt x="0" y="619260"/>
                    </a:lnTo>
                    <a:lnTo>
                      <a:pt x="185778" y="30963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62239" tIns="76461" rIns="262239" bIns="76461" numCol="1" spcCol="1270" anchor="ctr" anchorCtr="0">
                <a:noAutofit/>
              </a:bodyPr>
              <a:lstStyle/>
              <a:p>
                <a:pPr marL="0" lvl="0" indent="0" algn="ctr" defTabSz="666750">
                  <a:lnSpc>
                    <a:spcPct val="90000"/>
                  </a:lnSpc>
                  <a:spcBef>
                    <a:spcPct val="0"/>
                  </a:spcBef>
                  <a:spcAft>
                    <a:spcPct val="35000"/>
                  </a:spcAft>
                  <a:buNone/>
                </a:pPr>
                <a:r>
                  <a:rPr lang="en-US" sz="1500" kern="1200" dirty="0"/>
                  <a:t>Destruct – Surplus Review</a:t>
                </a:r>
              </a:p>
            </p:txBody>
          </p:sp>
          <p:sp>
            <p:nvSpPr>
              <p:cNvPr id="13" name="Freeform: Shape 12">
                <a:extLst>
                  <a:ext uri="{FF2B5EF4-FFF2-40B4-BE49-F238E27FC236}">
                    <a16:creationId xmlns:a16="http://schemas.microsoft.com/office/drawing/2014/main" id="{8F5DC377-FE82-41AF-7A94-56A14C213A5D}"/>
                  </a:ext>
                </a:extLst>
              </p:cNvPr>
              <p:cNvSpPr/>
              <p:nvPr/>
            </p:nvSpPr>
            <p:spPr>
              <a:xfrm>
                <a:off x="6562409" y="2636733"/>
                <a:ext cx="1878422" cy="3647940"/>
              </a:xfrm>
              <a:custGeom>
                <a:avLst/>
                <a:gdLst>
                  <a:gd name="connsiteX0" fmla="*/ 0 w 1878422"/>
                  <a:gd name="connsiteY0" fmla="*/ 0 h 3115819"/>
                  <a:gd name="connsiteX1" fmla="*/ 1878422 w 1878422"/>
                  <a:gd name="connsiteY1" fmla="*/ 0 h 3115819"/>
                  <a:gd name="connsiteX2" fmla="*/ 1878422 w 1878422"/>
                  <a:gd name="connsiteY2" fmla="*/ 3115819 h 3115819"/>
                  <a:gd name="connsiteX3" fmla="*/ 0 w 1878422"/>
                  <a:gd name="connsiteY3" fmla="*/ 3115819 h 3115819"/>
                  <a:gd name="connsiteX4" fmla="*/ 0 w 1878422"/>
                  <a:gd name="connsiteY4" fmla="*/ 0 h 311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8422" h="3115819">
                    <a:moveTo>
                      <a:pt x="0" y="0"/>
                    </a:moveTo>
                    <a:lnTo>
                      <a:pt x="1878422" y="0"/>
                    </a:lnTo>
                    <a:lnTo>
                      <a:pt x="1878422" y="3115819"/>
                    </a:lnTo>
                    <a:lnTo>
                      <a:pt x="0" y="3115819"/>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8437" tIns="148437" rIns="148437" bIns="296874" numCol="1" spcCol="1270" anchor="t" anchorCtr="0">
                <a:noAutofit/>
              </a:bodyPr>
              <a:lstStyle/>
              <a:p>
                <a:pPr marL="0" lvl="0" indent="0" algn="ctr" defTabSz="488950">
                  <a:lnSpc>
                    <a:spcPct val="90000"/>
                  </a:lnSpc>
                  <a:spcBef>
                    <a:spcPct val="0"/>
                  </a:spcBef>
                  <a:spcAft>
                    <a:spcPct val="35000"/>
                  </a:spcAft>
                  <a:buNone/>
                </a:pPr>
                <a:r>
                  <a:rPr lang="en-US" sz="1100" kern="1200" dirty="0"/>
                  <a:t>Surplus reviews </a:t>
                </a:r>
              </a:p>
              <a:p>
                <a:pPr marL="57150" lvl="1" indent="-57150" algn="ctr" defTabSz="400050">
                  <a:lnSpc>
                    <a:spcPct val="90000"/>
                  </a:lnSpc>
                  <a:spcBef>
                    <a:spcPct val="0"/>
                  </a:spcBef>
                  <a:spcAft>
                    <a:spcPct val="15000"/>
                  </a:spcAft>
                  <a:buChar char="•"/>
                </a:pPr>
                <a:r>
                  <a:rPr lang="en-US" sz="900" kern="1200" dirty="0"/>
                  <a:t>If Discussion is missing is incomplete, Surplus will Return to Agency Review with note</a:t>
                </a:r>
              </a:p>
              <a:p>
                <a:pPr marL="57150" lvl="1" indent="-57150" algn="ctr" defTabSz="400050">
                  <a:lnSpc>
                    <a:spcPct val="90000"/>
                  </a:lnSpc>
                  <a:spcBef>
                    <a:spcPct val="0"/>
                  </a:spcBef>
                  <a:spcAft>
                    <a:spcPct val="15000"/>
                  </a:spcAft>
                  <a:buChar char="•"/>
                </a:pPr>
                <a:r>
                  <a:rPr lang="en-US" sz="900" kern="1200" dirty="0"/>
                  <a:t>If Discussion looks good, Surplus will move SPN to Mark Completed / Send Document to Admin for Disposal queue</a:t>
                </a:r>
              </a:p>
              <a:p>
                <a:pPr marL="57150" lvl="1" indent="-57150" algn="ctr" defTabSz="400050">
                  <a:lnSpc>
                    <a:spcPct val="90000"/>
                  </a:lnSpc>
                  <a:spcBef>
                    <a:spcPct val="0"/>
                  </a:spcBef>
                  <a:spcAft>
                    <a:spcPct val="15000"/>
                  </a:spcAft>
                  <a:buChar char="•"/>
                </a:pPr>
                <a:endParaRPr lang="en-US" sz="900" kern="1200" dirty="0"/>
              </a:p>
              <a:p>
                <a:pPr marL="0" lvl="0" indent="0" algn="ctr" defTabSz="488950">
                  <a:lnSpc>
                    <a:spcPct val="90000"/>
                  </a:lnSpc>
                  <a:spcBef>
                    <a:spcPct val="0"/>
                  </a:spcBef>
                  <a:spcAft>
                    <a:spcPct val="35000"/>
                  </a:spcAft>
                  <a:buNone/>
                </a:pPr>
                <a:r>
                  <a:rPr lang="en-US" sz="1100" kern="1200" dirty="0"/>
                  <a:t>Materiel Administration processes any fixed assets through disposal process to remove item(s) from E1</a:t>
                </a:r>
              </a:p>
            </p:txBody>
          </p:sp>
        </p:grpSp>
      </p:grpSp>
    </p:spTree>
    <p:extLst>
      <p:ext uri="{BB962C8B-B14F-4D97-AF65-F5344CB8AC3E}">
        <p14:creationId xmlns:p14="http://schemas.microsoft.com/office/powerpoint/2010/main" val="47866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F2C3-6518-62D2-2C8B-025A8C35A87C}"/>
              </a:ext>
            </a:extLst>
          </p:cNvPr>
          <p:cNvSpPr>
            <a:spLocks noGrp="1"/>
          </p:cNvSpPr>
          <p:nvPr>
            <p:ph type="title"/>
          </p:nvPr>
        </p:nvSpPr>
        <p:spPr/>
        <p:txBody>
          <a:bodyPr/>
          <a:lstStyle/>
          <a:p>
            <a:r>
              <a:rPr lang="en-US" dirty="0"/>
              <a:t>TRAINING GUIDES</a:t>
            </a:r>
          </a:p>
        </p:txBody>
      </p:sp>
      <p:sp>
        <p:nvSpPr>
          <p:cNvPr id="3" name="Content Placeholder 2">
            <a:extLst>
              <a:ext uri="{FF2B5EF4-FFF2-40B4-BE49-F238E27FC236}">
                <a16:creationId xmlns:a16="http://schemas.microsoft.com/office/drawing/2014/main" id="{33A1E619-56F4-C7F1-AB5B-AD0E766A8961}"/>
              </a:ext>
            </a:extLst>
          </p:cNvPr>
          <p:cNvSpPr>
            <a:spLocks noGrp="1"/>
          </p:cNvSpPr>
          <p:nvPr>
            <p:ph sz="half" idx="1"/>
          </p:nvPr>
        </p:nvSpPr>
        <p:spPr>
          <a:xfrm>
            <a:off x="290086" y="2336872"/>
            <a:ext cx="3872011" cy="4246807"/>
          </a:xfrm>
        </p:spPr>
        <p:txBody>
          <a:bodyPr>
            <a:normAutofit/>
          </a:bodyPr>
          <a:lstStyle/>
          <a:p>
            <a:r>
              <a:rPr lang="en-US" dirty="0"/>
              <a:t>Training Guides:</a:t>
            </a:r>
          </a:p>
          <a:p>
            <a:pPr lvl="1"/>
            <a:r>
              <a:rPr lang="en-US" dirty="0"/>
              <a:t>Step by step lessons on how to perform tasks on E1</a:t>
            </a:r>
          </a:p>
          <a:p>
            <a:pPr lvl="1"/>
            <a:r>
              <a:rPr lang="en-US" dirty="0"/>
              <a:t>Self-paced learning </a:t>
            </a:r>
          </a:p>
          <a:p>
            <a:pPr lvl="1"/>
            <a:r>
              <a:rPr lang="en-US" dirty="0"/>
              <a:t>Access at any time</a:t>
            </a:r>
          </a:p>
          <a:p>
            <a:pPr lvl="1"/>
            <a:r>
              <a:rPr lang="en-US" dirty="0"/>
              <a:t>Bookmark or download a guide for quick access</a:t>
            </a:r>
          </a:p>
          <a:p>
            <a:pPr marL="457200" lvl="1" indent="0">
              <a:buNone/>
            </a:pPr>
            <a:endParaRPr lang="en-US" dirty="0"/>
          </a:p>
          <a:p>
            <a:r>
              <a:rPr lang="en-US" dirty="0"/>
              <a:t>Topics organized into sub-categories of how to perform a specific task and run inquiries/reports</a:t>
            </a:r>
          </a:p>
          <a:p>
            <a:endParaRPr lang="en-US" dirty="0"/>
          </a:p>
        </p:txBody>
      </p:sp>
      <p:sp>
        <p:nvSpPr>
          <p:cNvPr id="4" name="Content Placeholder 3">
            <a:extLst>
              <a:ext uri="{FF2B5EF4-FFF2-40B4-BE49-F238E27FC236}">
                <a16:creationId xmlns:a16="http://schemas.microsoft.com/office/drawing/2014/main" id="{968E7EA9-4D09-28E6-968C-F2FD9026F7BD}"/>
              </a:ext>
            </a:extLst>
          </p:cNvPr>
          <p:cNvSpPr>
            <a:spLocks noGrp="1"/>
          </p:cNvSpPr>
          <p:nvPr>
            <p:ph sz="half" idx="2"/>
          </p:nvPr>
        </p:nvSpPr>
        <p:spPr/>
        <p:txBody>
          <a:bodyPr>
            <a:normAutofit/>
          </a:bodyPr>
          <a:lstStyle/>
          <a:p>
            <a:endParaRPr lang="en-US"/>
          </a:p>
        </p:txBody>
      </p:sp>
      <mc:AlternateContent xmlns:mc="http://schemas.openxmlformats.org/markup-compatibility/2006" xmlns:p14="http://schemas.microsoft.com/office/powerpoint/2010/main">
        <mc:Choice Requires="p14">
          <p:contentPart p14:bwMode="auto" r:id="rId2">
            <p14:nvContentPartPr>
              <p14:cNvPr id="13" name="Ink 12">
                <a:extLst>
                  <a:ext uri="{FF2B5EF4-FFF2-40B4-BE49-F238E27FC236}">
                    <a16:creationId xmlns:a16="http://schemas.microsoft.com/office/drawing/2014/main" id="{4D1374AD-F3A7-8BDA-6C84-E8571FF17D9C}"/>
                  </a:ext>
                </a:extLst>
              </p14:cNvPr>
              <p14:cNvContentPartPr/>
              <p14:nvPr/>
            </p14:nvContentPartPr>
            <p14:xfrm>
              <a:off x="8666677" y="2298063"/>
              <a:ext cx="605520" cy="21240"/>
            </p14:xfrm>
          </p:contentPart>
        </mc:Choice>
        <mc:Fallback xmlns="">
          <p:pic>
            <p:nvPicPr>
              <p:cNvPr id="13" name="Ink 12">
                <a:extLst>
                  <a:ext uri="{FF2B5EF4-FFF2-40B4-BE49-F238E27FC236}">
                    <a16:creationId xmlns:a16="http://schemas.microsoft.com/office/drawing/2014/main" id="{4D1374AD-F3A7-8BDA-6C84-E8571FF17D9C}"/>
                  </a:ext>
                </a:extLst>
              </p:cNvPr>
              <p:cNvPicPr/>
              <p:nvPr/>
            </p:nvPicPr>
            <p:blipFill>
              <a:blip r:embed="rId4"/>
              <a:stretch>
                <a:fillRect/>
              </a:stretch>
            </p:blipFill>
            <p:spPr>
              <a:xfrm>
                <a:off x="8612677" y="2190423"/>
                <a:ext cx="71316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643805E7-5A0B-39A0-3BB2-8A3F3AD700C1}"/>
                  </a:ext>
                </a:extLst>
              </p14:cNvPr>
              <p14:cNvContentPartPr/>
              <p14:nvPr/>
            </p14:nvContentPartPr>
            <p14:xfrm>
              <a:off x="7871437" y="2718183"/>
              <a:ext cx="788400" cy="18720"/>
            </p14:xfrm>
          </p:contentPart>
        </mc:Choice>
        <mc:Fallback xmlns="">
          <p:pic>
            <p:nvPicPr>
              <p:cNvPr id="14" name="Ink 13">
                <a:extLst>
                  <a:ext uri="{FF2B5EF4-FFF2-40B4-BE49-F238E27FC236}">
                    <a16:creationId xmlns:a16="http://schemas.microsoft.com/office/drawing/2014/main" id="{643805E7-5A0B-39A0-3BB2-8A3F3AD700C1}"/>
                  </a:ext>
                </a:extLst>
              </p:cNvPr>
              <p:cNvPicPr/>
              <p:nvPr/>
            </p:nvPicPr>
            <p:blipFill>
              <a:blip r:embed="rId6"/>
              <a:stretch>
                <a:fillRect/>
              </a:stretch>
            </p:blipFill>
            <p:spPr>
              <a:xfrm>
                <a:off x="7817797" y="2610183"/>
                <a:ext cx="8960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79CC124B-64F8-52D4-669D-B70D10C913B9}"/>
                  </a:ext>
                </a:extLst>
              </p14:cNvPr>
              <p14:cNvContentPartPr/>
              <p14:nvPr/>
            </p14:nvContentPartPr>
            <p14:xfrm>
              <a:off x="9898957" y="5870343"/>
              <a:ext cx="949680" cy="20160"/>
            </p14:xfrm>
          </p:contentPart>
        </mc:Choice>
        <mc:Fallback xmlns="">
          <p:pic>
            <p:nvPicPr>
              <p:cNvPr id="17" name="Ink 16">
                <a:extLst>
                  <a:ext uri="{FF2B5EF4-FFF2-40B4-BE49-F238E27FC236}">
                    <a16:creationId xmlns:a16="http://schemas.microsoft.com/office/drawing/2014/main" id="{79CC124B-64F8-52D4-669D-B70D10C913B9}"/>
                  </a:ext>
                </a:extLst>
              </p:cNvPr>
              <p:cNvPicPr/>
              <p:nvPr/>
            </p:nvPicPr>
            <p:blipFill>
              <a:blip r:embed="rId8"/>
              <a:stretch>
                <a:fillRect/>
              </a:stretch>
            </p:blipFill>
            <p:spPr>
              <a:xfrm>
                <a:off x="9845317" y="5762703"/>
                <a:ext cx="105732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69115354-2E6D-144F-17F3-A81293E12105}"/>
                  </a:ext>
                </a:extLst>
              </p14:cNvPr>
              <p14:cNvContentPartPr/>
              <p14:nvPr/>
            </p14:nvContentPartPr>
            <p14:xfrm>
              <a:off x="9852877" y="6075543"/>
              <a:ext cx="980280" cy="14400"/>
            </p14:xfrm>
          </p:contentPart>
        </mc:Choice>
        <mc:Fallback xmlns="">
          <p:pic>
            <p:nvPicPr>
              <p:cNvPr id="18" name="Ink 17">
                <a:extLst>
                  <a:ext uri="{FF2B5EF4-FFF2-40B4-BE49-F238E27FC236}">
                    <a16:creationId xmlns:a16="http://schemas.microsoft.com/office/drawing/2014/main" id="{69115354-2E6D-144F-17F3-A81293E12105}"/>
                  </a:ext>
                </a:extLst>
              </p:cNvPr>
              <p:cNvPicPr/>
              <p:nvPr/>
            </p:nvPicPr>
            <p:blipFill>
              <a:blip r:embed="rId10"/>
              <a:stretch>
                <a:fillRect/>
              </a:stretch>
            </p:blipFill>
            <p:spPr>
              <a:xfrm>
                <a:off x="9798877" y="5967543"/>
                <a:ext cx="1087920" cy="230040"/>
              </a:xfrm>
              <a:prstGeom prst="rect">
                <a:avLst/>
              </a:prstGeom>
            </p:spPr>
          </p:pic>
        </mc:Fallback>
      </mc:AlternateContent>
      <p:grpSp>
        <p:nvGrpSpPr>
          <p:cNvPr id="10" name="Group 9">
            <a:extLst>
              <a:ext uri="{FF2B5EF4-FFF2-40B4-BE49-F238E27FC236}">
                <a16:creationId xmlns:a16="http://schemas.microsoft.com/office/drawing/2014/main" id="{12EB9F51-3336-8CDC-31CA-7CDDEFD91349}"/>
              </a:ext>
            </a:extLst>
          </p:cNvPr>
          <p:cNvGrpSpPr/>
          <p:nvPr/>
        </p:nvGrpSpPr>
        <p:grpSpPr>
          <a:xfrm>
            <a:off x="4080116" y="2044165"/>
            <a:ext cx="6388187" cy="4681404"/>
            <a:chOff x="4080116" y="2044165"/>
            <a:chExt cx="6388187" cy="4681404"/>
          </a:xfrm>
        </p:grpSpPr>
        <p:pic>
          <p:nvPicPr>
            <p:cNvPr id="6" name="Picture 5">
              <a:extLst>
                <a:ext uri="{FF2B5EF4-FFF2-40B4-BE49-F238E27FC236}">
                  <a16:creationId xmlns:a16="http://schemas.microsoft.com/office/drawing/2014/main" id="{48C37722-D570-B35D-752B-A46B9F1D8670}"/>
                </a:ext>
              </a:extLst>
            </p:cNvPr>
            <p:cNvPicPr>
              <a:picLocks noChangeAspect="1"/>
            </p:cNvPicPr>
            <p:nvPr/>
          </p:nvPicPr>
          <p:blipFill>
            <a:blip r:embed="rId11"/>
            <a:stretch>
              <a:fillRect/>
            </a:stretch>
          </p:blipFill>
          <p:spPr>
            <a:xfrm>
              <a:off x="4080116" y="2044165"/>
              <a:ext cx="6388187" cy="4681404"/>
            </a:xfrm>
            <a:prstGeom prst="rect">
              <a:avLst/>
            </a:prstGeom>
          </p:spPr>
        </p:pic>
        <p:sp>
          <p:nvSpPr>
            <p:cNvPr id="7" name="Rectangle 6">
              <a:extLst>
                <a:ext uri="{FF2B5EF4-FFF2-40B4-BE49-F238E27FC236}">
                  <a16:creationId xmlns:a16="http://schemas.microsoft.com/office/drawing/2014/main" id="{58127DD5-9182-1590-F32F-1ECCEE244521}"/>
                </a:ext>
              </a:extLst>
            </p:cNvPr>
            <p:cNvSpPr/>
            <p:nvPr/>
          </p:nvSpPr>
          <p:spPr>
            <a:xfrm>
              <a:off x="7775553" y="2047975"/>
              <a:ext cx="708663" cy="288897"/>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C49B8E-8D28-2B5A-E680-76D346A3F6F7}"/>
                </a:ext>
              </a:extLst>
            </p:cNvPr>
            <p:cNvSpPr/>
            <p:nvPr/>
          </p:nvSpPr>
          <p:spPr>
            <a:xfrm>
              <a:off x="6960868" y="2419278"/>
              <a:ext cx="757929" cy="166268"/>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6F26F2-E5D4-A98F-5B8A-4D5CDA2604CA}"/>
                </a:ext>
              </a:extLst>
            </p:cNvPr>
            <p:cNvSpPr/>
            <p:nvPr/>
          </p:nvSpPr>
          <p:spPr>
            <a:xfrm>
              <a:off x="8842298" y="2319303"/>
              <a:ext cx="1382283" cy="512184"/>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81728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EEA42-4120-0B23-3CC7-510F37CC3B0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4E524F5-EDD8-3A3B-6D1A-F70390D6F9C6}"/>
              </a:ext>
            </a:extLst>
          </p:cNvPr>
          <p:cNvSpPr>
            <a:spLocks noGrp="1"/>
          </p:cNvSpPr>
          <p:nvPr>
            <p:ph type="title"/>
          </p:nvPr>
        </p:nvSpPr>
        <p:spPr/>
        <p:txBody>
          <a:bodyPr/>
          <a:lstStyle/>
          <a:p>
            <a:r>
              <a:rPr lang="en-US" dirty="0">
                <a:solidFill>
                  <a:schemeClr val="accent1"/>
                </a:solidFill>
              </a:rPr>
              <a:t>DESTRUCTION BY</a:t>
            </a:r>
            <a:r>
              <a:rPr lang="en-US" dirty="0"/>
              <a:t> DISPOSING</a:t>
            </a:r>
          </a:p>
        </p:txBody>
      </p:sp>
      <p:sp>
        <p:nvSpPr>
          <p:cNvPr id="2" name="Content Placeholder 2">
            <a:extLst>
              <a:ext uri="{FF2B5EF4-FFF2-40B4-BE49-F238E27FC236}">
                <a16:creationId xmlns:a16="http://schemas.microsoft.com/office/drawing/2014/main" id="{E605B9B1-CD8C-9864-7EFE-BB9D9E45CD4F}"/>
              </a:ext>
            </a:extLst>
          </p:cNvPr>
          <p:cNvSpPr>
            <a:spLocks noGrp="1"/>
          </p:cNvSpPr>
          <p:nvPr>
            <p:ph idx="1"/>
          </p:nvPr>
        </p:nvSpPr>
        <p:spPr>
          <a:xfrm>
            <a:off x="530352" y="2218572"/>
            <a:ext cx="10515600" cy="3886200"/>
          </a:xfrm>
        </p:spPr>
        <p:txBody>
          <a:bodyPr>
            <a:noAutofit/>
          </a:bodyPr>
          <a:lstStyle/>
          <a:p>
            <a:pPr marL="0" indent="0">
              <a:buNone/>
            </a:pPr>
            <a:r>
              <a:rPr lang="en-US" sz="2000" b="1" dirty="0"/>
              <a:t>ECM Discussion documents the Agency’s final disposition step: </a:t>
            </a:r>
          </a:p>
          <a:p>
            <a:pPr lvl="1"/>
            <a:r>
              <a:rPr lang="en-US" dirty="0"/>
              <a:t>Include who completed the disposal &amp; witness;</a:t>
            </a:r>
          </a:p>
          <a:p>
            <a:pPr lvl="1"/>
            <a:r>
              <a:rPr lang="en-US" dirty="0"/>
              <a:t>Include date;</a:t>
            </a:r>
          </a:p>
          <a:p>
            <a:pPr lvl="1"/>
            <a:r>
              <a:rPr lang="en-US" dirty="0"/>
              <a:t>Include where or how item(s) are disposed</a:t>
            </a:r>
          </a:p>
          <a:p>
            <a:pPr lvl="1"/>
            <a:endParaRPr lang="en-US" dirty="0"/>
          </a:p>
          <a:p>
            <a:pPr lvl="1"/>
            <a:r>
              <a:rPr lang="en-US" dirty="0"/>
              <a:t>SAMPLE DISCUSSION LANGUAGE:  </a:t>
            </a:r>
          </a:p>
          <a:p>
            <a:pPr lvl="2"/>
            <a:r>
              <a:rPr lang="en-US" dirty="0"/>
              <a:t>“Disposed by John Doe on 10/23/23 by placing in dumpster.  Witnessed by Mary Smith.”</a:t>
            </a:r>
          </a:p>
          <a:p>
            <a:pPr lvl="2"/>
            <a:r>
              <a:rPr lang="en-US" dirty="0"/>
              <a:t>“Picked up by American Recycling on 9/15/23 – witnessed by Mary Smith and John Doe.”  </a:t>
            </a:r>
          </a:p>
          <a:p>
            <a:pPr lvl="2"/>
            <a:r>
              <a:rPr lang="en-US" dirty="0"/>
              <a:t>“Taken to Alter Metal on 10/5/23 by John Smith, witnessed by Jane Doe. See attached ticket.”  </a:t>
            </a:r>
          </a:p>
          <a:p>
            <a:pPr marL="0" indent="0" algn="ctr">
              <a:buNone/>
            </a:pPr>
            <a:r>
              <a:rPr lang="en-US" dirty="0"/>
              <a:t>Attach any ticket/disposal documentation and forward to Surplus for final approval and removal from E1</a:t>
            </a:r>
          </a:p>
        </p:txBody>
      </p:sp>
    </p:spTree>
    <p:extLst>
      <p:ext uri="{BB962C8B-B14F-4D97-AF65-F5344CB8AC3E}">
        <p14:creationId xmlns:p14="http://schemas.microsoft.com/office/powerpoint/2010/main" val="379483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fade">
                                      <p:cBhvr>
                                        <p:cTn id="4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4CC67-9117-0D6F-C52C-81EA14FB79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6B7C61B-11E2-29AD-4447-98ED7FE090CB}"/>
              </a:ext>
            </a:extLst>
          </p:cNvPr>
          <p:cNvSpPr>
            <a:spLocks noGrp="1"/>
          </p:cNvSpPr>
          <p:nvPr>
            <p:ph type="title"/>
          </p:nvPr>
        </p:nvSpPr>
        <p:spPr/>
        <p:txBody>
          <a:bodyPr/>
          <a:lstStyle/>
          <a:p>
            <a:r>
              <a:rPr lang="en-US" dirty="0">
                <a:solidFill>
                  <a:schemeClr val="accent1"/>
                </a:solidFill>
              </a:rPr>
              <a:t>DESTRUCTION BY</a:t>
            </a:r>
            <a:r>
              <a:rPr lang="en-US" dirty="0"/>
              <a:t> RECYCLING</a:t>
            </a:r>
          </a:p>
        </p:txBody>
      </p:sp>
      <p:sp>
        <p:nvSpPr>
          <p:cNvPr id="6" name="Title 2">
            <a:extLst>
              <a:ext uri="{FF2B5EF4-FFF2-40B4-BE49-F238E27FC236}">
                <a16:creationId xmlns:a16="http://schemas.microsoft.com/office/drawing/2014/main" id="{DCF7AEB3-40BE-6FD2-3C6E-33CF2A42D7B6}"/>
              </a:ext>
            </a:extLst>
          </p:cNvPr>
          <p:cNvSpPr txBox="1">
            <a:spLocks noChangeAspect="1"/>
          </p:cNvSpPr>
          <p:nvPr/>
        </p:nvSpPr>
        <p:spPr>
          <a:xfrm>
            <a:off x="1143000" y="457200"/>
            <a:ext cx="645795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spcAft>
                <a:spcPts val="600"/>
              </a:spcAft>
            </a:pPr>
            <a:endParaRPr lang="en-US" dirty="0"/>
          </a:p>
        </p:txBody>
      </p:sp>
      <p:sp>
        <p:nvSpPr>
          <p:cNvPr id="2" name="Content Placeholder 2">
            <a:extLst>
              <a:ext uri="{FF2B5EF4-FFF2-40B4-BE49-F238E27FC236}">
                <a16:creationId xmlns:a16="http://schemas.microsoft.com/office/drawing/2014/main" id="{3E6A180C-530F-BC67-DBC9-C0031F38FA36}"/>
              </a:ext>
            </a:extLst>
          </p:cNvPr>
          <p:cNvSpPr>
            <a:spLocks noGrp="1"/>
          </p:cNvSpPr>
          <p:nvPr>
            <p:ph idx="1"/>
          </p:nvPr>
        </p:nvSpPr>
        <p:spPr>
          <a:xfrm>
            <a:off x="493776" y="2218572"/>
            <a:ext cx="10808208" cy="3886200"/>
          </a:xfrm>
        </p:spPr>
        <p:txBody>
          <a:bodyPr>
            <a:noAutofit/>
          </a:bodyPr>
          <a:lstStyle/>
          <a:p>
            <a:pPr marL="0" indent="0">
              <a:buNone/>
            </a:pPr>
            <a:r>
              <a:rPr lang="en-US" sz="2000" b="1" dirty="0"/>
              <a:t>ECM Discussion documents the Agency’s final disposition step: </a:t>
            </a:r>
          </a:p>
          <a:p>
            <a:pPr lvl="1"/>
            <a:r>
              <a:rPr lang="en-US" dirty="0"/>
              <a:t>Include who completed the disposal &amp; witness;</a:t>
            </a:r>
          </a:p>
          <a:p>
            <a:pPr lvl="1"/>
            <a:r>
              <a:rPr lang="en-US" dirty="0"/>
              <a:t>Include date;</a:t>
            </a:r>
          </a:p>
          <a:p>
            <a:pPr lvl="1"/>
            <a:r>
              <a:rPr lang="en-US" dirty="0"/>
              <a:t>Include where or how item(s) are disposed</a:t>
            </a:r>
          </a:p>
          <a:p>
            <a:pPr lvl="1"/>
            <a:endParaRPr lang="en-US" dirty="0"/>
          </a:p>
          <a:p>
            <a:pPr lvl="1"/>
            <a:r>
              <a:rPr lang="en-US" dirty="0"/>
              <a:t>SAMPLE DISCUSSION LANGUAGE:  </a:t>
            </a:r>
          </a:p>
          <a:p>
            <a:pPr lvl="2"/>
            <a:r>
              <a:rPr lang="en-US" dirty="0"/>
              <a:t>“Disposed by John Doe on 10/23/23 by placing in dumpster.  Witnessed by Mary Smith.”</a:t>
            </a:r>
          </a:p>
          <a:p>
            <a:pPr lvl="2"/>
            <a:r>
              <a:rPr lang="en-US" dirty="0"/>
              <a:t>“Picked up by American Recycling on 9/15/23 – witnessed by Mary Smith and John Doe.”  </a:t>
            </a:r>
          </a:p>
          <a:p>
            <a:pPr lvl="2"/>
            <a:r>
              <a:rPr lang="en-US" dirty="0"/>
              <a:t>“Taken to Alter Metal on 10/5/23 by John Smith, witnessed by Jane Doe. See attached ticket.”  </a:t>
            </a:r>
          </a:p>
          <a:p>
            <a:pPr marL="0" indent="0" algn="ctr">
              <a:buNone/>
            </a:pPr>
            <a:r>
              <a:rPr lang="en-US" dirty="0"/>
              <a:t>Attach any ticket/disposal documentation and forward to Surplus for final approval and removal from E1</a:t>
            </a:r>
          </a:p>
        </p:txBody>
      </p:sp>
    </p:spTree>
    <p:extLst>
      <p:ext uri="{BB962C8B-B14F-4D97-AF65-F5344CB8AC3E}">
        <p14:creationId xmlns:p14="http://schemas.microsoft.com/office/powerpoint/2010/main" val="203843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fade">
                                      <p:cBhvr>
                                        <p:cTn id="4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F714C-061D-54A5-CD8C-80B529FF966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FF6A659-243C-FE01-7065-3FF73950DE99}"/>
              </a:ext>
            </a:extLst>
          </p:cNvPr>
          <p:cNvGrpSpPr/>
          <p:nvPr/>
        </p:nvGrpSpPr>
        <p:grpSpPr>
          <a:xfrm>
            <a:off x="2127504" y="397178"/>
            <a:ext cx="3027574" cy="1313768"/>
            <a:chOff x="0" y="5877024"/>
            <a:chExt cx="2167128" cy="932768"/>
          </a:xfrm>
        </p:grpSpPr>
        <p:sp>
          <p:nvSpPr>
            <p:cNvPr id="3" name="Rectangle: Rounded Corners 2">
              <a:hlinkClick r:id="rId2"/>
              <a:extLst>
                <a:ext uri="{FF2B5EF4-FFF2-40B4-BE49-F238E27FC236}">
                  <a16:creationId xmlns:a16="http://schemas.microsoft.com/office/drawing/2014/main" id="{8DCDB7AA-2645-4678-A6E8-A75F450D98BD}"/>
                </a:ext>
              </a:extLst>
            </p:cNvPr>
            <p:cNvSpPr/>
            <p:nvPr/>
          </p:nvSpPr>
          <p:spPr>
            <a:xfrm>
              <a:off x="0" y="5877024"/>
              <a:ext cx="2167128" cy="932768"/>
            </a:xfrm>
            <a:prstGeom prst="roundRect">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a:lstStyle/>
            <a:p>
              <a:endParaRPr lang="en-US"/>
            </a:p>
          </p:txBody>
        </p:sp>
        <p:sp>
          <p:nvSpPr>
            <p:cNvPr id="12" name="Rectangle: Rounded Corners 4">
              <a:extLst>
                <a:ext uri="{FF2B5EF4-FFF2-40B4-BE49-F238E27FC236}">
                  <a16:creationId xmlns:a16="http://schemas.microsoft.com/office/drawing/2014/main" id="{542D7BCF-AB5D-4144-3377-04206498EB40}"/>
                </a:ext>
              </a:extLst>
            </p:cNvPr>
            <p:cNvSpPr txBox="1"/>
            <p:nvPr/>
          </p:nvSpPr>
          <p:spPr>
            <a:xfrm>
              <a:off x="45534" y="5922558"/>
              <a:ext cx="2076060" cy="8417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3600" kern="1200" dirty="0"/>
                <a:t>Completion</a:t>
              </a:r>
              <a:endParaRPr lang="en-US" sz="2100" kern="1200" dirty="0"/>
            </a:p>
          </p:txBody>
        </p:sp>
      </p:grpSp>
      <p:grpSp>
        <p:nvGrpSpPr>
          <p:cNvPr id="13" name="Group 12">
            <a:extLst>
              <a:ext uri="{FF2B5EF4-FFF2-40B4-BE49-F238E27FC236}">
                <a16:creationId xmlns:a16="http://schemas.microsoft.com/office/drawing/2014/main" id="{53C3B3F3-62C2-12C2-9110-BF2C1AAFD4F4}"/>
              </a:ext>
            </a:extLst>
          </p:cNvPr>
          <p:cNvGrpSpPr/>
          <p:nvPr/>
        </p:nvGrpSpPr>
        <p:grpSpPr>
          <a:xfrm>
            <a:off x="5218691" y="546938"/>
            <a:ext cx="4130285" cy="1099875"/>
            <a:chOff x="2157592" y="5970301"/>
            <a:chExt cx="3852672" cy="746214"/>
          </a:xfrm>
        </p:grpSpPr>
        <p:sp>
          <p:nvSpPr>
            <p:cNvPr id="14" name="Rectangle: Top Corners Rounded 13">
              <a:extLst>
                <a:ext uri="{FF2B5EF4-FFF2-40B4-BE49-F238E27FC236}">
                  <a16:creationId xmlns:a16="http://schemas.microsoft.com/office/drawing/2014/main" id="{3AE30DDF-0A36-ACBE-87FA-D1373BE7C93D}"/>
                </a:ext>
              </a:extLst>
            </p:cNvPr>
            <p:cNvSpPr/>
            <p:nvPr/>
          </p:nvSpPr>
          <p:spPr>
            <a:xfrm rot="5400000">
              <a:off x="3710821" y="4417072"/>
              <a:ext cx="746214" cy="3852672"/>
            </a:xfrm>
            <a:prstGeom prst="round2SameRect">
              <a:avLst/>
            </a:pr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a:lstStyle/>
            <a:p>
              <a:endParaRPr lang="en-US"/>
            </a:p>
          </p:txBody>
        </p:sp>
        <p:sp>
          <p:nvSpPr>
            <p:cNvPr id="15" name="Rectangle: Top Corners Rounded 4">
              <a:extLst>
                <a:ext uri="{FF2B5EF4-FFF2-40B4-BE49-F238E27FC236}">
                  <a16:creationId xmlns:a16="http://schemas.microsoft.com/office/drawing/2014/main" id="{EAF4DCE1-F036-F24E-B40D-A5FC48A8D54B}"/>
                </a:ext>
              </a:extLst>
            </p:cNvPr>
            <p:cNvSpPr txBox="1"/>
            <p:nvPr/>
          </p:nvSpPr>
          <p:spPr>
            <a:xfrm>
              <a:off x="2157593" y="6006728"/>
              <a:ext cx="3816245" cy="673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ctr" defTabSz="622300">
                <a:lnSpc>
                  <a:spcPct val="90000"/>
                </a:lnSpc>
                <a:spcBef>
                  <a:spcPct val="0"/>
                </a:spcBef>
                <a:spcAft>
                  <a:spcPct val="15000"/>
                </a:spcAft>
              </a:pPr>
              <a:r>
                <a:rPr lang="en-US" sz="2000" kern="1200" dirty="0"/>
                <a:t>Agency will receive the proceeds for items sold, less the administrative fees</a:t>
              </a:r>
            </a:p>
          </p:txBody>
        </p:sp>
      </p:grpSp>
      <p:sp>
        <p:nvSpPr>
          <p:cNvPr id="16" name="Content Placeholder 2">
            <a:extLst>
              <a:ext uri="{FF2B5EF4-FFF2-40B4-BE49-F238E27FC236}">
                <a16:creationId xmlns:a16="http://schemas.microsoft.com/office/drawing/2014/main" id="{BACC1895-A39E-8997-25A5-DFD708BD4411}"/>
              </a:ext>
            </a:extLst>
          </p:cNvPr>
          <p:cNvSpPr txBox="1">
            <a:spLocks/>
          </p:cNvSpPr>
          <p:nvPr/>
        </p:nvSpPr>
        <p:spPr>
          <a:xfrm>
            <a:off x="1883664" y="2136648"/>
            <a:ext cx="7955280" cy="40690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2000" b="1" dirty="0"/>
              <a:t>Payment/Funds</a:t>
            </a:r>
          </a:p>
          <a:p>
            <a:pPr lvl="1"/>
            <a:r>
              <a:rPr lang="en-US" dirty="0"/>
              <a:t>Report of Sale (ROS) created &amp; sent to DAS–Central Finance </a:t>
            </a:r>
          </a:p>
          <a:p>
            <a:pPr lvl="1"/>
            <a:r>
              <a:rPr lang="en-US" dirty="0"/>
              <a:t>Funds moved through Journal Entries</a:t>
            </a:r>
          </a:p>
          <a:p>
            <a:pPr lvl="1"/>
            <a:r>
              <a:rPr lang="en-US" dirty="0"/>
              <a:t>Agencies receive proceeds, less administrative fee </a:t>
            </a:r>
          </a:p>
          <a:p>
            <a:pPr marL="0" indent="0">
              <a:buNone/>
            </a:pPr>
            <a:r>
              <a:rPr lang="en-US" sz="2000" b="1" dirty="0"/>
              <a:t>GovDeals Sales: </a:t>
            </a:r>
          </a:p>
          <a:p>
            <a:pPr lvl="1"/>
            <a:r>
              <a:rPr lang="en-US" dirty="0"/>
              <a:t>Payment not released to State until picked up </a:t>
            </a:r>
          </a:p>
          <a:p>
            <a:pPr lvl="2"/>
            <a:r>
              <a:rPr lang="en-US" dirty="0"/>
              <a:t>Requirement is 10 business days</a:t>
            </a:r>
          </a:p>
          <a:p>
            <a:pPr marL="0" indent="0">
              <a:buNone/>
            </a:pPr>
            <a:r>
              <a:rPr lang="en-US" sz="2000" b="1" dirty="0"/>
              <a:t>E1 Disposal Process:</a:t>
            </a:r>
          </a:p>
          <a:p>
            <a:pPr lvl="1"/>
            <a:r>
              <a:rPr lang="en-US" dirty="0"/>
              <a:t>Fixed assets must be processed for disposal to be removed from E1 inventory.</a:t>
            </a:r>
          </a:p>
          <a:p>
            <a:pPr lvl="1"/>
            <a:r>
              <a:rPr lang="en-US" dirty="0"/>
              <a:t>DO NOT change status to “disposed” in E1 – The disposal process takes care of this.</a:t>
            </a:r>
          </a:p>
        </p:txBody>
      </p:sp>
    </p:spTree>
    <p:extLst>
      <p:ext uri="{BB962C8B-B14F-4D97-AF65-F5344CB8AC3E}">
        <p14:creationId xmlns:p14="http://schemas.microsoft.com/office/powerpoint/2010/main" val="15454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EB4C9-9BA6-2150-FAAB-6052D1527E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7BC1A47-E042-D1C3-A7E6-CC6D03D4DB5A}"/>
              </a:ext>
            </a:extLst>
          </p:cNvPr>
          <p:cNvSpPr>
            <a:spLocks noGrp="1"/>
          </p:cNvSpPr>
          <p:nvPr>
            <p:ph type="title"/>
          </p:nvPr>
        </p:nvSpPr>
        <p:spPr/>
        <p:txBody>
          <a:bodyPr/>
          <a:lstStyle/>
          <a:p>
            <a:r>
              <a:rPr lang="en-US" dirty="0"/>
              <a:t>TRADE-IN PROCESS</a:t>
            </a:r>
          </a:p>
        </p:txBody>
      </p:sp>
      <p:sp>
        <p:nvSpPr>
          <p:cNvPr id="6" name="Title 2">
            <a:extLst>
              <a:ext uri="{FF2B5EF4-FFF2-40B4-BE49-F238E27FC236}">
                <a16:creationId xmlns:a16="http://schemas.microsoft.com/office/drawing/2014/main" id="{9AFCF2C7-561B-493C-87EC-93C07E73638E}"/>
              </a:ext>
            </a:extLst>
          </p:cNvPr>
          <p:cNvSpPr txBox="1">
            <a:spLocks noChangeAspect="1"/>
          </p:cNvSpPr>
          <p:nvPr/>
        </p:nvSpPr>
        <p:spPr>
          <a:xfrm>
            <a:off x="1143000" y="457200"/>
            <a:ext cx="645795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spcAft>
                <a:spcPts val="600"/>
              </a:spcAft>
            </a:pPr>
            <a:endParaRPr lang="en-US" dirty="0"/>
          </a:p>
        </p:txBody>
      </p:sp>
      <p:sp>
        <p:nvSpPr>
          <p:cNvPr id="7" name="Content Placeholder 2">
            <a:extLst>
              <a:ext uri="{FF2B5EF4-FFF2-40B4-BE49-F238E27FC236}">
                <a16:creationId xmlns:a16="http://schemas.microsoft.com/office/drawing/2014/main" id="{0A240F50-0A88-1FD9-8E30-8C1F4A47B203}"/>
              </a:ext>
            </a:extLst>
          </p:cNvPr>
          <p:cNvSpPr txBox="1">
            <a:spLocks/>
          </p:cNvSpPr>
          <p:nvPr/>
        </p:nvSpPr>
        <p:spPr>
          <a:xfrm>
            <a:off x="728472" y="2203704"/>
            <a:ext cx="10735056" cy="4876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b="1" dirty="0"/>
              <a:t>Procurement + Asset </a:t>
            </a:r>
            <a:r>
              <a:rPr lang="en-US" b="1" dirty="0" err="1"/>
              <a:t>Mgmt</a:t>
            </a:r>
            <a:r>
              <a:rPr lang="en-US" b="1" dirty="0"/>
              <a:t> = SUCCESSFUL TEAMWORK</a:t>
            </a:r>
          </a:p>
          <a:p>
            <a:pPr marL="457200" indent="-457200">
              <a:buFont typeface="Arial" panose="020B0604020202020204" pitchFamily="34" charset="0"/>
              <a:buAutoNum type="arabicPeriod"/>
            </a:pPr>
            <a:r>
              <a:rPr lang="en-US" sz="2000" dirty="0"/>
              <a:t>Identify item for trade-in</a:t>
            </a:r>
          </a:p>
          <a:p>
            <a:pPr marL="457200" indent="-457200">
              <a:buFont typeface="Arial" panose="020B0604020202020204" pitchFamily="34" charset="0"/>
              <a:buAutoNum type="arabicPeriod"/>
            </a:pPr>
            <a:r>
              <a:rPr lang="en-US" sz="2000" dirty="0"/>
              <a:t>Obtain vendor quote</a:t>
            </a:r>
          </a:p>
          <a:p>
            <a:pPr marL="457200" indent="-457200">
              <a:buFont typeface="Arial" panose="020B0604020202020204" pitchFamily="34" charset="0"/>
              <a:buAutoNum type="arabicPeriod"/>
            </a:pPr>
            <a:r>
              <a:rPr lang="en-US" sz="2000" dirty="0"/>
              <a:t>Obtain SPN Form</a:t>
            </a:r>
          </a:p>
          <a:p>
            <a:pPr marL="457200" indent="-457200">
              <a:buFont typeface="Arial" panose="020B0604020202020204" pitchFamily="34" charset="0"/>
              <a:buAutoNum type="arabicPeriod"/>
            </a:pPr>
            <a:r>
              <a:rPr lang="en-US" sz="2000" dirty="0"/>
              <a:t>Submit OW requisition (trade-ins are an exception type of procurement; routes to SPB).  Attach SPN &amp; Quote.</a:t>
            </a:r>
          </a:p>
          <a:p>
            <a:pPr marL="457200" indent="-457200">
              <a:buFont typeface="Arial" panose="020B0604020202020204" pitchFamily="34" charset="0"/>
              <a:buAutoNum type="arabicPeriod"/>
            </a:pPr>
            <a:r>
              <a:rPr lang="en-US" sz="2000" dirty="0"/>
              <a:t>Asset Coordinators uploads SPN, requisition &amp; quote to ECM and forwards for approval</a:t>
            </a:r>
          </a:p>
          <a:p>
            <a:pPr marL="457200" indent="-457200">
              <a:buFont typeface="Arial" panose="020B0604020202020204" pitchFamily="34" charset="0"/>
              <a:buAutoNum type="arabicPeriod"/>
            </a:pPr>
            <a:r>
              <a:rPr lang="en-US" sz="2000" dirty="0"/>
              <a:t>Surplus Property Manager approves </a:t>
            </a:r>
            <a:r>
              <a:rPr lang="en-US" sz="2000" b="1" dirty="0"/>
              <a:t>ALL </a:t>
            </a:r>
            <a:r>
              <a:rPr lang="en-US" sz="2000" dirty="0"/>
              <a:t>trade-in requests </a:t>
            </a:r>
            <a:r>
              <a:rPr lang="en-US" sz="2000" b="1" dirty="0"/>
              <a:t>PRIOR </a:t>
            </a:r>
            <a:r>
              <a:rPr lang="en-US" sz="2000" dirty="0"/>
              <a:t>to purchase to ensure proper value is being given for item.</a:t>
            </a:r>
          </a:p>
          <a:p>
            <a:pPr marL="457200" indent="-457200">
              <a:buFont typeface="Arial" panose="020B0604020202020204" pitchFamily="34" charset="0"/>
              <a:buAutoNum type="arabicPeriod"/>
            </a:pPr>
            <a:r>
              <a:rPr lang="en-US" sz="2000" dirty="0"/>
              <a:t>Once approved, SPB is notified to move procurement forward.</a:t>
            </a:r>
          </a:p>
          <a:p>
            <a:pPr marL="457200" indent="-457200">
              <a:buFont typeface="Arial" panose="020B0604020202020204" pitchFamily="34" charset="0"/>
              <a:buAutoNum type="arabicPeriod"/>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67904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05241-4B2D-C324-F309-6D81B6E500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D298B3-255B-3DCC-1EA4-DD634B9D1E08}"/>
              </a:ext>
            </a:extLst>
          </p:cNvPr>
          <p:cNvSpPr>
            <a:spLocks noGrp="1"/>
          </p:cNvSpPr>
          <p:nvPr>
            <p:ph type="title"/>
          </p:nvPr>
        </p:nvSpPr>
        <p:spPr/>
        <p:txBody>
          <a:bodyPr/>
          <a:lstStyle/>
          <a:p>
            <a:r>
              <a:rPr lang="en-US" dirty="0"/>
              <a:t>RESOURCES</a:t>
            </a:r>
          </a:p>
        </p:txBody>
      </p:sp>
      <p:sp>
        <p:nvSpPr>
          <p:cNvPr id="6" name="Title 2">
            <a:extLst>
              <a:ext uri="{FF2B5EF4-FFF2-40B4-BE49-F238E27FC236}">
                <a16:creationId xmlns:a16="http://schemas.microsoft.com/office/drawing/2014/main" id="{CD00EF63-883E-B869-14A0-8B9CFB0BA80A}"/>
              </a:ext>
            </a:extLst>
          </p:cNvPr>
          <p:cNvSpPr txBox="1">
            <a:spLocks noChangeAspect="1"/>
          </p:cNvSpPr>
          <p:nvPr/>
        </p:nvSpPr>
        <p:spPr>
          <a:xfrm>
            <a:off x="1143000" y="457200"/>
            <a:ext cx="645795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spcAft>
                <a:spcPts val="600"/>
              </a:spcAft>
            </a:pPr>
            <a:endParaRPr lang="en-US" dirty="0"/>
          </a:p>
        </p:txBody>
      </p:sp>
      <p:sp>
        <p:nvSpPr>
          <p:cNvPr id="2" name="Content Placeholder 2">
            <a:extLst>
              <a:ext uri="{FF2B5EF4-FFF2-40B4-BE49-F238E27FC236}">
                <a16:creationId xmlns:a16="http://schemas.microsoft.com/office/drawing/2014/main" id="{C1084004-27C3-56A4-DF3F-AAB8C984C2A9}"/>
              </a:ext>
            </a:extLst>
          </p:cNvPr>
          <p:cNvSpPr>
            <a:spLocks noGrp="1"/>
          </p:cNvSpPr>
          <p:nvPr>
            <p:ph idx="1"/>
          </p:nvPr>
        </p:nvSpPr>
        <p:spPr>
          <a:xfrm>
            <a:off x="680321" y="2284646"/>
            <a:ext cx="7543801" cy="4023360"/>
          </a:xfrm>
        </p:spPr>
        <p:txBody>
          <a:bodyPr>
            <a:normAutofit/>
          </a:bodyPr>
          <a:lstStyle/>
          <a:p>
            <a:r>
              <a:rPr lang="en-US" sz="2400" dirty="0">
                <a:hlinkClick r:id="rId2"/>
              </a:rPr>
              <a:t>DAS Website: Forms and Documents (nebraska.gov)</a:t>
            </a:r>
            <a:endParaRPr lang="en-US" sz="2400" dirty="0"/>
          </a:p>
          <a:p>
            <a:pPr lvl="1"/>
            <a:r>
              <a:rPr lang="en-US" sz="2000" dirty="0"/>
              <a:t>Surplus Property Manual</a:t>
            </a:r>
          </a:p>
          <a:p>
            <a:pPr lvl="1"/>
            <a:r>
              <a:rPr lang="en-US" sz="2000" dirty="0"/>
              <a:t>Surplus Property Assessment Form</a:t>
            </a:r>
          </a:p>
          <a:p>
            <a:pPr lvl="1"/>
            <a:r>
              <a:rPr lang="en-US" sz="2000" dirty="0"/>
              <a:t>Non-Fixed Asset SPN Form</a:t>
            </a:r>
          </a:p>
          <a:p>
            <a:pPr lvl="1"/>
            <a:r>
              <a:rPr lang="en-US" sz="2000" dirty="0"/>
              <a:t>Surplus Photo Guidebook</a:t>
            </a:r>
          </a:p>
          <a:p>
            <a:pPr lvl="1"/>
            <a:r>
              <a:rPr lang="en-US" sz="2000" dirty="0"/>
              <a:t>Asset Management Manual</a:t>
            </a:r>
          </a:p>
          <a:p>
            <a:pPr lvl="1"/>
            <a:r>
              <a:rPr lang="en-US" sz="2000" dirty="0"/>
              <a:t>ECM Instructions</a:t>
            </a:r>
          </a:p>
          <a:p>
            <a:pPr lvl="1"/>
            <a:r>
              <a:rPr lang="en-US" sz="2000" dirty="0"/>
              <a:t>Annual Fixed Asset/Annual Inventory Letter</a:t>
            </a:r>
          </a:p>
          <a:p>
            <a:pPr lvl="1"/>
            <a:r>
              <a:rPr lang="en-US" sz="2000" dirty="0"/>
              <a:t>Barcoding Manual</a:t>
            </a:r>
          </a:p>
          <a:p>
            <a:pPr lvl="1"/>
            <a:r>
              <a:rPr lang="en-US" sz="2000" dirty="0">
                <a:hlinkClick r:id="rId3"/>
              </a:rPr>
              <a:t>Surplus Property Training presentation (posted to Workday)</a:t>
            </a:r>
            <a:endParaRPr lang="en-US" sz="2000" dirty="0"/>
          </a:p>
        </p:txBody>
      </p:sp>
    </p:spTree>
    <p:extLst>
      <p:ext uri="{BB962C8B-B14F-4D97-AF65-F5344CB8AC3E}">
        <p14:creationId xmlns:p14="http://schemas.microsoft.com/office/powerpoint/2010/main" val="25282136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5A4EA-4211-E630-9080-1D8C4ADD48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F7B4D2-767E-3820-BB92-95E01B7F019D}"/>
              </a:ext>
            </a:extLst>
          </p:cNvPr>
          <p:cNvSpPr>
            <a:spLocks noGrp="1"/>
          </p:cNvSpPr>
          <p:nvPr>
            <p:ph type="title"/>
          </p:nvPr>
        </p:nvSpPr>
        <p:spPr/>
        <p:txBody>
          <a:bodyPr/>
          <a:lstStyle/>
          <a:p>
            <a:r>
              <a:rPr lang="en-US" dirty="0"/>
              <a:t>CONTACT INFORMATION FOR QUESTIONS</a:t>
            </a:r>
          </a:p>
        </p:txBody>
      </p:sp>
      <p:sp>
        <p:nvSpPr>
          <p:cNvPr id="8" name="Content Placeholder 7">
            <a:extLst>
              <a:ext uri="{FF2B5EF4-FFF2-40B4-BE49-F238E27FC236}">
                <a16:creationId xmlns:a16="http://schemas.microsoft.com/office/drawing/2014/main" id="{F7AEA938-DE7F-1A6A-C2D6-CD088E384A0C}"/>
              </a:ext>
            </a:extLst>
          </p:cNvPr>
          <p:cNvSpPr>
            <a:spLocks noGrp="1"/>
          </p:cNvSpPr>
          <p:nvPr>
            <p:ph idx="1"/>
          </p:nvPr>
        </p:nvSpPr>
        <p:spPr/>
        <p:txBody>
          <a:bodyPr>
            <a:normAutofit lnSpcReduction="10000"/>
          </a:bodyPr>
          <a:lstStyle/>
          <a:p>
            <a:pPr marL="0" indent="0" algn="ctr">
              <a:buNone/>
            </a:pPr>
            <a:r>
              <a:rPr lang="en-US" b="1" dirty="0"/>
              <a:t>Shannon Morris</a:t>
            </a:r>
            <a:r>
              <a:rPr lang="en-US" dirty="0"/>
              <a:t>, Surplus Property Manager, 402-471-3030</a:t>
            </a:r>
          </a:p>
          <a:p>
            <a:pPr marL="0" indent="0" algn="ctr">
              <a:buNone/>
            </a:pPr>
            <a:endParaRPr lang="en-US" dirty="0"/>
          </a:p>
          <a:p>
            <a:pPr marL="0" indent="0" algn="ctr">
              <a:buNone/>
            </a:pPr>
            <a:r>
              <a:rPr lang="en-US" b="1" dirty="0"/>
              <a:t>James </a:t>
            </a:r>
            <a:r>
              <a:rPr lang="en-US" b="1" dirty="0" err="1"/>
              <a:t>ByBee</a:t>
            </a:r>
            <a:r>
              <a:rPr lang="en-US" dirty="0"/>
              <a:t>, Surplus Programs Officer, 402-471-3896</a:t>
            </a:r>
          </a:p>
          <a:p>
            <a:pPr marL="0" indent="0" algn="ctr">
              <a:buNone/>
            </a:pPr>
            <a:r>
              <a:rPr lang="en-US" dirty="0">
                <a:hlinkClick r:id="rId2"/>
              </a:rPr>
              <a:t>as.materielsurplusproperty@nebraska.gov</a:t>
            </a:r>
            <a:r>
              <a:rPr lang="en-US" dirty="0"/>
              <a:t> </a:t>
            </a:r>
          </a:p>
          <a:p>
            <a:pPr lvl="1"/>
            <a:endParaRPr lang="en-US" dirty="0"/>
          </a:p>
          <a:p>
            <a:pPr marL="0" indent="0" algn="ctr">
              <a:buNone/>
            </a:pPr>
            <a:r>
              <a:rPr lang="en-US" dirty="0"/>
              <a:t>For questions regarding asset management, trade-ins, adjustments, E1 removal, and annual inventory contact:</a:t>
            </a:r>
          </a:p>
          <a:p>
            <a:pPr marL="0" indent="0" algn="ctr">
              <a:buNone/>
            </a:pPr>
            <a:r>
              <a:rPr lang="en-US" b="1" dirty="0"/>
              <a:t>Jennifer Sommars-Link</a:t>
            </a:r>
            <a:r>
              <a:rPr lang="en-US" dirty="0"/>
              <a:t>, 402-471-1405</a:t>
            </a:r>
          </a:p>
          <a:p>
            <a:pPr marL="457200" lvl="1" indent="0" algn="ctr">
              <a:buNone/>
            </a:pPr>
            <a:r>
              <a:rPr lang="en-US" dirty="0">
                <a:hlinkClick r:id="rId3"/>
              </a:rPr>
              <a:t>as.materielfixedassets@nebraska.gov</a:t>
            </a:r>
            <a:r>
              <a:rPr lang="en-US" dirty="0"/>
              <a:t> </a:t>
            </a:r>
          </a:p>
          <a:p>
            <a:pPr lvl="1"/>
            <a:endParaRPr lang="en-US" dirty="0"/>
          </a:p>
          <a:p>
            <a:pPr marL="457200" lvl="1" indent="0">
              <a:buNone/>
            </a:pPr>
            <a:endParaRPr lang="en-US" strike="sngStrike" dirty="0"/>
          </a:p>
          <a:p>
            <a:endParaRPr lang="en-US" dirty="0"/>
          </a:p>
        </p:txBody>
      </p:sp>
    </p:spTree>
    <p:extLst>
      <p:ext uri="{BB962C8B-B14F-4D97-AF65-F5344CB8AC3E}">
        <p14:creationId xmlns:p14="http://schemas.microsoft.com/office/powerpoint/2010/main" val="34599638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D48D5-4578-A4DD-5CFF-BA32DD448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82A89-FEE4-A654-8B0D-697636AC02F3}"/>
              </a:ext>
            </a:extLst>
          </p:cNvPr>
          <p:cNvSpPr>
            <a:spLocks noGrp="1"/>
          </p:cNvSpPr>
          <p:nvPr>
            <p:ph type="ctrTitle"/>
          </p:nvPr>
        </p:nvSpPr>
        <p:spPr>
          <a:xfrm>
            <a:off x="840510" y="2733709"/>
            <a:ext cx="7657792" cy="1373070"/>
          </a:xfrm>
        </p:spPr>
        <p:txBody>
          <a:bodyPr>
            <a:normAutofit/>
          </a:bodyPr>
          <a:lstStyle/>
          <a:p>
            <a:r>
              <a:rPr lang="en-US">
                <a:solidFill>
                  <a:srgbClr val="FFFFFF"/>
                </a:solidFill>
              </a:rPr>
              <a:t>FIXED ASSETS</a:t>
            </a:r>
          </a:p>
        </p:txBody>
      </p:sp>
      <p:pic>
        <p:nvPicPr>
          <p:cNvPr id="12" name="Picture 11">
            <a:extLst>
              <a:ext uri="{FF2B5EF4-FFF2-40B4-BE49-F238E27FC236}">
                <a16:creationId xmlns:a16="http://schemas.microsoft.com/office/drawing/2014/main" id="{AB46CACD-9019-42A8-A683-93921790EB7B}"/>
              </a:ext>
            </a:extLst>
          </p:cNvPr>
          <p:cNvPicPr>
            <a:picLocks noChangeAspect="1"/>
          </p:cNvPicPr>
          <p:nvPr/>
        </p:nvPicPr>
        <p:blipFill>
          <a:blip r:embed="rId2"/>
          <a:stretch>
            <a:fillRect/>
          </a:stretch>
        </p:blipFill>
        <p:spPr>
          <a:xfrm flipH="1">
            <a:off x="8585404" y="294553"/>
            <a:ext cx="3810000" cy="2295525"/>
          </a:xfrm>
          <a:prstGeom prst="rect">
            <a:avLst/>
          </a:prstGeom>
        </p:spPr>
      </p:pic>
      <p:pic>
        <p:nvPicPr>
          <p:cNvPr id="15" name="Picture 14">
            <a:extLst>
              <a:ext uri="{FF2B5EF4-FFF2-40B4-BE49-F238E27FC236}">
                <a16:creationId xmlns:a16="http://schemas.microsoft.com/office/drawing/2014/main" id="{AC842663-F671-37A5-06D0-84D967631818}"/>
              </a:ext>
            </a:extLst>
          </p:cNvPr>
          <p:cNvPicPr>
            <a:picLocks noChangeAspect="1"/>
          </p:cNvPicPr>
          <p:nvPr/>
        </p:nvPicPr>
        <p:blipFill>
          <a:blip r:embed="rId3"/>
          <a:stretch>
            <a:fillRect/>
          </a:stretch>
        </p:blipFill>
        <p:spPr>
          <a:xfrm>
            <a:off x="136118" y="3844851"/>
            <a:ext cx="6534150" cy="3333750"/>
          </a:xfrm>
          <a:prstGeom prst="rect">
            <a:avLst/>
          </a:prstGeom>
        </p:spPr>
      </p:pic>
      <p:pic>
        <p:nvPicPr>
          <p:cNvPr id="20" name="Picture 19">
            <a:extLst>
              <a:ext uri="{FF2B5EF4-FFF2-40B4-BE49-F238E27FC236}">
                <a16:creationId xmlns:a16="http://schemas.microsoft.com/office/drawing/2014/main" id="{571A27AE-7148-67EE-E37F-14CB94C957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80750" y1="16120" x2="78125" y2="80037"/>
                        <a14:foregroundMark x1="78125" y1="80037" x2="73125" y2="26054"/>
                        <a14:foregroundMark x1="73125" y1="26054" x2="71125" y2="82474"/>
                        <a14:foregroundMark x1="66250" y1="79288" x2="62625" y2="71228"/>
                        <a14:foregroundMark x1="62625" y1="71228" x2="62375" y2="21649"/>
                        <a14:foregroundMark x1="62375" y1="21649" x2="62000" y2="21275"/>
                        <a14:foregroundMark x1="19125" y1="18369" x2="39125" y2="13215"/>
                        <a14:foregroundMark x1="39125" y1="13215" x2="67000" y2="17245"/>
                        <a14:foregroundMark x1="19250" y1="82662" x2="40625" y2="86785"/>
                        <a14:foregroundMark x1="40625" y1="86785" x2="66625" y2="84255"/>
                        <a14:foregroundMark x1="66625" y1="84255" x2="65875" y2="82474"/>
                        <a14:foregroundMark x1="44250" y1="87067" x2="35000" y2="87348"/>
                        <a14:foregroundMark x1="35000" y1="87348" x2="33500" y2="87067"/>
                      </a14:backgroundRemoval>
                    </a14:imgEffect>
                  </a14:imgLayer>
                </a14:imgProps>
              </a:ext>
            </a:extLst>
          </a:blip>
          <a:stretch>
            <a:fillRect/>
          </a:stretch>
        </p:blipFill>
        <p:spPr>
          <a:xfrm>
            <a:off x="399791" y="-172140"/>
            <a:ext cx="2200082" cy="2934359"/>
          </a:xfrm>
          <a:prstGeom prst="rect">
            <a:avLst/>
          </a:prstGeom>
        </p:spPr>
      </p:pic>
      <p:pic>
        <p:nvPicPr>
          <p:cNvPr id="21" name="Picture 20">
            <a:extLst>
              <a:ext uri="{FF2B5EF4-FFF2-40B4-BE49-F238E27FC236}">
                <a16:creationId xmlns:a16="http://schemas.microsoft.com/office/drawing/2014/main" id="{F5794840-64F7-5BCB-EED3-9A0F35D4B62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88" b="90615" l="3646" r="96094">
                        <a14:foregroundMark x1="1198" y1="87374" x2="3125" y2="80391"/>
                        <a14:foregroundMark x1="3125" y1="80391" x2="8177" y2="73743"/>
                        <a14:foregroundMark x1="8177" y1="73743" x2="10104" y2="73073"/>
                        <a14:foregroundMark x1="5729" y1="85978" x2="3646" y2="81955"/>
                        <a14:foregroundMark x1="88177" y1="84972" x2="96563" y2="84916"/>
                        <a14:foregroundMark x1="96563" y1="84916" x2="90677" y2="79609"/>
                        <a14:foregroundMark x1="90677" y1="79609" x2="90677" y2="74972"/>
                        <a14:foregroundMark x1="95990" y1="85251" x2="96094" y2="80838"/>
                        <a14:foregroundMark x1="40156" y1="19888" x2="44844" y2="14190"/>
                        <a14:foregroundMark x1="44844" y1="14190" x2="47917" y2="19330"/>
                        <a14:foregroundMark x1="44167" y1="9888" x2="44167" y2="9888"/>
                      </a14:backgroundRemoval>
                    </a14:imgEffect>
                  </a14:imgLayer>
                </a14:imgProps>
              </a:ext>
            </a:extLst>
          </a:blip>
          <a:srcRect t="8333" b="11563"/>
          <a:stretch>
            <a:fillRect/>
          </a:stretch>
        </p:blipFill>
        <p:spPr>
          <a:xfrm>
            <a:off x="7795577" y="3420244"/>
            <a:ext cx="4310948" cy="3219416"/>
          </a:xfrm>
          <a:prstGeom prst="rect">
            <a:avLst/>
          </a:prstGeom>
        </p:spPr>
      </p:pic>
      <p:pic>
        <p:nvPicPr>
          <p:cNvPr id="22" name="Picture 21">
            <a:extLst>
              <a:ext uri="{FF2B5EF4-FFF2-40B4-BE49-F238E27FC236}">
                <a16:creationId xmlns:a16="http://schemas.microsoft.com/office/drawing/2014/main" id="{174DEEFC-B16E-5E44-9CD2-5D13D380E02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594" b="93568" l="8000" r="93667">
                        <a14:foregroundMark x1="15889" y1="54211" x2="21556" y2="54977"/>
                        <a14:foregroundMark x1="21556" y1="54977" x2="27111" y2="53752"/>
                        <a14:foregroundMark x1="27111" y1="53752" x2="19222" y2="52833"/>
                        <a14:foregroundMark x1="19222" y1="52833" x2="17333" y2="53292"/>
                        <a14:foregroundMark x1="17222" y1="87136" x2="53778" y2="92037"/>
                        <a14:foregroundMark x1="53778" y1="92037" x2="66667" y2="90352"/>
                        <a14:foregroundMark x1="20111" y1="80398" x2="44778" y2="87136"/>
                        <a14:foregroundMark x1="71444" y1="90505" x2="71111" y2="90965"/>
                        <a14:foregroundMark x1="10111" y1="70597" x2="7556" y2="62021"/>
                        <a14:foregroundMark x1="7556" y1="62021" x2="8333" y2="48545"/>
                        <a14:foregroundMark x1="8333" y1="48545" x2="10000" y2="42573"/>
                        <a14:foregroundMark x1="26444" y1="28637" x2="26444" y2="27565"/>
                        <a14:foregroundMark x1="88333" y1="76263" x2="93667" y2="78101"/>
                        <a14:foregroundMark x1="75111" y1="87443" x2="76111" y2="89127"/>
                        <a14:foregroundMark x1="77667" y1="90352" x2="79556" y2="90965"/>
                        <a14:foregroundMark x1="87111" y1="91271" x2="85444" y2="93874"/>
                        <a14:foregroundMark x1="42111" y1="17305" x2="47556" y2="13476"/>
                        <a14:foregroundMark x1="47556" y1="13476" x2="47667" y2="13476"/>
                        <a14:foregroundMark x1="46000" y1="6126" x2="47778" y2="5207"/>
                        <a14:foregroundMark x1="48889" y1="4594" x2="49556" y2="6279"/>
                        <a14:backgroundMark x1="76333" y1="87136" x2="76333" y2="86524"/>
                        <a14:backgroundMark x1="90111" y1="83920" x2="90111" y2="83002"/>
                        <a14:backgroundMark x1="77000" y1="80092" x2="77000" y2="80092"/>
                      </a14:backgroundRemoval>
                    </a14:imgEffect>
                  </a14:imgLayer>
                </a14:imgProps>
              </a:ext>
            </a:extLst>
          </a:blip>
          <a:stretch>
            <a:fillRect/>
          </a:stretch>
        </p:blipFill>
        <p:spPr>
          <a:xfrm>
            <a:off x="4622934" y="199991"/>
            <a:ext cx="3106604" cy="2254014"/>
          </a:xfrm>
          <a:prstGeom prst="rect">
            <a:avLst/>
          </a:prstGeom>
        </p:spPr>
      </p:pic>
    </p:spTree>
    <p:extLst>
      <p:ext uri="{BB962C8B-B14F-4D97-AF65-F5344CB8AC3E}">
        <p14:creationId xmlns:p14="http://schemas.microsoft.com/office/powerpoint/2010/main" val="218158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Desk with productivity items">
            <a:extLst>
              <a:ext uri="{FF2B5EF4-FFF2-40B4-BE49-F238E27FC236}">
                <a16:creationId xmlns:a16="http://schemas.microsoft.com/office/drawing/2014/main" id="{A4D0DC78-F010-20E2-734F-14765284BB21}"/>
              </a:ext>
            </a:extLst>
          </p:cNvPr>
          <p:cNvPicPr>
            <a:picLocks noChangeAspect="1"/>
          </p:cNvPicPr>
          <p:nvPr/>
        </p:nvPicPr>
        <p:blipFill>
          <a:blip r:embed="rId2"/>
          <a:srcRect l="35033" r="19784"/>
          <a:stretch>
            <a:fillRect/>
          </a:stretch>
        </p:blipFill>
        <p:spPr>
          <a:xfrm>
            <a:off x="7547810" y="10"/>
            <a:ext cx="4641013" cy="6856310"/>
          </a:xfrm>
          <a:prstGeom prst="rect">
            <a:avLst/>
          </a:prstGeom>
          <a:ln>
            <a:noFill/>
          </a:ln>
          <a:effectLst/>
        </p:spPr>
      </p:pic>
      <p:sp>
        <p:nvSpPr>
          <p:cNvPr id="2" name="Title 1">
            <a:extLst>
              <a:ext uri="{FF2B5EF4-FFF2-40B4-BE49-F238E27FC236}">
                <a16:creationId xmlns:a16="http://schemas.microsoft.com/office/drawing/2014/main" id="{AB87A70A-C1BE-B19D-58C5-C0A58C037E43}"/>
              </a:ext>
            </a:extLst>
          </p:cNvPr>
          <p:cNvSpPr txBox="1">
            <a:spLocks/>
          </p:cNvSpPr>
          <p:nvPr/>
        </p:nvSpPr>
        <p:spPr>
          <a:xfrm>
            <a:off x="680321" y="753228"/>
            <a:ext cx="7087552"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US" b="1" dirty="0">
                <a:hlinkClick r:id="rId3">
                  <a:extLst>
                    <a:ext uri="{A12FA001-AC4F-418D-AE19-62706E023703}">
                      <ahyp:hlinkClr xmlns:ahyp="http://schemas.microsoft.com/office/drawing/2018/hyperlinkcolor" val="tx"/>
                    </a:ext>
                  </a:extLst>
                </a:hlinkClick>
              </a:rPr>
              <a:t>ACCOUNTING POLICY #28: CAPITAL OUTLAY</a:t>
            </a:r>
            <a:endParaRPr lang="en-US" dirty="0"/>
          </a:p>
        </p:txBody>
      </p:sp>
      <p:sp>
        <p:nvSpPr>
          <p:cNvPr id="39" name="Content Placeholder 2">
            <a:extLst>
              <a:ext uri="{FF2B5EF4-FFF2-40B4-BE49-F238E27FC236}">
                <a16:creationId xmlns:a16="http://schemas.microsoft.com/office/drawing/2014/main" id="{A4997B3C-60F3-D0F1-30C8-0046D2E079B6}"/>
              </a:ext>
            </a:extLst>
          </p:cNvPr>
          <p:cNvSpPr txBox="1">
            <a:spLocks/>
          </p:cNvSpPr>
          <p:nvPr/>
        </p:nvSpPr>
        <p:spPr>
          <a:xfrm>
            <a:off x="680321" y="2209800"/>
            <a:ext cx="6615829" cy="4572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400" b="1" dirty="0"/>
              <a:t>Equipment</a:t>
            </a:r>
            <a:r>
              <a:rPr lang="en-US" sz="1400" dirty="0"/>
              <a:t> - The DAS Materiel Administrator has established an equipment capitalization threshold of $5,000. Agencies have the option to capitalize items under $5,000 if they so desire, as stated in the </a:t>
            </a:r>
            <a:r>
              <a:rPr lang="en-US" sz="1400" u="sng" dirty="0">
                <a:hlinkClick r:id="rId4"/>
              </a:rPr>
              <a:t>Asset Management Memo</a:t>
            </a:r>
            <a:r>
              <a:rPr lang="en-US" sz="1400" dirty="0"/>
              <a:t>. View the </a:t>
            </a:r>
            <a:r>
              <a:rPr lang="en-US" sz="1400" u="sng" dirty="0">
                <a:hlinkClick r:id="rId5"/>
              </a:rPr>
              <a:t>Asset Management Manual</a:t>
            </a:r>
            <a:r>
              <a:rPr lang="en-US" sz="1400" dirty="0"/>
              <a:t> for more information.</a:t>
            </a:r>
          </a:p>
          <a:p>
            <a:pPr marL="0" indent="0">
              <a:buNone/>
            </a:pPr>
            <a:r>
              <a:rPr lang="en-US" sz="1400" dirty="0"/>
              <a:t>To determine if an item should be a capital outlay, the item should have an expected useful life of two or more years and the total costs for the item should be $5,000 or greater. Capitalized equipment must be coded to object codes 581800 - 586900. Costs incurred in preparing the item for service and freight should be included in the amount capitalized. Fixed assets should be recorded to the appropriate object code and item code to ensure appropriate depreciation lives are utilized.</a:t>
            </a:r>
            <a:endParaRPr lang="en-US" sz="1400" u="sng" dirty="0"/>
          </a:p>
          <a:p>
            <a:pPr marL="0"/>
            <a:endParaRPr lang="en-US" sz="1400" u="sng" dirty="0"/>
          </a:p>
          <a:p>
            <a:pPr marL="0" indent="0">
              <a:buNone/>
            </a:pPr>
            <a:r>
              <a:rPr lang="en-US" sz="1400" b="1" dirty="0"/>
              <a:t>Computer Software Capitalization: </a:t>
            </a:r>
            <a:r>
              <a:rPr lang="en-US" sz="1400" dirty="0"/>
              <a:t>Computer software that is internally developed, or commercially available software that is modified using more than minimal incremental effort before being put into operation, shall be capitalized as a separate asset if the cost is $100,000 or more and has a life greater than one year. During the application development stage (as defined below) the costs should be accumulated in object account 587550 – IT Projects in Progress. Once the project is complete the costs are moved to 583720 or 583770 – COTS Development or Customized Development.</a:t>
            </a:r>
            <a:r>
              <a:rPr lang="en-US" dirty="0">
                <a:effectLst/>
              </a:rPr>
              <a:t> </a:t>
            </a:r>
            <a:endParaRPr lang="en-US" sz="1400" dirty="0"/>
          </a:p>
        </p:txBody>
      </p:sp>
    </p:spTree>
    <p:extLst>
      <p:ext uri="{BB962C8B-B14F-4D97-AF65-F5344CB8AC3E}">
        <p14:creationId xmlns:p14="http://schemas.microsoft.com/office/powerpoint/2010/main" val="3731687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0F426-C253-DF06-DD94-431E40CA4368}"/>
              </a:ext>
            </a:extLst>
          </p:cNvPr>
          <p:cNvSpPr>
            <a:spLocks noGrp="1"/>
          </p:cNvSpPr>
          <p:nvPr>
            <p:ph type="title"/>
          </p:nvPr>
        </p:nvSpPr>
        <p:spPr>
          <a:xfrm>
            <a:off x="680321" y="753228"/>
            <a:ext cx="4136123" cy="1080938"/>
          </a:xfrm>
        </p:spPr>
        <p:txBody>
          <a:bodyPr>
            <a:normAutofit/>
          </a:bodyPr>
          <a:lstStyle/>
          <a:p>
            <a:r>
              <a:rPr lang="en-US" sz="2400" dirty="0"/>
              <a:t>COMMON ERROR WHEN CREATING AN ASSET MASTER</a:t>
            </a:r>
          </a:p>
        </p:txBody>
      </p:sp>
      <p:sp>
        <p:nvSpPr>
          <p:cNvPr id="3" name="Content Placeholder 2">
            <a:extLst>
              <a:ext uri="{FF2B5EF4-FFF2-40B4-BE49-F238E27FC236}">
                <a16:creationId xmlns:a16="http://schemas.microsoft.com/office/drawing/2014/main" id="{A2AFC677-1CB9-FBF8-3605-DB8149670591}"/>
              </a:ext>
            </a:extLst>
          </p:cNvPr>
          <p:cNvSpPr>
            <a:spLocks noGrp="1"/>
          </p:cNvSpPr>
          <p:nvPr>
            <p:ph idx="1"/>
          </p:nvPr>
        </p:nvSpPr>
        <p:spPr>
          <a:xfrm>
            <a:off x="393193" y="2336873"/>
            <a:ext cx="3943418" cy="3599316"/>
          </a:xfrm>
        </p:spPr>
        <p:txBody>
          <a:bodyPr>
            <a:normAutofit/>
          </a:bodyPr>
          <a:lstStyle/>
          <a:p>
            <a:r>
              <a:rPr lang="en-US" sz="1600" dirty="0"/>
              <a:t>This error is generally due to either depreciation expense (56xxxx) or accumulated depreciation (18xxxx) needing to be attached to the business unit. </a:t>
            </a:r>
          </a:p>
          <a:p>
            <a:endParaRPr lang="en-US" sz="1600" dirty="0"/>
          </a:p>
          <a:p>
            <a:r>
              <a:rPr lang="en-US" sz="1600" dirty="0"/>
              <a:t>The following accounts must be set up to creating an asset record:</a:t>
            </a:r>
          </a:p>
          <a:p>
            <a:pPr marL="457200" lvl="1" indent="0">
              <a:buNone/>
            </a:pPr>
            <a:r>
              <a:rPr lang="en-US" sz="1600" dirty="0"/>
              <a:t>5 digit BU and 17xx00</a:t>
            </a:r>
          </a:p>
          <a:p>
            <a:pPr marL="457200" lvl="1" indent="0">
              <a:buNone/>
            </a:pPr>
            <a:r>
              <a:rPr lang="en-US" sz="1600" dirty="0"/>
              <a:t>5 digit BU and 18xx00</a:t>
            </a:r>
          </a:p>
          <a:p>
            <a:pPr marL="457200" lvl="1" indent="0">
              <a:buNone/>
            </a:pPr>
            <a:r>
              <a:rPr lang="en-US" sz="1600" dirty="0"/>
              <a:t>8 digit BU and 56xx00</a:t>
            </a:r>
          </a:p>
          <a:p>
            <a:pPr marL="457200" lvl="1" indent="0">
              <a:buNone/>
            </a:pPr>
            <a:r>
              <a:rPr lang="en-US" sz="1600" dirty="0"/>
              <a:t>8 digit BU and 58xx00</a:t>
            </a:r>
          </a:p>
          <a:p>
            <a:endParaRPr lang="en-US" sz="1400" dirty="0"/>
          </a:p>
        </p:txBody>
      </p:sp>
      <p:pic>
        <p:nvPicPr>
          <p:cNvPr id="4" name="Picture 3">
            <a:extLst>
              <a:ext uri="{FF2B5EF4-FFF2-40B4-BE49-F238E27FC236}">
                <a16:creationId xmlns:a16="http://schemas.microsoft.com/office/drawing/2014/main" id="{A238704F-B0FC-AB3E-36F3-D3DD7DF3B0D4}"/>
              </a:ext>
            </a:extLst>
          </p:cNvPr>
          <p:cNvPicPr>
            <a:picLocks noChangeAspect="1"/>
          </p:cNvPicPr>
          <p:nvPr/>
        </p:nvPicPr>
        <p:blipFill>
          <a:blip r:embed="rId2"/>
          <a:srcRect b="4538"/>
          <a:stretch/>
        </p:blipFill>
        <p:spPr>
          <a:xfrm>
            <a:off x="5129787" y="2101606"/>
            <a:ext cx="6129501" cy="4520162"/>
          </a:xfrm>
          <a:prstGeom prst="rect">
            <a:avLst/>
          </a:prstGeom>
          <a:ln>
            <a:solidFill>
              <a:schemeClr val="bg1"/>
            </a:solidFill>
          </a:ln>
          <a:effectLst/>
        </p:spPr>
      </p:pic>
    </p:spTree>
    <p:extLst>
      <p:ext uri="{BB962C8B-B14F-4D97-AF65-F5344CB8AC3E}">
        <p14:creationId xmlns:p14="http://schemas.microsoft.com/office/powerpoint/2010/main" val="365071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2C031-D6E5-49EE-E8A6-1BE3FD68DDF6}"/>
              </a:ext>
            </a:extLst>
          </p:cNvPr>
          <p:cNvSpPr>
            <a:spLocks noGrp="1"/>
          </p:cNvSpPr>
          <p:nvPr>
            <p:ph type="title"/>
          </p:nvPr>
        </p:nvSpPr>
        <p:spPr/>
        <p:txBody>
          <a:bodyPr/>
          <a:lstStyle/>
          <a:p>
            <a:r>
              <a:rPr lang="en-US" dirty="0"/>
              <a:t>ITEM CODE – OBJECT ACCOUNT INTEGRITY REPORT</a:t>
            </a:r>
          </a:p>
        </p:txBody>
      </p:sp>
      <p:sp>
        <p:nvSpPr>
          <p:cNvPr id="3" name="Content Placeholder 2">
            <a:extLst>
              <a:ext uri="{FF2B5EF4-FFF2-40B4-BE49-F238E27FC236}">
                <a16:creationId xmlns:a16="http://schemas.microsoft.com/office/drawing/2014/main" id="{96DABCE0-FF65-BE35-6627-DFC4140CFB67}"/>
              </a:ext>
            </a:extLst>
          </p:cNvPr>
          <p:cNvSpPr>
            <a:spLocks noGrp="1"/>
          </p:cNvSpPr>
          <p:nvPr>
            <p:ph idx="1"/>
          </p:nvPr>
        </p:nvSpPr>
        <p:spPr>
          <a:xfrm>
            <a:off x="680321" y="5101503"/>
            <a:ext cx="11005711" cy="1464772"/>
          </a:xfrm>
        </p:spPr>
        <p:txBody>
          <a:bodyPr>
            <a:normAutofit fontScale="85000" lnSpcReduction="20000"/>
          </a:bodyPr>
          <a:lstStyle/>
          <a:p>
            <a:pPr marL="0" indent="0">
              <a:buNone/>
            </a:pPr>
            <a:r>
              <a:rPr lang="en-US" dirty="0"/>
              <a:t>This report shows asset tags where the item code and related object accounts aren’t in agreement which can cause system issues, depreciation issues, and impact financial reporting.</a:t>
            </a:r>
          </a:p>
          <a:p>
            <a:pPr marL="0" indent="0">
              <a:buNone/>
            </a:pPr>
            <a:endParaRPr lang="en-US" dirty="0"/>
          </a:p>
          <a:p>
            <a:pPr marL="0" indent="0">
              <a:buNone/>
            </a:pPr>
            <a:r>
              <a:rPr lang="en-US" dirty="0"/>
              <a:t>To fix this, either the Item Code needs to be changed, or an asset transfer must be done to correct the object codes, whichever is proper. </a:t>
            </a:r>
          </a:p>
        </p:txBody>
      </p:sp>
      <p:grpSp>
        <p:nvGrpSpPr>
          <p:cNvPr id="38" name="Group 37">
            <a:extLst>
              <a:ext uri="{FF2B5EF4-FFF2-40B4-BE49-F238E27FC236}">
                <a16:creationId xmlns:a16="http://schemas.microsoft.com/office/drawing/2014/main" id="{71093812-AA7A-C8D0-EB6F-5E028652263C}"/>
              </a:ext>
            </a:extLst>
          </p:cNvPr>
          <p:cNvGrpSpPr/>
          <p:nvPr/>
        </p:nvGrpSpPr>
        <p:grpSpPr>
          <a:xfrm>
            <a:off x="1242955" y="2174592"/>
            <a:ext cx="9706089" cy="2586485"/>
            <a:chOff x="1242955" y="2174592"/>
            <a:chExt cx="9706089" cy="2586485"/>
          </a:xfrm>
        </p:grpSpPr>
        <p:pic>
          <p:nvPicPr>
            <p:cNvPr id="17" name="Picture 16">
              <a:extLst>
                <a:ext uri="{FF2B5EF4-FFF2-40B4-BE49-F238E27FC236}">
                  <a16:creationId xmlns:a16="http://schemas.microsoft.com/office/drawing/2014/main" id="{798B4846-5C8A-7415-1849-5FCC426AA728}"/>
                </a:ext>
              </a:extLst>
            </p:cNvPr>
            <p:cNvPicPr>
              <a:picLocks noChangeAspect="1"/>
            </p:cNvPicPr>
            <p:nvPr/>
          </p:nvPicPr>
          <p:blipFill>
            <a:blip r:embed="rId2"/>
            <a:srcRect b="9222"/>
            <a:stretch>
              <a:fillRect/>
            </a:stretch>
          </p:blipFill>
          <p:spPr>
            <a:xfrm>
              <a:off x="1242955" y="2174592"/>
              <a:ext cx="9706089" cy="2586485"/>
            </a:xfrm>
            <a:prstGeom prst="rect">
              <a:avLst/>
            </a:prstGeom>
          </p:spPr>
        </p:pic>
        <p:grpSp>
          <p:nvGrpSpPr>
            <p:cNvPr id="22" name="Group 21">
              <a:extLst>
                <a:ext uri="{FF2B5EF4-FFF2-40B4-BE49-F238E27FC236}">
                  <a16:creationId xmlns:a16="http://schemas.microsoft.com/office/drawing/2014/main" id="{1969B29D-0BE9-06D3-3909-141AB0E6084D}"/>
                </a:ext>
              </a:extLst>
            </p:cNvPr>
            <p:cNvGrpSpPr/>
            <p:nvPr/>
          </p:nvGrpSpPr>
          <p:grpSpPr>
            <a:xfrm>
              <a:off x="4170999" y="4237771"/>
              <a:ext cx="187166" cy="447198"/>
              <a:chOff x="3116105" y="4237771"/>
              <a:chExt cx="187166" cy="447198"/>
            </a:xfrm>
          </p:grpSpPr>
          <p:sp>
            <p:nvSpPr>
              <p:cNvPr id="23" name="Rectangle 22">
                <a:extLst>
                  <a:ext uri="{FF2B5EF4-FFF2-40B4-BE49-F238E27FC236}">
                    <a16:creationId xmlns:a16="http://schemas.microsoft.com/office/drawing/2014/main" id="{BAE5CC6A-2BDB-9491-7662-9D743EB69D16}"/>
                  </a:ext>
                </a:extLst>
              </p:cNvPr>
              <p:cNvSpPr/>
              <p:nvPr/>
            </p:nvSpPr>
            <p:spPr>
              <a:xfrm>
                <a:off x="3120391" y="4237771"/>
                <a:ext cx="182880" cy="18288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6C8BE6F-E51B-00C0-E1E6-3286D8949BD9}"/>
                  </a:ext>
                </a:extLst>
              </p:cNvPr>
              <p:cNvSpPr/>
              <p:nvPr/>
            </p:nvSpPr>
            <p:spPr>
              <a:xfrm>
                <a:off x="3116105" y="4502089"/>
                <a:ext cx="182880" cy="18288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D2F5FBF3-AEF8-7E62-471E-8FEA73EB5B21}"/>
                </a:ext>
              </a:extLst>
            </p:cNvPr>
            <p:cNvGrpSpPr/>
            <p:nvPr/>
          </p:nvGrpSpPr>
          <p:grpSpPr>
            <a:xfrm>
              <a:off x="5319133" y="4237771"/>
              <a:ext cx="187166" cy="447198"/>
              <a:chOff x="3116105" y="4237771"/>
              <a:chExt cx="187166" cy="447198"/>
            </a:xfrm>
          </p:grpSpPr>
          <p:sp>
            <p:nvSpPr>
              <p:cNvPr id="27" name="Rectangle 26">
                <a:extLst>
                  <a:ext uri="{FF2B5EF4-FFF2-40B4-BE49-F238E27FC236}">
                    <a16:creationId xmlns:a16="http://schemas.microsoft.com/office/drawing/2014/main" id="{45DD1478-CD67-3C1E-9ECA-C50032AB9712}"/>
                  </a:ext>
                </a:extLst>
              </p:cNvPr>
              <p:cNvSpPr/>
              <p:nvPr/>
            </p:nvSpPr>
            <p:spPr>
              <a:xfrm>
                <a:off x="3120391" y="4237771"/>
                <a:ext cx="182880" cy="18288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EBBBBE1-AC6B-183A-8B6D-21FA110EA3A0}"/>
                  </a:ext>
                </a:extLst>
              </p:cNvPr>
              <p:cNvSpPr/>
              <p:nvPr/>
            </p:nvSpPr>
            <p:spPr>
              <a:xfrm>
                <a:off x="3116105" y="4502089"/>
                <a:ext cx="182880" cy="18288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EA8DD917-926F-B374-0BE2-D53CD3C96D12}"/>
                </a:ext>
              </a:extLst>
            </p:cNvPr>
            <p:cNvGrpSpPr/>
            <p:nvPr/>
          </p:nvGrpSpPr>
          <p:grpSpPr>
            <a:xfrm>
              <a:off x="3116924" y="4237771"/>
              <a:ext cx="187166" cy="447198"/>
              <a:chOff x="3116105" y="4237771"/>
              <a:chExt cx="187166" cy="447198"/>
            </a:xfrm>
          </p:grpSpPr>
          <p:sp>
            <p:nvSpPr>
              <p:cNvPr id="31" name="Rectangle 30">
                <a:extLst>
                  <a:ext uri="{FF2B5EF4-FFF2-40B4-BE49-F238E27FC236}">
                    <a16:creationId xmlns:a16="http://schemas.microsoft.com/office/drawing/2014/main" id="{5E9082CA-60C7-7B7B-B7CB-9C41F29B0752}"/>
                  </a:ext>
                </a:extLst>
              </p:cNvPr>
              <p:cNvSpPr/>
              <p:nvPr/>
            </p:nvSpPr>
            <p:spPr>
              <a:xfrm>
                <a:off x="3120391" y="4237771"/>
                <a:ext cx="182880" cy="18288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E9BCECB-A952-CF69-3F12-688C1A6AFCF1}"/>
                  </a:ext>
                </a:extLst>
              </p:cNvPr>
              <p:cNvSpPr/>
              <p:nvPr/>
            </p:nvSpPr>
            <p:spPr>
              <a:xfrm>
                <a:off x="3116105" y="4502089"/>
                <a:ext cx="182880" cy="18288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B2841583-2B58-40BB-BA1B-078F4E0C46A6}"/>
                </a:ext>
              </a:extLst>
            </p:cNvPr>
            <p:cNvGrpSpPr/>
            <p:nvPr/>
          </p:nvGrpSpPr>
          <p:grpSpPr>
            <a:xfrm>
              <a:off x="6524046" y="4237771"/>
              <a:ext cx="187166" cy="447198"/>
              <a:chOff x="3116105" y="4237771"/>
              <a:chExt cx="187166" cy="447198"/>
            </a:xfrm>
          </p:grpSpPr>
          <p:sp>
            <p:nvSpPr>
              <p:cNvPr id="35" name="Rectangle 34">
                <a:extLst>
                  <a:ext uri="{FF2B5EF4-FFF2-40B4-BE49-F238E27FC236}">
                    <a16:creationId xmlns:a16="http://schemas.microsoft.com/office/drawing/2014/main" id="{9E78BED1-53BE-9DE8-DFD3-74C42343FCA7}"/>
                  </a:ext>
                </a:extLst>
              </p:cNvPr>
              <p:cNvSpPr/>
              <p:nvPr/>
            </p:nvSpPr>
            <p:spPr>
              <a:xfrm>
                <a:off x="3120391" y="4237771"/>
                <a:ext cx="182880" cy="18288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B1DBD46-1B1B-2CDC-27C3-6A7F26B68CA1}"/>
                  </a:ext>
                </a:extLst>
              </p:cNvPr>
              <p:cNvSpPr/>
              <p:nvPr/>
            </p:nvSpPr>
            <p:spPr>
              <a:xfrm>
                <a:off x="3116105" y="4502089"/>
                <a:ext cx="182880" cy="18288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122916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558B-B15D-E280-ECB4-EFD071DC0CAC}"/>
              </a:ext>
            </a:extLst>
          </p:cNvPr>
          <p:cNvSpPr>
            <a:spLocks noGrp="1"/>
          </p:cNvSpPr>
          <p:nvPr>
            <p:ph type="title"/>
          </p:nvPr>
        </p:nvSpPr>
        <p:spPr/>
        <p:txBody>
          <a:bodyPr/>
          <a:lstStyle/>
          <a:p>
            <a:r>
              <a:rPr lang="en-US" dirty="0"/>
              <a:t>TRAINING GUIDES (continued)</a:t>
            </a:r>
          </a:p>
        </p:txBody>
      </p:sp>
      <p:sp>
        <p:nvSpPr>
          <p:cNvPr id="3" name="Content Placeholder 2">
            <a:extLst>
              <a:ext uri="{FF2B5EF4-FFF2-40B4-BE49-F238E27FC236}">
                <a16:creationId xmlns:a16="http://schemas.microsoft.com/office/drawing/2014/main" id="{60DFBEC5-555A-E17D-AC11-25748268EB07}"/>
              </a:ext>
            </a:extLst>
          </p:cNvPr>
          <p:cNvSpPr>
            <a:spLocks noGrp="1"/>
          </p:cNvSpPr>
          <p:nvPr>
            <p:ph type="body" idx="1"/>
          </p:nvPr>
        </p:nvSpPr>
        <p:spPr/>
        <p:txBody>
          <a:bodyPr>
            <a:normAutofit/>
          </a:bodyPr>
          <a:lstStyle/>
          <a:p>
            <a:pPr lvl="1"/>
            <a:r>
              <a:rPr lang="en-US" dirty="0"/>
              <a:t>System Basics:</a:t>
            </a:r>
          </a:p>
        </p:txBody>
      </p:sp>
      <p:sp>
        <p:nvSpPr>
          <p:cNvPr id="15" name="Text Placeholder 14">
            <a:extLst>
              <a:ext uri="{FF2B5EF4-FFF2-40B4-BE49-F238E27FC236}">
                <a16:creationId xmlns:a16="http://schemas.microsoft.com/office/drawing/2014/main" id="{B3B42984-629E-B3ED-3227-5699325762F9}"/>
              </a:ext>
            </a:extLst>
          </p:cNvPr>
          <p:cNvSpPr>
            <a:spLocks noGrp="1"/>
          </p:cNvSpPr>
          <p:nvPr>
            <p:ph type="body" sz="half" idx="15"/>
          </p:nvPr>
        </p:nvSpPr>
        <p:spPr/>
        <p:txBody>
          <a:bodyPr>
            <a:normAutofit fontScale="92500" lnSpcReduction="10000"/>
          </a:bodyPr>
          <a:lstStyle/>
          <a:p>
            <a:pPr marL="285750" indent="-285750">
              <a:buFont typeface="Arial" panose="020B0604020202020204" pitchFamily="34" charset="0"/>
              <a:buChar char="•"/>
            </a:pPr>
            <a:r>
              <a:rPr lang="en-US" sz="1800" dirty="0"/>
              <a:t>Logging into E1, password resetting</a:t>
            </a:r>
          </a:p>
          <a:p>
            <a:pPr marL="285750" indent="-285750">
              <a:buFont typeface="Arial" panose="020B0604020202020204" pitchFamily="34" charset="0"/>
              <a:buChar char="•"/>
            </a:pPr>
            <a:r>
              <a:rPr lang="en-US" sz="1800" dirty="0"/>
              <a:t>Customizing fields, creating queries and favorites</a:t>
            </a:r>
          </a:p>
          <a:p>
            <a:pPr marL="285750" indent="-285750">
              <a:buFont typeface="Arial" panose="020B0604020202020204" pitchFamily="34" charset="0"/>
              <a:buChar char="•"/>
            </a:pPr>
            <a:r>
              <a:rPr lang="en-US" sz="1800" dirty="0"/>
              <a:t>Running and accessing reports</a:t>
            </a:r>
          </a:p>
          <a:p>
            <a:pPr marL="628650" lvl="1" indent="-171450">
              <a:buFont typeface="Arial" panose="020B0604020202020204" pitchFamily="34" charset="0"/>
              <a:buChar char="•"/>
            </a:pPr>
            <a:r>
              <a:rPr lang="en-US" sz="1600" dirty="0"/>
              <a:t>Execution detail</a:t>
            </a:r>
          </a:p>
          <a:p>
            <a:pPr marL="285750" indent="-285750">
              <a:buFont typeface="Arial" panose="020B0604020202020204" pitchFamily="34" charset="0"/>
              <a:buChar char="•"/>
            </a:pPr>
            <a:r>
              <a:rPr lang="en-US" sz="1800" dirty="0"/>
              <a:t>Timecards, Leave Submission, Paystub and W4 review</a:t>
            </a:r>
          </a:p>
          <a:p>
            <a:pPr lvl="1"/>
            <a:endParaRPr lang="en-US" dirty="0"/>
          </a:p>
          <a:p>
            <a:endParaRPr lang="en-US" dirty="0"/>
          </a:p>
        </p:txBody>
      </p:sp>
      <p:sp>
        <p:nvSpPr>
          <p:cNvPr id="14" name="Text Placeholder 13">
            <a:extLst>
              <a:ext uri="{FF2B5EF4-FFF2-40B4-BE49-F238E27FC236}">
                <a16:creationId xmlns:a16="http://schemas.microsoft.com/office/drawing/2014/main" id="{92CAE7C7-8481-1F4C-40C1-5DFD3FCA533F}"/>
              </a:ext>
            </a:extLst>
          </p:cNvPr>
          <p:cNvSpPr>
            <a:spLocks noGrp="1"/>
          </p:cNvSpPr>
          <p:nvPr>
            <p:ph type="body" sz="quarter" idx="13"/>
          </p:nvPr>
        </p:nvSpPr>
        <p:spPr>
          <a:xfrm>
            <a:off x="8176574" y="2336873"/>
            <a:ext cx="2782476" cy="576262"/>
          </a:xfrm>
        </p:spPr>
        <p:txBody>
          <a:bodyPr/>
          <a:lstStyle/>
          <a:p>
            <a:r>
              <a:rPr lang="en-US" sz="2000" b="1" dirty="0"/>
              <a:t>Accounting</a:t>
            </a:r>
            <a:r>
              <a:rPr lang="en-US" dirty="0"/>
              <a:t>:</a:t>
            </a:r>
          </a:p>
        </p:txBody>
      </p:sp>
      <p:sp>
        <p:nvSpPr>
          <p:cNvPr id="17" name="Text Placeholder 16">
            <a:extLst>
              <a:ext uri="{FF2B5EF4-FFF2-40B4-BE49-F238E27FC236}">
                <a16:creationId xmlns:a16="http://schemas.microsoft.com/office/drawing/2014/main" id="{C8CEC7A4-F558-1846-C2E4-E94E5D02426B}"/>
              </a:ext>
            </a:extLst>
          </p:cNvPr>
          <p:cNvSpPr>
            <a:spLocks noGrp="1"/>
          </p:cNvSpPr>
          <p:nvPr>
            <p:ph type="body" sz="half" idx="17"/>
          </p:nvPr>
        </p:nvSpPr>
        <p:spPr>
          <a:xfrm>
            <a:off x="8147097" y="3022673"/>
            <a:ext cx="3159931" cy="2913513"/>
          </a:xfrm>
        </p:spPr>
        <p:txBody>
          <a:bodyPr>
            <a:normAutofit/>
          </a:bodyPr>
          <a:lstStyle/>
          <a:p>
            <a:pPr marL="285750" indent="-285750">
              <a:buFont typeface="Arial" panose="020B0604020202020204" pitchFamily="34" charset="0"/>
              <a:buChar char="•"/>
            </a:pPr>
            <a:r>
              <a:rPr lang="en-US" sz="1800" dirty="0"/>
              <a:t>Business Units</a:t>
            </a:r>
          </a:p>
          <a:p>
            <a:pPr marL="628650" lvl="1" indent="-171450">
              <a:buFont typeface="Arial" panose="020B0604020202020204" pitchFamily="34" charset="0"/>
              <a:buChar char="•"/>
            </a:pPr>
            <a:r>
              <a:rPr lang="en-US" sz="1800" dirty="0"/>
              <a:t>Creating, finding, copying BU to BU</a:t>
            </a:r>
          </a:p>
          <a:p>
            <a:pPr marL="285750" indent="-285750">
              <a:buFont typeface="Arial" panose="020B0604020202020204" pitchFamily="34" charset="0"/>
              <a:buChar char="•"/>
            </a:pPr>
            <a:r>
              <a:rPr lang="en-US" sz="1800" dirty="0"/>
              <a:t>Journal Entries</a:t>
            </a:r>
          </a:p>
          <a:p>
            <a:pPr marL="628650" lvl="1" indent="-171450">
              <a:buFont typeface="Arial" panose="020B0604020202020204" pitchFamily="34" charset="0"/>
              <a:buChar char="•"/>
            </a:pPr>
            <a:r>
              <a:rPr lang="en-US" sz="1800" dirty="0"/>
              <a:t>Entering, changing, posting, voiding, printing JE by batch</a:t>
            </a:r>
          </a:p>
          <a:p>
            <a:pPr marL="285750" indent="-285750">
              <a:buFont typeface="Arial" panose="020B0604020202020204" pitchFamily="34" charset="0"/>
              <a:buChar char="•"/>
            </a:pPr>
            <a:r>
              <a:rPr lang="en-US" sz="1800" dirty="0"/>
              <a:t>Inquiries and Reports</a:t>
            </a:r>
          </a:p>
          <a:p>
            <a:pPr marL="285750" indent="-285750">
              <a:buFont typeface="Arial" panose="020B0604020202020204" pitchFamily="34" charset="0"/>
              <a:buChar char="•"/>
            </a:pPr>
            <a:endParaRPr lang="en-US" sz="1800" dirty="0"/>
          </a:p>
        </p:txBody>
      </p:sp>
      <p:grpSp>
        <p:nvGrpSpPr>
          <p:cNvPr id="13" name="Group 12">
            <a:extLst>
              <a:ext uri="{FF2B5EF4-FFF2-40B4-BE49-F238E27FC236}">
                <a16:creationId xmlns:a16="http://schemas.microsoft.com/office/drawing/2014/main" id="{03DB2201-E257-5A9D-74BE-4F109FE662A9}"/>
              </a:ext>
            </a:extLst>
          </p:cNvPr>
          <p:cNvGrpSpPr/>
          <p:nvPr/>
        </p:nvGrpSpPr>
        <p:grpSpPr>
          <a:xfrm>
            <a:off x="3717947" y="2338398"/>
            <a:ext cx="4363059" cy="3597788"/>
            <a:chOff x="5931122" y="2999159"/>
            <a:chExt cx="4363059" cy="3597788"/>
          </a:xfrm>
        </p:grpSpPr>
        <p:pic>
          <p:nvPicPr>
            <p:cNvPr id="6" name="Picture 5">
              <a:extLst>
                <a:ext uri="{FF2B5EF4-FFF2-40B4-BE49-F238E27FC236}">
                  <a16:creationId xmlns:a16="http://schemas.microsoft.com/office/drawing/2014/main" id="{466D5A09-1900-FB07-204F-849C0A9A6465}"/>
                </a:ext>
              </a:extLst>
            </p:cNvPr>
            <p:cNvPicPr>
              <a:picLocks noChangeAspect="1"/>
            </p:cNvPicPr>
            <p:nvPr/>
          </p:nvPicPr>
          <p:blipFill>
            <a:blip r:embed="rId2"/>
            <a:stretch>
              <a:fillRect/>
            </a:stretch>
          </p:blipFill>
          <p:spPr>
            <a:xfrm>
              <a:off x="5931122" y="3024573"/>
              <a:ext cx="4363059" cy="3572374"/>
            </a:xfrm>
            <a:prstGeom prst="rect">
              <a:avLst/>
            </a:prstGeom>
          </p:spPr>
        </p:pic>
        <p:sp>
          <p:nvSpPr>
            <p:cNvPr id="9" name="Rectangle 8">
              <a:extLst>
                <a:ext uri="{FF2B5EF4-FFF2-40B4-BE49-F238E27FC236}">
                  <a16:creationId xmlns:a16="http://schemas.microsoft.com/office/drawing/2014/main" id="{3A108386-C018-5814-C8DC-FC1C9D1B0DD7}"/>
                </a:ext>
              </a:extLst>
            </p:cNvPr>
            <p:cNvSpPr/>
            <p:nvPr/>
          </p:nvSpPr>
          <p:spPr>
            <a:xfrm>
              <a:off x="7633547" y="3827418"/>
              <a:ext cx="540064" cy="335001"/>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52872A8-6D97-9223-9675-CF00053A2CEF}"/>
                </a:ext>
              </a:extLst>
            </p:cNvPr>
            <p:cNvSpPr/>
            <p:nvPr/>
          </p:nvSpPr>
          <p:spPr>
            <a:xfrm>
              <a:off x="7977800" y="6174378"/>
              <a:ext cx="1186520" cy="335001"/>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DADAE4-5BE6-7967-8852-15C9A5DD8BAF}"/>
                </a:ext>
              </a:extLst>
            </p:cNvPr>
            <p:cNvSpPr/>
            <p:nvPr/>
          </p:nvSpPr>
          <p:spPr>
            <a:xfrm>
              <a:off x="7884843" y="2999159"/>
              <a:ext cx="540064" cy="335001"/>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F39F15-A79B-14BE-357B-26EA172A3C65}"/>
                </a:ext>
              </a:extLst>
            </p:cNvPr>
            <p:cNvSpPr/>
            <p:nvPr/>
          </p:nvSpPr>
          <p:spPr>
            <a:xfrm>
              <a:off x="6096000" y="5351418"/>
              <a:ext cx="237067" cy="290769"/>
            </a:xfrm>
            <a:prstGeom prst="rect">
              <a:avLst/>
            </a:prstGeom>
            <a:solidFill>
              <a:srgbClr val="FFFF00">
                <a:alpha val="20000"/>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2562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A1375E6-CC2E-F1FE-FFBF-366B826DAF6A}"/>
              </a:ext>
            </a:extLst>
          </p:cNvPr>
          <p:cNvGraphicFramePr/>
          <p:nvPr>
            <p:extLst>
              <p:ext uri="{D42A27DB-BD31-4B8C-83A1-F6EECF244321}">
                <p14:modId xmlns:p14="http://schemas.microsoft.com/office/powerpoint/2010/main" val="3511101028"/>
              </p:ext>
            </p:extLst>
          </p:nvPr>
        </p:nvGraphicFramePr>
        <p:xfrm>
          <a:off x="346946" y="334127"/>
          <a:ext cx="11704846" cy="6601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68700210-ED12-9F08-A999-572D187368E3}"/>
              </a:ext>
            </a:extLst>
          </p:cNvPr>
          <p:cNvSpPr txBox="1">
            <a:spLocks/>
          </p:cNvSpPr>
          <p:nvPr/>
        </p:nvSpPr>
        <p:spPr>
          <a:xfrm>
            <a:off x="346946" y="5271887"/>
            <a:ext cx="5320429" cy="1370847"/>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WHEN IS AN ASSET TRANSFER NECESSARY?</a:t>
            </a:r>
          </a:p>
        </p:txBody>
      </p:sp>
    </p:spTree>
    <p:extLst>
      <p:ext uri="{BB962C8B-B14F-4D97-AF65-F5344CB8AC3E}">
        <p14:creationId xmlns:p14="http://schemas.microsoft.com/office/powerpoint/2010/main" val="33943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E5AC3-544B-3202-B3F1-E7619D24A75C}"/>
              </a:ext>
            </a:extLst>
          </p:cNvPr>
          <p:cNvSpPr>
            <a:spLocks noGrp="1"/>
          </p:cNvSpPr>
          <p:nvPr>
            <p:ph type="title"/>
          </p:nvPr>
        </p:nvSpPr>
        <p:spPr/>
        <p:txBody>
          <a:bodyPr/>
          <a:lstStyle/>
          <a:p>
            <a:r>
              <a:rPr lang="en-US" dirty="0"/>
              <a:t>PROCESSING AN ASSET TRANSFER</a:t>
            </a:r>
          </a:p>
        </p:txBody>
      </p:sp>
      <p:grpSp>
        <p:nvGrpSpPr>
          <p:cNvPr id="46" name="Group 45">
            <a:extLst>
              <a:ext uri="{FF2B5EF4-FFF2-40B4-BE49-F238E27FC236}">
                <a16:creationId xmlns:a16="http://schemas.microsoft.com/office/drawing/2014/main" id="{EB3A66AC-934C-5929-2E1E-C540498766B9}"/>
              </a:ext>
            </a:extLst>
          </p:cNvPr>
          <p:cNvGrpSpPr/>
          <p:nvPr/>
        </p:nvGrpSpPr>
        <p:grpSpPr>
          <a:xfrm>
            <a:off x="326230" y="2468364"/>
            <a:ext cx="11539540" cy="4036085"/>
            <a:chOff x="46394" y="2459737"/>
            <a:chExt cx="12381847" cy="4330691"/>
          </a:xfrm>
        </p:grpSpPr>
        <p:grpSp>
          <p:nvGrpSpPr>
            <p:cNvPr id="43" name="Group 42">
              <a:extLst>
                <a:ext uri="{FF2B5EF4-FFF2-40B4-BE49-F238E27FC236}">
                  <a16:creationId xmlns:a16="http://schemas.microsoft.com/office/drawing/2014/main" id="{D48C1112-D45C-618D-2FEA-565CF0597787}"/>
                </a:ext>
              </a:extLst>
            </p:cNvPr>
            <p:cNvGrpSpPr/>
            <p:nvPr/>
          </p:nvGrpSpPr>
          <p:grpSpPr>
            <a:xfrm>
              <a:off x="46394" y="2459737"/>
              <a:ext cx="11950534" cy="3861112"/>
              <a:chOff x="680321" y="3552364"/>
              <a:chExt cx="10231278" cy="3305636"/>
            </a:xfrm>
          </p:grpSpPr>
          <p:pic>
            <p:nvPicPr>
              <p:cNvPr id="40" name="Picture 39">
                <a:extLst>
                  <a:ext uri="{FF2B5EF4-FFF2-40B4-BE49-F238E27FC236}">
                    <a16:creationId xmlns:a16="http://schemas.microsoft.com/office/drawing/2014/main" id="{BE33C97C-423B-293D-94EE-4959765B0802}"/>
                  </a:ext>
                </a:extLst>
              </p:cNvPr>
              <p:cNvPicPr>
                <a:picLocks noChangeAspect="1"/>
              </p:cNvPicPr>
              <p:nvPr/>
            </p:nvPicPr>
            <p:blipFill>
              <a:blip r:embed="rId2"/>
              <a:stretch>
                <a:fillRect/>
              </a:stretch>
            </p:blipFill>
            <p:spPr>
              <a:xfrm>
                <a:off x="680321" y="3552364"/>
                <a:ext cx="10231278" cy="3305636"/>
              </a:xfrm>
              <a:prstGeom prst="rect">
                <a:avLst/>
              </a:prstGeom>
              <a:ln>
                <a:solidFill>
                  <a:schemeClr val="bg1"/>
                </a:solidFill>
              </a:ln>
            </p:spPr>
          </p:pic>
          <p:sp>
            <p:nvSpPr>
              <p:cNvPr id="41" name="Rectangle 40">
                <a:extLst>
                  <a:ext uri="{FF2B5EF4-FFF2-40B4-BE49-F238E27FC236}">
                    <a16:creationId xmlns:a16="http://schemas.microsoft.com/office/drawing/2014/main" id="{F03B8B66-AAED-4E57-23C5-5688CB1A6BA1}"/>
                  </a:ext>
                </a:extLst>
              </p:cNvPr>
              <p:cNvSpPr/>
              <p:nvPr/>
            </p:nvSpPr>
            <p:spPr>
              <a:xfrm>
                <a:off x="2631819" y="4303129"/>
                <a:ext cx="2772284" cy="648562"/>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F97ED8E8-F66B-86AE-524B-B8DE6BDC74D1}"/>
                  </a:ext>
                </a:extLst>
              </p:cNvPr>
              <p:cNvSpPr/>
              <p:nvPr/>
            </p:nvSpPr>
            <p:spPr>
              <a:xfrm>
                <a:off x="7848175" y="5451223"/>
                <a:ext cx="2993559" cy="193243"/>
              </a:xfrm>
              <a:prstGeom prst="rect">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Content Placeholder 2">
              <a:extLst>
                <a:ext uri="{FF2B5EF4-FFF2-40B4-BE49-F238E27FC236}">
                  <a16:creationId xmlns:a16="http://schemas.microsoft.com/office/drawing/2014/main" id="{49614B78-F966-3B79-1184-0B3F57AF7CB2}"/>
                </a:ext>
              </a:extLst>
            </p:cNvPr>
            <p:cNvSpPr txBox="1">
              <a:spLocks/>
            </p:cNvSpPr>
            <p:nvPr/>
          </p:nvSpPr>
          <p:spPr>
            <a:xfrm>
              <a:off x="6124977" y="2690972"/>
              <a:ext cx="6303264" cy="1024460"/>
            </a:xfrm>
            <a:prstGeom prst="rect">
              <a:avLst/>
            </a:prstGeom>
            <a:solidFill>
              <a:schemeClr val="tx1"/>
            </a:solidFill>
            <a:ln w="38100">
              <a:solidFill>
                <a:srgbClr val="FF000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solidFill>
                    <a:sysClr val="windowText" lastClr="000000"/>
                  </a:solidFill>
                  <a:effectLst/>
                </a:rPr>
                <a:t>First run the “Proof” report to ensure the transaction created is proper. Then run the “Final” report to run.</a:t>
              </a:r>
            </a:p>
          </p:txBody>
        </p:sp>
        <p:sp>
          <p:nvSpPr>
            <p:cNvPr id="45" name="Content Placeholder 2">
              <a:extLst>
                <a:ext uri="{FF2B5EF4-FFF2-40B4-BE49-F238E27FC236}">
                  <a16:creationId xmlns:a16="http://schemas.microsoft.com/office/drawing/2014/main" id="{3ABA0F12-E4EC-1BBB-DE4C-3A7475A10387}"/>
                </a:ext>
              </a:extLst>
            </p:cNvPr>
            <p:cNvSpPr txBox="1">
              <a:spLocks/>
            </p:cNvSpPr>
            <p:nvPr/>
          </p:nvSpPr>
          <p:spPr>
            <a:xfrm>
              <a:off x="2671773" y="5614613"/>
              <a:ext cx="7584261" cy="1175815"/>
            </a:xfrm>
            <a:prstGeom prst="rect">
              <a:avLst/>
            </a:prstGeom>
            <a:solidFill>
              <a:schemeClr val="tx1"/>
            </a:solidFill>
            <a:ln w="38100">
              <a:solidFill>
                <a:srgbClr val="FF000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solidFill>
                    <a:sysClr val="windowText" lastClr="000000"/>
                  </a:solidFill>
                  <a:effectLst/>
                </a:rPr>
                <a:t>If you have multiple assets that need to be transferred to the same fund, business unit, or object, you can enter multiple tags at one time.</a:t>
              </a:r>
            </a:p>
          </p:txBody>
        </p:sp>
      </p:grpSp>
      <p:cxnSp>
        <p:nvCxnSpPr>
          <p:cNvPr id="48" name="Straight Connector 47">
            <a:extLst>
              <a:ext uri="{FF2B5EF4-FFF2-40B4-BE49-F238E27FC236}">
                <a16:creationId xmlns:a16="http://schemas.microsoft.com/office/drawing/2014/main" id="{FD43AF25-C331-181B-35F6-151F5CE0D7E5}"/>
              </a:ext>
            </a:extLst>
          </p:cNvPr>
          <p:cNvCxnSpPr>
            <a:cxnSpLocks/>
            <a:stCxn id="45" idx="0"/>
            <a:endCxn id="42" idx="2"/>
          </p:cNvCxnSpPr>
          <p:nvPr/>
        </p:nvCxnSpPr>
        <p:spPr>
          <a:xfrm flipV="1">
            <a:off x="6307172" y="4745785"/>
            <a:ext cx="3451208" cy="6628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DB28883-19CB-940E-2BB0-57D91F171DBB}"/>
              </a:ext>
            </a:extLst>
          </p:cNvPr>
          <p:cNvCxnSpPr>
            <a:cxnSpLocks/>
            <a:stCxn id="41" idx="3"/>
            <a:endCxn id="44" idx="1"/>
          </p:cNvCxnSpPr>
          <p:nvPr/>
        </p:nvCxnSpPr>
        <p:spPr>
          <a:xfrm flipV="1">
            <a:off x="5468446" y="3161254"/>
            <a:ext cx="522856" cy="4773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3988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DC394-F64B-4B9F-9596-30DA034DF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DB364A-5E63-2CC9-8B24-F9AF7280DDB3}"/>
              </a:ext>
            </a:extLst>
          </p:cNvPr>
          <p:cNvSpPr>
            <a:spLocks noGrp="1"/>
          </p:cNvSpPr>
          <p:nvPr>
            <p:ph type="title"/>
          </p:nvPr>
        </p:nvSpPr>
        <p:spPr/>
        <p:txBody>
          <a:bodyPr/>
          <a:lstStyle/>
          <a:p>
            <a:r>
              <a:rPr lang="en-US" dirty="0"/>
              <a:t>PROCESSING AN ASSET TRANSFER (continued)</a:t>
            </a:r>
          </a:p>
        </p:txBody>
      </p:sp>
      <p:grpSp>
        <p:nvGrpSpPr>
          <p:cNvPr id="5" name="Group 4">
            <a:extLst>
              <a:ext uri="{FF2B5EF4-FFF2-40B4-BE49-F238E27FC236}">
                <a16:creationId xmlns:a16="http://schemas.microsoft.com/office/drawing/2014/main" id="{27ED8900-7F42-A6ED-10EB-CFC2558ACD3E}"/>
              </a:ext>
            </a:extLst>
          </p:cNvPr>
          <p:cNvGrpSpPr/>
          <p:nvPr/>
        </p:nvGrpSpPr>
        <p:grpSpPr>
          <a:xfrm>
            <a:off x="158623" y="4026161"/>
            <a:ext cx="6991985" cy="1911987"/>
            <a:chOff x="1566230" y="271024"/>
            <a:chExt cx="8839887" cy="2417303"/>
          </a:xfrm>
        </p:grpSpPr>
        <p:pic>
          <p:nvPicPr>
            <p:cNvPr id="6" name="Picture 5">
              <a:extLst>
                <a:ext uri="{FF2B5EF4-FFF2-40B4-BE49-F238E27FC236}">
                  <a16:creationId xmlns:a16="http://schemas.microsoft.com/office/drawing/2014/main" id="{E11F874D-6E05-0FE9-47F7-338A452D2346}"/>
                </a:ext>
              </a:extLst>
            </p:cNvPr>
            <p:cNvPicPr>
              <a:picLocks noChangeAspect="1"/>
            </p:cNvPicPr>
            <p:nvPr/>
          </p:nvPicPr>
          <p:blipFill>
            <a:blip r:embed="rId2"/>
            <a:srcRect r="2424" b="61727"/>
            <a:stretch>
              <a:fillRect/>
            </a:stretch>
          </p:blipFill>
          <p:spPr>
            <a:xfrm>
              <a:off x="1566230" y="271024"/>
              <a:ext cx="8839887" cy="2417303"/>
            </a:xfrm>
            <a:prstGeom prst="rect">
              <a:avLst/>
            </a:prstGeom>
            <a:ln>
              <a:solidFill>
                <a:schemeClr val="bg1"/>
              </a:solidFill>
            </a:ln>
          </p:spPr>
        </p:pic>
        <p:sp>
          <p:nvSpPr>
            <p:cNvPr id="7" name="Rectangle 6">
              <a:extLst>
                <a:ext uri="{FF2B5EF4-FFF2-40B4-BE49-F238E27FC236}">
                  <a16:creationId xmlns:a16="http://schemas.microsoft.com/office/drawing/2014/main" id="{6088ACC2-B946-05F3-8FBE-2E855E7EFE20}"/>
                </a:ext>
              </a:extLst>
            </p:cNvPr>
            <p:cNvSpPr/>
            <p:nvPr/>
          </p:nvSpPr>
          <p:spPr>
            <a:xfrm>
              <a:off x="1647541" y="719138"/>
              <a:ext cx="1800510" cy="595311"/>
            </a:xfrm>
            <a:prstGeom prst="rect">
              <a:avLst/>
            </a:prstGeom>
            <a:solidFill>
              <a:srgbClr val="FFFF00">
                <a:alpha val="20000"/>
              </a:srgbClr>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2E358B91-5D43-AD30-494E-8A2A054874DD}"/>
              </a:ext>
            </a:extLst>
          </p:cNvPr>
          <p:cNvGrpSpPr/>
          <p:nvPr/>
        </p:nvGrpSpPr>
        <p:grpSpPr>
          <a:xfrm>
            <a:off x="158623" y="2136978"/>
            <a:ext cx="6991985" cy="1712646"/>
            <a:chOff x="158623" y="2852928"/>
            <a:chExt cx="7204804" cy="1764775"/>
          </a:xfrm>
        </p:grpSpPr>
        <p:pic>
          <p:nvPicPr>
            <p:cNvPr id="4" name="Picture 3">
              <a:extLst>
                <a:ext uri="{FF2B5EF4-FFF2-40B4-BE49-F238E27FC236}">
                  <a16:creationId xmlns:a16="http://schemas.microsoft.com/office/drawing/2014/main" id="{2E27A5A3-9DC0-F69D-DADF-5A19AA52846C}"/>
                </a:ext>
              </a:extLst>
            </p:cNvPr>
            <p:cNvPicPr>
              <a:picLocks noChangeAspect="1"/>
            </p:cNvPicPr>
            <p:nvPr/>
          </p:nvPicPr>
          <p:blipFill>
            <a:blip r:embed="rId3"/>
            <a:srcRect r="2586" b="59004"/>
            <a:stretch>
              <a:fillRect/>
            </a:stretch>
          </p:blipFill>
          <p:spPr>
            <a:xfrm>
              <a:off x="158623" y="2852928"/>
              <a:ext cx="7204804" cy="1764775"/>
            </a:xfrm>
            <a:prstGeom prst="rect">
              <a:avLst/>
            </a:prstGeom>
            <a:ln>
              <a:solidFill>
                <a:schemeClr val="bg1"/>
              </a:solidFill>
            </a:ln>
          </p:spPr>
        </p:pic>
        <p:sp>
          <p:nvSpPr>
            <p:cNvPr id="13" name="Rectangle 12">
              <a:extLst>
                <a:ext uri="{FF2B5EF4-FFF2-40B4-BE49-F238E27FC236}">
                  <a16:creationId xmlns:a16="http://schemas.microsoft.com/office/drawing/2014/main" id="{6B61D220-7377-3A5A-E0B6-8BDC7E150216}"/>
                </a:ext>
              </a:extLst>
            </p:cNvPr>
            <p:cNvSpPr/>
            <p:nvPr/>
          </p:nvSpPr>
          <p:spPr>
            <a:xfrm>
              <a:off x="210694" y="3220460"/>
              <a:ext cx="859154" cy="270776"/>
            </a:xfrm>
            <a:prstGeom prst="rect">
              <a:avLst/>
            </a:prstGeom>
            <a:solidFill>
              <a:srgbClr val="FFFF00">
                <a:alpha val="20000"/>
              </a:srgbClr>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2689157F-6A2C-D4A1-F49B-1A6B78C9A80A}"/>
              </a:ext>
            </a:extLst>
          </p:cNvPr>
          <p:cNvGrpSpPr/>
          <p:nvPr/>
        </p:nvGrpSpPr>
        <p:grpSpPr>
          <a:xfrm>
            <a:off x="7267079" y="4177690"/>
            <a:ext cx="4803245" cy="1608927"/>
            <a:chOff x="2547442" y="2128656"/>
            <a:chExt cx="7097115" cy="2377297"/>
          </a:xfrm>
        </p:grpSpPr>
        <p:pic>
          <p:nvPicPr>
            <p:cNvPr id="16" name="Picture 15">
              <a:extLst>
                <a:ext uri="{FF2B5EF4-FFF2-40B4-BE49-F238E27FC236}">
                  <a16:creationId xmlns:a16="http://schemas.microsoft.com/office/drawing/2014/main" id="{D92C866F-A6D6-2DB5-7D44-72374DB0A499}"/>
                </a:ext>
              </a:extLst>
            </p:cNvPr>
            <p:cNvPicPr>
              <a:picLocks noChangeAspect="1"/>
            </p:cNvPicPr>
            <p:nvPr/>
          </p:nvPicPr>
          <p:blipFill>
            <a:blip r:embed="rId4"/>
            <a:srcRect b="8589"/>
            <a:stretch>
              <a:fillRect/>
            </a:stretch>
          </p:blipFill>
          <p:spPr>
            <a:xfrm>
              <a:off x="2547442" y="2128656"/>
              <a:ext cx="7097115" cy="2377297"/>
            </a:xfrm>
            <a:prstGeom prst="rect">
              <a:avLst/>
            </a:prstGeom>
            <a:ln>
              <a:solidFill>
                <a:schemeClr val="bg1"/>
              </a:solidFill>
            </a:ln>
          </p:spPr>
        </p:pic>
        <p:sp>
          <p:nvSpPr>
            <p:cNvPr id="17" name="Rectangle 16">
              <a:extLst>
                <a:ext uri="{FF2B5EF4-FFF2-40B4-BE49-F238E27FC236}">
                  <a16:creationId xmlns:a16="http://schemas.microsoft.com/office/drawing/2014/main" id="{25D43106-2809-6CA8-DC6D-79F42BF8A1F6}"/>
                </a:ext>
              </a:extLst>
            </p:cNvPr>
            <p:cNvSpPr/>
            <p:nvPr/>
          </p:nvSpPr>
          <p:spPr>
            <a:xfrm>
              <a:off x="2657023" y="3308165"/>
              <a:ext cx="6921189" cy="697214"/>
            </a:xfrm>
            <a:prstGeom prst="rect">
              <a:avLst/>
            </a:prstGeom>
            <a:solidFill>
              <a:srgbClr val="FFFF00">
                <a:alpha val="20000"/>
              </a:srgbClr>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C664F7AE-8AB2-8D6B-3722-69A7B28394D7}"/>
              </a:ext>
            </a:extLst>
          </p:cNvPr>
          <p:cNvGrpSpPr/>
          <p:nvPr/>
        </p:nvGrpSpPr>
        <p:grpSpPr>
          <a:xfrm>
            <a:off x="7267079" y="2271498"/>
            <a:ext cx="4785038" cy="1521468"/>
            <a:chOff x="1137545" y="1852392"/>
            <a:chExt cx="9916909" cy="3153215"/>
          </a:xfrm>
        </p:grpSpPr>
        <p:pic>
          <p:nvPicPr>
            <p:cNvPr id="22" name="Picture 21">
              <a:extLst>
                <a:ext uri="{FF2B5EF4-FFF2-40B4-BE49-F238E27FC236}">
                  <a16:creationId xmlns:a16="http://schemas.microsoft.com/office/drawing/2014/main" id="{17BC0D3D-6419-F673-1A98-87FE9E0246B4}"/>
                </a:ext>
              </a:extLst>
            </p:cNvPr>
            <p:cNvPicPr>
              <a:picLocks noChangeAspect="1"/>
            </p:cNvPicPr>
            <p:nvPr/>
          </p:nvPicPr>
          <p:blipFill>
            <a:blip r:embed="rId5"/>
            <a:stretch>
              <a:fillRect/>
            </a:stretch>
          </p:blipFill>
          <p:spPr>
            <a:xfrm>
              <a:off x="1137545" y="1852392"/>
              <a:ext cx="9916909" cy="3153215"/>
            </a:xfrm>
            <a:prstGeom prst="rect">
              <a:avLst/>
            </a:prstGeom>
            <a:ln>
              <a:solidFill>
                <a:schemeClr val="bg1"/>
              </a:solidFill>
            </a:ln>
          </p:spPr>
        </p:pic>
        <p:sp>
          <p:nvSpPr>
            <p:cNvPr id="23" name="Rectangle 22">
              <a:extLst>
                <a:ext uri="{FF2B5EF4-FFF2-40B4-BE49-F238E27FC236}">
                  <a16:creationId xmlns:a16="http://schemas.microsoft.com/office/drawing/2014/main" id="{534DC445-FEC1-934B-1B16-1977DB2FA05A}"/>
                </a:ext>
              </a:extLst>
            </p:cNvPr>
            <p:cNvSpPr/>
            <p:nvPr/>
          </p:nvSpPr>
          <p:spPr>
            <a:xfrm>
              <a:off x="1309359" y="3401987"/>
              <a:ext cx="9745095" cy="1065055"/>
            </a:xfrm>
            <a:prstGeom prst="rect">
              <a:avLst/>
            </a:prstGeom>
            <a:solidFill>
              <a:srgbClr val="FFFF00">
                <a:alpha val="20000"/>
              </a:srgbClr>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Content Placeholder 2">
            <a:extLst>
              <a:ext uri="{FF2B5EF4-FFF2-40B4-BE49-F238E27FC236}">
                <a16:creationId xmlns:a16="http://schemas.microsoft.com/office/drawing/2014/main" id="{F5D6CA81-D0B7-A0D0-32EA-70296EC2D5EF}"/>
              </a:ext>
            </a:extLst>
          </p:cNvPr>
          <p:cNvSpPr txBox="1">
            <a:spLocks/>
          </p:cNvSpPr>
          <p:nvPr/>
        </p:nvSpPr>
        <p:spPr>
          <a:xfrm>
            <a:off x="222937" y="6104771"/>
            <a:ext cx="11746126" cy="63244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After running the “Final”, E1 will create an entry that will need to be approved &amp; posted. This is a batch type “E” and posts  to the F1 &amp; F2 Ledgers.</a:t>
            </a:r>
          </a:p>
        </p:txBody>
      </p:sp>
    </p:spTree>
    <p:extLst>
      <p:ext uri="{BB962C8B-B14F-4D97-AF65-F5344CB8AC3E}">
        <p14:creationId xmlns:p14="http://schemas.microsoft.com/office/powerpoint/2010/main" val="33137621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7C01-D584-6018-D01A-FCF8F5C16E36}"/>
              </a:ext>
            </a:extLst>
          </p:cNvPr>
          <p:cNvSpPr>
            <a:spLocks noGrp="1"/>
          </p:cNvSpPr>
          <p:nvPr>
            <p:ph type="title"/>
          </p:nvPr>
        </p:nvSpPr>
        <p:spPr>
          <a:xfrm>
            <a:off x="680321" y="753228"/>
            <a:ext cx="4136123" cy="1080938"/>
          </a:xfrm>
        </p:spPr>
        <p:txBody>
          <a:bodyPr>
            <a:normAutofit/>
          </a:bodyPr>
          <a:lstStyle/>
          <a:p>
            <a:r>
              <a:rPr lang="en-US" sz="2400" dirty="0"/>
              <a:t>ITEM CODES AND HOW THEY’RE USED IN THE ACFR</a:t>
            </a:r>
          </a:p>
        </p:txBody>
      </p:sp>
      <p:sp>
        <p:nvSpPr>
          <p:cNvPr id="3" name="Content Placeholder 2">
            <a:extLst>
              <a:ext uri="{FF2B5EF4-FFF2-40B4-BE49-F238E27FC236}">
                <a16:creationId xmlns:a16="http://schemas.microsoft.com/office/drawing/2014/main" id="{B33ACC64-39B0-EBEF-6A6C-90FE95853B2F}"/>
              </a:ext>
            </a:extLst>
          </p:cNvPr>
          <p:cNvSpPr>
            <a:spLocks noGrp="1"/>
          </p:cNvSpPr>
          <p:nvPr>
            <p:ph idx="1"/>
          </p:nvPr>
        </p:nvSpPr>
        <p:spPr>
          <a:xfrm>
            <a:off x="680321" y="2336873"/>
            <a:ext cx="3656289" cy="3599316"/>
          </a:xfrm>
        </p:spPr>
        <p:txBody>
          <a:bodyPr>
            <a:normAutofit/>
          </a:bodyPr>
          <a:lstStyle/>
          <a:p>
            <a:endParaRPr lang="en-US" sz="1400"/>
          </a:p>
        </p:txBody>
      </p:sp>
      <p:pic>
        <p:nvPicPr>
          <p:cNvPr id="5" name="Picture 4">
            <a:extLst>
              <a:ext uri="{FF2B5EF4-FFF2-40B4-BE49-F238E27FC236}">
                <a16:creationId xmlns:a16="http://schemas.microsoft.com/office/drawing/2014/main" id="{A709536E-8C7C-75EE-03F8-D385E3B91102}"/>
              </a:ext>
            </a:extLst>
          </p:cNvPr>
          <p:cNvPicPr>
            <a:picLocks noChangeAspect="1"/>
          </p:cNvPicPr>
          <p:nvPr/>
        </p:nvPicPr>
        <p:blipFill>
          <a:blip r:embed="rId2"/>
          <a:stretch>
            <a:fillRect/>
          </a:stretch>
        </p:blipFill>
        <p:spPr>
          <a:xfrm>
            <a:off x="5293634" y="1152525"/>
            <a:ext cx="6229684" cy="4438649"/>
          </a:xfrm>
          <a:prstGeom prst="rect">
            <a:avLst/>
          </a:prstGeom>
          <a:ln>
            <a:noFill/>
          </a:ln>
          <a:effectLst/>
        </p:spPr>
      </p:pic>
      <p:sp>
        <p:nvSpPr>
          <p:cNvPr id="6" name="Rectangle 5">
            <a:extLst>
              <a:ext uri="{FF2B5EF4-FFF2-40B4-BE49-F238E27FC236}">
                <a16:creationId xmlns:a16="http://schemas.microsoft.com/office/drawing/2014/main" id="{767BAF14-11D3-9B5E-2E23-C447BA36105F}"/>
              </a:ext>
            </a:extLst>
          </p:cNvPr>
          <p:cNvSpPr/>
          <p:nvPr/>
        </p:nvSpPr>
        <p:spPr>
          <a:xfrm>
            <a:off x="5919788" y="2235200"/>
            <a:ext cx="5548312" cy="127000"/>
          </a:xfrm>
          <a:prstGeom prst="rect">
            <a:avLst/>
          </a:prstGeom>
          <a:solidFill>
            <a:srgbClr val="98E4B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6F96D5-8589-CD89-EFEF-BEC7B3DEF074}"/>
              </a:ext>
            </a:extLst>
          </p:cNvPr>
          <p:cNvPicPr>
            <a:picLocks noChangeAspect="1"/>
          </p:cNvPicPr>
          <p:nvPr/>
        </p:nvPicPr>
        <p:blipFill>
          <a:blip r:embed="rId3"/>
          <a:srcRect l="786" t="1282" r="851" b="998"/>
          <a:stretch>
            <a:fillRect/>
          </a:stretch>
        </p:blipFill>
        <p:spPr>
          <a:xfrm>
            <a:off x="228142" y="2238375"/>
            <a:ext cx="4499767" cy="4098798"/>
          </a:xfrm>
          <a:prstGeom prst="rect">
            <a:avLst/>
          </a:prstGeom>
          <a:ln>
            <a:solidFill>
              <a:schemeClr val="bg1"/>
            </a:solidFill>
          </a:ln>
        </p:spPr>
      </p:pic>
      <p:sp>
        <p:nvSpPr>
          <p:cNvPr id="13" name="Rectangle 12">
            <a:extLst>
              <a:ext uri="{FF2B5EF4-FFF2-40B4-BE49-F238E27FC236}">
                <a16:creationId xmlns:a16="http://schemas.microsoft.com/office/drawing/2014/main" id="{FE6FFB96-C704-EE3D-1F90-5091B6335A9E}"/>
              </a:ext>
            </a:extLst>
          </p:cNvPr>
          <p:cNvSpPr/>
          <p:nvPr/>
        </p:nvSpPr>
        <p:spPr>
          <a:xfrm>
            <a:off x="5919788" y="2371244"/>
            <a:ext cx="5548312" cy="127000"/>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EB3DCD4-435A-BDC2-8909-70E90EFA80A6}"/>
              </a:ext>
            </a:extLst>
          </p:cNvPr>
          <p:cNvSpPr/>
          <p:nvPr/>
        </p:nvSpPr>
        <p:spPr>
          <a:xfrm>
            <a:off x="5921044" y="2507769"/>
            <a:ext cx="5548312" cy="127000"/>
          </a:xfrm>
          <a:prstGeom prst="rect">
            <a:avLst/>
          </a:prstGeom>
          <a:solidFill>
            <a:srgbClr val="7030A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D6D981-1D31-9A46-2372-E25A9C4430CB}"/>
              </a:ext>
            </a:extLst>
          </p:cNvPr>
          <p:cNvSpPr/>
          <p:nvPr/>
        </p:nvSpPr>
        <p:spPr>
          <a:xfrm>
            <a:off x="5919788" y="3027529"/>
            <a:ext cx="5548312" cy="127000"/>
          </a:xfrm>
          <a:prstGeom prst="rect">
            <a:avLst/>
          </a:prstGeom>
          <a:solidFill>
            <a:srgbClr val="CC9B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2874A17-1EEA-1629-2164-8F7F2CCF8A86}"/>
              </a:ext>
            </a:extLst>
          </p:cNvPr>
          <p:cNvSpPr/>
          <p:nvPr/>
        </p:nvSpPr>
        <p:spPr>
          <a:xfrm>
            <a:off x="5919788" y="3166748"/>
            <a:ext cx="5548312" cy="127000"/>
          </a:xfrm>
          <a:prstGeom prst="rect">
            <a:avLst/>
          </a:prstGeom>
          <a:solidFill>
            <a:srgbClr val="FF006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9F1128B-1F9F-7357-FCAF-F0EE1D0D71DC}"/>
              </a:ext>
            </a:extLst>
          </p:cNvPr>
          <p:cNvSpPr/>
          <p:nvPr/>
        </p:nvSpPr>
        <p:spPr>
          <a:xfrm>
            <a:off x="5921044" y="3303273"/>
            <a:ext cx="5548312" cy="127000"/>
          </a:xfrm>
          <a:prstGeom prst="rect">
            <a:avLst/>
          </a:prstGeom>
          <a:solidFill>
            <a:srgbClr val="7030A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703A5CC-AB01-2A92-A6AF-C521EC0F7884}"/>
              </a:ext>
            </a:extLst>
          </p:cNvPr>
          <p:cNvSpPr/>
          <p:nvPr/>
        </p:nvSpPr>
        <p:spPr>
          <a:xfrm>
            <a:off x="5919788" y="4220057"/>
            <a:ext cx="5548312" cy="127000"/>
          </a:xfrm>
          <a:prstGeom prst="rect">
            <a:avLst/>
          </a:prstGeom>
          <a:solidFill>
            <a:srgbClr val="CC9B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16006F3-AD4E-B57A-169A-10C7D84EA209}"/>
              </a:ext>
            </a:extLst>
          </p:cNvPr>
          <p:cNvSpPr/>
          <p:nvPr/>
        </p:nvSpPr>
        <p:spPr>
          <a:xfrm>
            <a:off x="5919788" y="4359276"/>
            <a:ext cx="5548312" cy="127000"/>
          </a:xfrm>
          <a:prstGeom prst="rect">
            <a:avLst/>
          </a:prstGeom>
          <a:solidFill>
            <a:srgbClr val="FF006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78BCD95-0008-6DD1-53F5-05C15DCCF63F}"/>
              </a:ext>
            </a:extLst>
          </p:cNvPr>
          <p:cNvSpPr/>
          <p:nvPr/>
        </p:nvSpPr>
        <p:spPr>
          <a:xfrm>
            <a:off x="5921044" y="4495801"/>
            <a:ext cx="5548312" cy="127000"/>
          </a:xfrm>
          <a:prstGeom prst="rect">
            <a:avLst/>
          </a:prstGeom>
          <a:solidFill>
            <a:srgbClr val="7030A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5510F4E-C375-DCCC-F664-00FFC2F4C6DB}"/>
              </a:ext>
            </a:extLst>
          </p:cNvPr>
          <p:cNvGrpSpPr/>
          <p:nvPr/>
        </p:nvGrpSpPr>
        <p:grpSpPr>
          <a:xfrm>
            <a:off x="242427" y="2596037"/>
            <a:ext cx="4485482" cy="346714"/>
            <a:chOff x="242427" y="2596037"/>
            <a:chExt cx="4485482" cy="346714"/>
          </a:xfrm>
          <a:solidFill>
            <a:srgbClr val="98E4B8">
              <a:alpha val="20000"/>
            </a:srgbClr>
          </a:solidFill>
        </p:grpSpPr>
        <p:sp>
          <p:nvSpPr>
            <p:cNvPr id="29" name="Rectangle 28">
              <a:extLst>
                <a:ext uri="{FF2B5EF4-FFF2-40B4-BE49-F238E27FC236}">
                  <a16:creationId xmlns:a16="http://schemas.microsoft.com/office/drawing/2014/main" id="{457FE622-8ED1-6DA4-E6E4-BF63041FAC68}"/>
                </a:ext>
              </a:extLst>
            </p:cNvPr>
            <p:cNvSpPr/>
            <p:nvPr/>
          </p:nvSpPr>
          <p:spPr>
            <a:xfrm>
              <a:off x="242427" y="2596037"/>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9DB23D6-7308-EFA1-F75A-E46E82DD3AEC}"/>
                </a:ext>
              </a:extLst>
            </p:cNvPr>
            <p:cNvSpPr/>
            <p:nvPr/>
          </p:nvSpPr>
          <p:spPr>
            <a:xfrm>
              <a:off x="243506" y="2769394"/>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DEB5BEDD-CBA2-BDEB-6FB3-57624F724B68}"/>
              </a:ext>
            </a:extLst>
          </p:cNvPr>
          <p:cNvSpPr/>
          <p:nvPr/>
        </p:nvSpPr>
        <p:spPr>
          <a:xfrm>
            <a:off x="240300" y="2953384"/>
            <a:ext cx="4480560" cy="173357"/>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042C4CB-258A-E956-BB0C-B0FDE2961A52}"/>
              </a:ext>
            </a:extLst>
          </p:cNvPr>
          <p:cNvSpPr/>
          <p:nvPr/>
        </p:nvSpPr>
        <p:spPr>
          <a:xfrm>
            <a:off x="241379" y="3126741"/>
            <a:ext cx="4484403" cy="173357"/>
          </a:xfrm>
          <a:prstGeom prst="rect">
            <a:avLst/>
          </a:prstGeom>
          <a:solidFill>
            <a:srgbClr val="7030A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17F407DC-9E9F-F7E5-0111-5AEB0E605BC7}"/>
              </a:ext>
            </a:extLst>
          </p:cNvPr>
          <p:cNvGrpSpPr/>
          <p:nvPr/>
        </p:nvGrpSpPr>
        <p:grpSpPr>
          <a:xfrm>
            <a:off x="242427" y="3310731"/>
            <a:ext cx="4487609" cy="530704"/>
            <a:chOff x="242427" y="3310731"/>
            <a:chExt cx="4487609" cy="530704"/>
          </a:xfrm>
          <a:solidFill>
            <a:srgbClr val="CC9B00">
              <a:alpha val="20000"/>
            </a:srgbClr>
          </a:solidFill>
        </p:grpSpPr>
        <p:sp>
          <p:nvSpPr>
            <p:cNvPr id="33" name="Rectangle 32">
              <a:extLst>
                <a:ext uri="{FF2B5EF4-FFF2-40B4-BE49-F238E27FC236}">
                  <a16:creationId xmlns:a16="http://schemas.microsoft.com/office/drawing/2014/main" id="{4E2204E2-55DD-A680-E9E6-E4A53972B4A0}"/>
                </a:ext>
              </a:extLst>
            </p:cNvPr>
            <p:cNvSpPr/>
            <p:nvPr/>
          </p:nvSpPr>
          <p:spPr>
            <a:xfrm>
              <a:off x="244554" y="3310731"/>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9CB23E4-1BF2-23CC-EBBE-008FC9A3E2AD}"/>
                </a:ext>
              </a:extLst>
            </p:cNvPr>
            <p:cNvSpPr/>
            <p:nvPr/>
          </p:nvSpPr>
          <p:spPr>
            <a:xfrm>
              <a:off x="245633" y="3484088"/>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0D6A2FA-73A7-F81A-A0B3-AB7145BF5090}"/>
                </a:ext>
              </a:extLst>
            </p:cNvPr>
            <p:cNvSpPr/>
            <p:nvPr/>
          </p:nvSpPr>
          <p:spPr>
            <a:xfrm>
              <a:off x="242427" y="3668078"/>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51D6D3CC-A134-D6D5-333B-97F456D3EAC2}"/>
              </a:ext>
            </a:extLst>
          </p:cNvPr>
          <p:cNvGrpSpPr/>
          <p:nvPr/>
        </p:nvGrpSpPr>
        <p:grpSpPr>
          <a:xfrm>
            <a:off x="240841" y="3841435"/>
            <a:ext cx="4487609" cy="2488998"/>
            <a:chOff x="240841" y="3841435"/>
            <a:chExt cx="4487609" cy="2488998"/>
          </a:xfrm>
          <a:solidFill>
            <a:srgbClr val="FF0066">
              <a:alpha val="20000"/>
            </a:srgbClr>
          </a:solidFill>
        </p:grpSpPr>
        <p:sp>
          <p:nvSpPr>
            <p:cNvPr id="36" name="Rectangle 35">
              <a:extLst>
                <a:ext uri="{FF2B5EF4-FFF2-40B4-BE49-F238E27FC236}">
                  <a16:creationId xmlns:a16="http://schemas.microsoft.com/office/drawing/2014/main" id="{43B0E43E-A14B-6F79-C7C5-EEC1BAFF2D95}"/>
                </a:ext>
              </a:extLst>
            </p:cNvPr>
            <p:cNvSpPr/>
            <p:nvPr/>
          </p:nvSpPr>
          <p:spPr>
            <a:xfrm>
              <a:off x="243506" y="3841435"/>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69A78F0-A8F0-1575-3F7C-B0A13D746D66}"/>
                </a:ext>
              </a:extLst>
            </p:cNvPr>
            <p:cNvSpPr/>
            <p:nvPr/>
          </p:nvSpPr>
          <p:spPr>
            <a:xfrm>
              <a:off x="245064" y="4022579"/>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65C70EB-60B0-DCE6-3E2B-B3D1061AA641}"/>
                </a:ext>
              </a:extLst>
            </p:cNvPr>
            <p:cNvSpPr/>
            <p:nvPr/>
          </p:nvSpPr>
          <p:spPr>
            <a:xfrm>
              <a:off x="242968" y="4203556"/>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5DB5508-6E57-FF87-95A6-2AFC37C8499D}"/>
                </a:ext>
              </a:extLst>
            </p:cNvPr>
            <p:cNvSpPr/>
            <p:nvPr/>
          </p:nvSpPr>
          <p:spPr>
            <a:xfrm>
              <a:off x="242937" y="4379926"/>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2932C2B-9217-C1A9-F6A0-CC57262F4CFA}"/>
                </a:ext>
              </a:extLst>
            </p:cNvPr>
            <p:cNvSpPr/>
            <p:nvPr/>
          </p:nvSpPr>
          <p:spPr>
            <a:xfrm>
              <a:off x="244016" y="4553283"/>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6ACB4FA-443F-E60B-72E2-68888F619B7D}"/>
                </a:ext>
              </a:extLst>
            </p:cNvPr>
            <p:cNvSpPr/>
            <p:nvPr/>
          </p:nvSpPr>
          <p:spPr>
            <a:xfrm>
              <a:off x="244047" y="4734427"/>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C44F829-28E6-BD7C-F1E7-6E491FD95A4D}"/>
                </a:ext>
              </a:extLst>
            </p:cNvPr>
            <p:cNvSpPr/>
            <p:nvPr/>
          </p:nvSpPr>
          <p:spPr>
            <a:xfrm>
              <a:off x="240841" y="4918417"/>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53AB2BA-9722-233C-F249-58146FC0E3E5}"/>
                </a:ext>
              </a:extLst>
            </p:cNvPr>
            <p:cNvSpPr/>
            <p:nvPr/>
          </p:nvSpPr>
          <p:spPr>
            <a:xfrm>
              <a:off x="241920" y="5091774"/>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B94C07F-CA91-726F-D99B-10D0AD8BCA00}"/>
                </a:ext>
              </a:extLst>
            </p:cNvPr>
            <p:cNvSpPr/>
            <p:nvPr/>
          </p:nvSpPr>
          <p:spPr>
            <a:xfrm>
              <a:off x="243478" y="5272918"/>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6C04859-F926-0AB3-038D-2BDE581637BC}"/>
                </a:ext>
              </a:extLst>
            </p:cNvPr>
            <p:cNvSpPr/>
            <p:nvPr/>
          </p:nvSpPr>
          <p:spPr>
            <a:xfrm>
              <a:off x="241382" y="5446275"/>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F18DE60-1FF6-D4BB-6846-7F50AA0C76E7}"/>
                </a:ext>
              </a:extLst>
            </p:cNvPr>
            <p:cNvSpPr/>
            <p:nvPr/>
          </p:nvSpPr>
          <p:spPr>
            <a:xfrm>
              <a:off x="241351" y="5630265"/>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E24C303-0EBF-A4FD-C762-A56545BBE79C}"/>
                </a:ext>
              </a:extLst>
            </p:cNvPr>
            <p:cNvSpPr/>
            <p:nvPr/>
          </p:nvSpPr>
          <p:spPr>
            <a:xfrm>
              <a:off x="242430" y="5803622"/>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37F9A8E-E05E-C01F-2750-4787AD2D10AF}"/>
                </a:ext>
              </a:extLst>
            </p:cNvPr>
            <p:cNvSpPr/>
            <p:nvPr/>
          </p:nvSpPr>
          <p:spPr>
            <a:xfrm>
              <a:off x="241889" y="5983719"/>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4162867-930C-694E-BF10-2FA26086CDD9}"/>
                </a:ext>
              </a:extLst>
            </p:cNvPr>
            <p:cNvSpPr/>
            <p:nvPr/>
          </p:nvSpPr>
          <p:spPr>
            <a:xfrm>
              <a:off x="242968" y="6157076"/>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584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P spid="17" grpId="0" animBg="1"/>
      <p:bldP spid="19" grpId="0" animBg="1"/>
      <p:bldP spid="24" grpId="0" animBg="1"/>
      <p:bldP spid="26" grpId="0" animBg="1"/>
      <p:bldP spid="27" grpId="0" animBg="1"/>
      <p:bldP spid="28" grpId="0" animBg="1"/>
      <p:bldP spid="31" grpId="0" animBg="1"/>
      <p:bldP spid="3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DDA80-FCB7-7072-2823-4B5683DED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1D603D-EE8F-B4A8-D474-4E89AA22FA71}"/>
              </a:ext>
            </a:extLst>
          </p:cNvPr>
          <p:cNvSpPr>
            <a:spLocks noGrp="1"/>
          </p:cNvSpPr>
          <p:nvPr>
            <p:ph type="title"/>
          </p:nvPr>
        </p:nvSpPr>
        <p:spPr>
          <a:xfrm>
            <a:off x="680321" y="753228"/>
            <a:ext cx="4136123" cy="1080938"/>
          </a:xfrm>
        </p:spPr>
        <p:txBody>
          <a:bodyPr>
            <a:normAutofit/>
          </a:bodyPr>
          <a:lstStyle/>
          <a:p>
            <a:r>
              <a:rPr lang="en-US" sz="2400" dirty="0"/>
              <a:t>ITEM CODES AND HOW THEY’RE USED IN THE ACFR</a:t>
            </a:r>
          </a:p>
        </p:txBody>
      </p:sp>
      <p:sp>
        <p:nvSpPr>
          <p:cNvPr id="3" name="Content Placeholder 2">
            <a:extLst>
              <a:ext uri="{FF2B5EF4-FFF2-40B4-BE49-F238E27FC236}">
                <a16:creationId xmlns:a16="http://schemas.microsoft.com/office/drawing/2014/main" id="{13578A9E-9C6A-FB3E-1B5E-6425CF0A9946}"/>
              </a:ext>
            </a:extLst>
          </p:cNvPr>
          <p:cNvSpPr>
            <a:spLocks noGrp="1"/>
          </p:cNvSpPr>
          <p:nvPr>
            <p:ph idx="1"/>
          </p:nvPr>
        </p:nvSpPr>
        <p:spPr>
          <a:xfrm>
            <a:off x="680321" y="2336873"/>
            <a:ext cx="3656289" cy="3599316"/>
          </a:xfrm>
        </p:spPr>
        <p:txBody>
          <a:bodyPr>
            <a:normAutofit/>
          </a:bodyPr>
          <a:lstStyle/>
          <a:p>
            <a:endParaRPr lang="en-US" sz="1400"/>
          </a:p>
        </p:txBody>
      </p:sp>
      <p:pic>
        <p:nvPicPr>
          <p:cNvPr id="7" name="Picture 6">
            <a:extLst>
              <a:ext uri="{FF2B5EF4-FFF2-40B4-BE49-F238E27FC236}">
                <a16:creationId xmlns:a16="http://schemas.microsoft.com/office/drawing/2014/main" id="{9BE825E8-55CC-CB1A-7507-894EA20F06B8}"/>
              </a:ext>
            </a:extLst>
          </p:cNvPr>
          <p:cNvPicPr>
            <a:picLocks noChangeAspect="1"/>
          </p:cNvPicPr>
          <p:nvPr/>
        </p:nvPicPr>
        <p:blipFill>
          <a:blip r:embed="rId2"/>
          <a:stretch>
            <a:fillRect/>
          </a:stretch>
        </p:blipFill>
        <p:spPr>
          <a:xfrm>
            <a:off x="5323287" y="1151497"/>
            <a:ext cx="6188392" cy="4665182"/>
          </a:xfrm>
          <a:prstGeom prst="rect">
            <a:avLst/>
          </a:prstGeom>
        </p:spPr>
      </p:pic>
      <p:sp>
        <p:nvSpPr>
          <p:cNvPr id="6" name="Rectangle 5">
            <a:extLst>
              <a:ext uri="{FF2B5EF4-FFF2-40B4-BE49-F238E27FC236}">
                <a16:creationId xmlns:a16="http://schemas.microsoft.com/office/drawing/2014/main" id="{FEC36C86-77A1-2398-EBEF-AC142AA50A53}"/>
              </a:ext>
            </a:extLst>
          </p:cNvPr>
          <p:cNvSpPr/>
          <p:nvPr/>
        </p:nvSpPr>
        <p:spPr>
          <a:xfrm>
            <a:off x="5919788" y="2235200"/>
            <a:ext cx="5548312" cy="127000"/>
          </a:xfrm>
          <a:prstGeom prst="rect">
            <a:avLst/>
          </a:prstGeom>
          <a:solidFill>
            <a:srgbClr val="98E4B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5BB1225-5E36-2658-2CBC-FAEC9E5D0158}"/>
              </a:ext>
            </a:extLst>
          </p:cNvPr>
          <p:cNvSpPr/>
          <p:nvPr/>
        </p:nvSpPr>
        <p:spPr>
          <a:xfrm>
            <a:off x="240300" y="5093834"/>
            <a:ext cx="4480560" cy="173357"/>
          </a:xfrm>
          <a:prstGeom prst="rect">
            <a:avLst/>
          </a:prstGeom>
          <a:solidFill>
            <a:srgbClr val="FF00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6F616A5-66CC-5F76-AD1C-B4B33DB769D7}"/>
              </a:ext>
            </a:extLst>
          </p:cNvPr>
          <p:cNvPicPr>
            <a:picLocks noChangeAspect="1"/>
          </p:cNvPicPr>
          <p:nvPr/>
        </p:nvPicPr>
        <p:blipFill>
          <a:blip r:embed="rId3"/>
          <a:srcRect l="786" t="1282" r="851" b="998"/>
          <a:stretch>
            <a:fillRect/>
          </a:stretch>
        </p:blipFill>
        <p:spPr>
          <a:xfrm>
            <a:off x="228142" y="2238375"/>
            <a:ext cx="4499767" cy="4098798"/>
          </a:xfrm>
          <a:prstGeom prst="rect">
            <a:avLst/>
          </a:prstGeom>
          <a:ln>
            <a:solidFill>
              <a:schemeClr val="bg1"/>
            </a:solidFill>
          </a:ln>
        </p:spPr>
      </p:pic>
      <p:sp>
        <p:nvSpPr>
          <p:cNvPr id="13" name="Rectangle 12">
            <a:extLst>
              <a:ext uri="{FF2B5EF4-FFF2-40B4-BE49-F238E27FC236}">
                <a16:creationId xmlns:a16="http://schemas.microsoft.com/office/drawing/2014/main" id="{97804386-1D40-D2EB-054B-3259994C4A5A}"/>
              </a:ext>
            </a:extLst>
          </p:cNvPr>
          <p:cNvSpPr/>
          <p:nvPr/>
        </p:nvSpPr>
        <p:spPr>
          <a:xfrm>
            <a:off x="5919788" y="2371244"/>
            <a:ext cx="5548312" cy="127000"/>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AC614E-A2ED-4DB9-4B8C-A951554376F4}"/>
              </a:ext>
            </a:extLst>
          </p:cNvPr>
          <p:cNvSpPr/>
          <p:nvPr/>
        </p:nvSpPr>
        <p:spPr>
          <a:xfrm>
            <a:off x="5921044" y="2507769"/>
            <a:ext cx="5548312" cy="127000"/>
          </a:xfrm>
          <a:prstGeom prst="rect">
            <a:avLst/>
          </a:prstGeom>
          <a:solidFill>
            <a:srgbClr val="7030A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DD097B-92CD-8CA2-88D9-99D53198E601}"/>
              </a:ext>
            </a:extLst>
          </p:cNvPr>
          <p:cNvSpPr/>
          <p:nvPr/>
        </p:nvSpPr>
        <p:spPr>
          <a:xfrm>
            <a:off x="5919788" y="3027529"/>
            <a:ext cx="5548312" cy="127000"/>
          </a:xfrm>
          <a:prstGeom prst="rect">
            <a:avLst/>
          </a:prstGeom>
          <a:solidFill>
            <a:srgbClr val="CC9B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B520C19-BD95-8923-BAE6-E0495F01483C}"/>
              </a:ext>
            </a:extLst>
          </p:cNvPr>
          <p:cNvSpPr/>
          <p:nvPr/>
        </p:nvSpPr>
        <p:spPr>
          <a:xfrm>
            <a:off x="5919788" y="3166748"/>
            <a:ext cx="5548312" cy="127000"/>
          </a:xfrm>
          <a:prstGeom prst="rect">
            <a:avLst/>
          </a:prstGeom>
          <a:solidFill>
            <a:srgbClr val="FF006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E280DD7-87A1-7A76-DAE2-2B9D61C075BF}"/>
              </a:ext>
            </a:extLst>
          </p:cNvPr>
          <p:cNvSpPr/>
          <p:nvPr/>
        </p:nvSpPr>
        <p:spPr>
          <a:xfrm>
            <a:off x="5921044" y="3422145"/>
            <a:ext cx="5548312" cy="127000"/>
          </a:xfrm>
          <a:prstGeom prst="rect">
            <a:avLst/>
          </a:prstGeom>
          <a:solidFill>
            <a:srgbClr val="7030A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14B54A4-DA10-9817-7966-0BDB621E3EC9}"/>
              </a:ext>
            </a:extLst>
          </p:cNvPr>
          <p:cNvSpPr/>
          <p:nvPr/>
        </p:nvSpPr>
        <p:spPr>
          <a:xfrm>
            <a:off x="5919788" y="4333421"/>
            <a:ext cx="5548312" cy="127000"/>
          </a:xfrm>
          <a:prstGeom prst="rect">
            <a:avLst/>
          </a:prstGeom>
          <a:solidFill>
            <a:srgbClr val="CC9B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819459D-921F-2259-FAF9-4B2D618869A4}"/>
              </a:ext>
            </a:extLst>
          </p:cNvPr>
          <p:cNvSpPr/>
          <p:nvPr/>
        </p:nvSpPr>
        <p:spPr>
          <a:xfrm>
            <a:off x="5919788" y="4472640"/>
            <a:ext cx="5548312" cy="127000"/>
          </a:xfrm>
          <a:prstGeom prst="rect">
            <a:avLst/>
          </a:prstGeom>
          <a:solidFill>
            <a:srgbClr val="FF006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1AEBE5A-541E-496F-2D7C-70F528EAD743}"/>
              </a:ext>
            </a:extLst>
          </p:cNvPr>
          <p:cNvSpPr/>
          <p:nvPr/>
        </p:nvSpPr>
        <p:spPr>
          <a:xfrm>
            <a:off x="5921044" y="4736165"/>
            <a:ext cx="5548312" cy="127000"/>
          </a:xfrm>
          <a:prstGeom prst="rect">
            <a:avLst/>
          </a:prstGeom>
          <a:solidFill>
            <a:srgbClr val="7030A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5FD16593-76F8-252D-8E38-4A1995E7A04A}"/>
              </a:ext>
            </a:extLst>
          </p:cNvPr>
          <p:cNvGrpSpPr/>
          <p:nvPr/>
        </p:nvGrpSpPr>
        <p:grpSpPr>
          <a:xfrm>
            <a:off x="242427" y="2596037"/>
            <a:ext cx="4485482" cy="346714"/>
            <a:chOff x="242427" y="2596037"/>
            <a:chExt cx="4485482" cy="346714"/>
          </a:xfrm>
          <a:solidFill>
            <a:srgbClr val="98E4B8">
              <a:alpha val="20000"/>
            </a:srgbClr>
          </a:solidFill>
        </p:grpSpPr>
        <p:sp>
          <p:nvSpPr>
            <p:cNvPr id="29" name="Rectangle 28">
              <a:extLst>
                <a:ext uri="{FF2B5EF4-FFF2-40B4-BE49-F238E27FC236}">
                  <a16:creationId xmlns:a16="http://schemas.microsoft.com/office/drawing/2014/main" id="{B16685FA-176B-3242-8453-03BFC4608390}"/>
                </a:ext>
              </a:extLst>
            </p:cNvPr>
            <p:cNvSpPr/>
            <p:nvPr/>
          </p:nvSpPr>
          <p:spPr>
            <a:xfrm>
              <a:off x="242427" y="2596037"/>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347DDBE-0D1F-1743-671D-2D3D371B37E8}"/>
                </a:ext>
              </a:extLst>
            </p:cNvPr>
            <p:cNvSpPr/>
            <p:nvPr/>
          </p:nvSpPr>
          <p:spPr>
            <a:xfrm>
              <a:off x="243506" y="2769394"/>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34C4A790-1D46-710F-87E1-4E6A105F997D}"/>
              </a:ext>
            </a:extLst>
          </p:cNvPr>
          <p:cNvSpPr/>
          <p:nvPr/>
        </p:nvSpPr>
        <p:spPr>
          <a:xfrm>
            <a:off x="240300" y="2953384"/>
            <a:ext cx="4480560" cy="173357"/>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F92709D-6409-DF4B-FDF8-238F294A677B}"/>
              </a:ext>
            </a:extLst>
          </p:cNvPr>
          <p:cNvSpPr/>
          <p:nvPr/>
        </p:nvSpPr>
        <p:spPr>
          <a:xfrm>
            <a:off x="241379" y="3126741"/>
            <a:ext cx="4484403" cy="173357"/>
          </a:xfrm>
          <a:prstGeom prst="rect">
            <a:avLst/>
          </a:prstGeom>
          <a:solidFill>
            <a:srgbClr val="7030A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4DB6735-C203-3A2E-92CA-C15FB3D8490A}"/>
              </a:ext>
            </a:extLst>
          </p:cNvPr>
          <p:cNvGrpSpPr/>
          <p:nvPr/>
        </p:nvGrpSpPr>
        <p:grpSpPr>
          <a:xfrm>
            <a:off x="242427" y="3310731"/>
            <a:ext cx="4487609" cy="530704"/>
            <a:chOff x="242427" y="3310731"/>
            <a:chExt cx="4487609" cy="530704"/>
          </a:xfrm>
          <a:solidFill>
            <a:srgbClr val="CC9B00">
              <a:alpha val="20000"/>
            </a:srgbClr>
          </a:solidFill>
        </p:grpSpPr>
        <p:sp>
          <p:nvSpPr>
            <p:cNvPr id="33" name="Rectangle 32">
              <a:extLst>
                <a:ext uri="{FF2B5EF4-FFF2-40B4-BE49-F238E27FC236}">
                  <a16:creationId xmlns:a16="http://schemas.microsoft.com/office/drawing/2014/main" id="{D3FF7AFF-FBD1-1ED8-C777-6409F836A819}"/>
                </a:ext>
              </a:extLst>
            </p:cNvPr>
            <p:cNvSpPr/>
            <p:nvPr/>
          </p:nvSpPr>
          <p:spPr>
            <a:xfrm>
              <a:off x="244554" y="3310731"/>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B4D1F09-03CE-8EB5-DD4F-E5154681DF91}"/>
                </a:ext>
              </a:extLst>
            </p:cNvPr>
            <p:cNvSpPr/>
            <p:nvPr/>
          </p:nvSpPr>
          <p:spPr>
            <a:xfrm>
              <a:off x="245633" y="3484088"/>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42D19C2-2ADB-08A1-A801-09DF93F1BDB9}"/>
                </a:ext>
              </a:extLst>
            </p:cNvPr>
            <p:cNvSpPr/>
            <p:nvPr/>
          </p:nvSpPr>
          <p:spPr>
            <a:xfrm>
              <a:off x="242427" y="3668078"/>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01263235-AB15-74C6-4B63-A6EBA2584A74}"/>
              </a:ext>
            </a:extLst>
          </p:cNvPr>
          <p:cNvGrpSpPr/>
          <p:nvPr/>
        </p:nvGrpSpPr>
        <p:grpSpPr>
          <a:xfrm>
            <a:off x="240841" y="3841435"/>
            <a:ext cx="4487609" cy="2488998"/>
            <a:chOff x="240841" y="3841435"/>
            <a:chExt cx="4487609" cy="2488998"/>
          </a:xfrm>
          <a:solidFill>
            <a:srgbClr val="FF0066">
              <a:alpha val="20000"/>
            </a:srgbClr>
          </a:solidFill>
        </p:grpSpPr>
        <p:sp>
          <p:nvSpPr>
            <p:cNvPr id="36" name="Rectangle 35">
              <a:extLst>
                <a:ext uri="{FF2B5EF4-FFF2-40B4-BE49-F238E27FC236}">
                  <a16:creationId xmlns:a16="http://schemas.microsoft.com/office/drawing/2014/main" id="{3EC6B0A7-5293-0146-2925-FACB588BAEF3}"/>
                </a:ext>
              </a:extLst>
            </p:cNvPr>
            <p:cNvSpPr/>
            <p:nvPr/>
          </p:nvSpPr>
          <p:spPr>
            <a:xfrm>
              <a:off x="243506" y="3841435"/>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4EE31EC-4BD1-0F12-2BE7-DFA33B8EEE2C}"/>
                </a:ext>
              </a:extLst>
            </p:cNvPr>
            <p:cNvSpPr/>
            <p:nvPr/>
          </p:nvSpPr>
          <p:spPr>
            <a:xfrm>
              <a:off x="245064" y="4022579"/>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951FD60-9E96-F605-8465-61FC85CC8051}"/>
                </a:ext>
              </a:extLst>
            </p:cNvPr>
            <p:cNvSpPr/>
            <p:nvPr/>
          </p:nvSpPr>
          <p:spPr>
            <a:xfrm>
              <a:off x="242968" y="4203556"/>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C7156C9-DCCC-EA34-1E06-E8BDBE3AF0FD}"/>
                </a:ext>
              </a:extLst>
            </p:cNvPr>
            <p:cNvSpPr/>
            <p:nvPr/>
          </p:nvSpPr>
          <p:spPr>
            <a:xfrm>
              <a:off x="242937" y="4379926"/>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8A91EDF-BE7C-71EF-6438-79687F1203FD}"/>
                </a:ext>
              </a:extLst>
            </p:cNvPr>
            <p:cNvSpPr/>
            <p:nvPr/>
          </p:nvSpPr>
          <p:spPr>
            <a:xfrm>
              <a:off x="244016" y="4553283"/>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F430EA8-4773-F8BD-6B2A-A2E6F0317A9B}"/>
                </a:ext>
              </a:extLst>
            </p:cNvPr>
            <p:cNvSpPr/>
            <p:nvPr/>
          </p:nvSpPr>
          <p:spPr>
            <a:xfrm>
              <a:off x="244047" y="4734427"/>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EDA697B-7882-A98D-68A2-9988847D896A}"/>
                </a:ext>
              </a:extLst>
            </p:cNvPr>
            <p:cNvSpPr/>
            <p:nvPr/>
          </p:nvSpPr>
          <p:spPr>
            <a:xfrm>
              <a:off x="240841" y="4918417"/>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7C4FF0F-FB13-A960-79DF-7863FE960A5F}"/>
                </a:ext>
              </a:extLst>
            </p:cNvPr>
            <p:cNvSpPr/>
            <p:nvPr/>
          </p:nvSpPr>
          <p:spPr>
            <a:xfrm>
              <a:off x="243478" y="5272918"/>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05713F6-DA74-41A8-3FE9-418F7B7552DE}"/>
                </a:ext>
              </a:extLst>
            </p:cNvPr>
            <p:cNvSpPr/>
            <p:nvPr/>
          </p:nvSpPr>
          <p:spPr>
            <a:xfrm>
              <a:off x="241382" y="5446275"/>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B18115F-92D5-6223-5978-2603C7EC1CB3}"/>
                </a:ext>
              </a:extLst>
            </p:cNvPr>
            <p:cNvSpPr/>
            <p:nvPr/>
          </p:nvSpPr>
          <p:spPr>
            <a:xfrm>
              <a:off x="241351" y="5630265"/>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318790B-4F64-8674-4E8C-6F7D2AE4F665}"/>
                </a:ext>
              </a:extLst>
            </p:cNvPr>
            <p:cNvSpPr/>
            <p:nvPr/>
          </p:nvSpPr>
          <p:spPr>
            <a:xfrm>
              <a:off x="242430" y="5803622"/>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9AC4551-A1C3-CFC4-ED4F-49B269255FE6}"/>
                </a:ext>
              </a:extLst>
            </p:cNvPr>
            <p:cNvSpPr/>
            <p:nvPr/>
          </p:nvSpPr>
          <p:spPr>
            <a:xfrm>
              <a:off x="241889" y="5983719"/>
              <a:ext cx="4480560"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D8FABF6-A4D4-CD54-DFC0-D398ED901551}"/>
                </a:ext>
              </a:extLst>
            </p:cNvPr>
            <p:cNvSpPr/>
            <p:nvPr/>
          </p:nvSpPr>
          <p:spPr>
            <a:xfrm>
              <a:off x="242968" y="6157076"/>
              <a:ext cx="4484403" cy="17335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47458223-097C-FCA9-5DB4-2011375E66C0}"/>
              </a:ext>
            </a:extLst>
          </p:cNvPr>
          <p:cNvSpPr/>
          <p:nvPr/>
        </p:nvSpPr>
        <p:spPr>
          <a:xfrm>
            <a:off x="5916611" y="3267204"/>
            <a:ext cx="5550408" cy="173357"/>
          </a:xfrm>
          <a:prstGeom prst="rect">
            <a:avLst/>
          </a:prstGeom>
          <a:solidFill>
            <a:srgbClr val="FFFF00">
              <a:alpha val="2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CD7310-D24F-74E0-C4BE-CCD9DA5CCF76}"/>
              </a:ext>
            </a:extLst>
          </p:cNvPr>
          <p:cNvSpPr/>
          <p:nvPr/>
        </p:nvSpPr>
        <p:spPr>
          <a:xfrm>
            <a:off x="5911440" y="4577119"/>
            <a:ext cx="5550408" cy="173357"/>
          </a:xfrm>
          <a:prstGeom prst="rect">
            <a:avLst/>
          </a:prstGeom>
          <a:solidFill>
            <a:srgbClr val="FFFF00">
              <a:alpha val="2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C2AB670-9FF3-91BA-A875-78DF5FA7D32E}"/>
              </a:ext>
            </a:extLst>
          </p:cNvPr>
          <p:cNvSpPr/>
          <p:nvPr/>
        </p:nvSpPr>
        <p:spPr>
          <a:xfrm>
            <a:off x="240839" y="5087484"/>
            <a:ext cx="4480560" cy="173357"/>
          </a:xfrm>
          <a:prstGeom prst="rect">
            <a:avLst/>
          </a:prstGeom>
          <a:solidFill>
            <a:srgbClr val="FF0066">
              <a:alpha val="2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38BEB74-8A80-9E09-22C1-5E57F80B0A3A}"/>
              </a:ext>
            </a:extLst>
          </p:cNvPr>
          <p:cNvSpPr/>
          <p:nvPr/>
        </p:nvSpPr>
        <p:spPr>
          <a:xfrm>
            <a:off x="224966" y="5097204"/>
            <a:ext cx="4502405" cy="173357"/>
          </a:xfrm>
          <a:prstGeom prst="rect">
            <a:avLst/>
          </a:prstGeom>
          <a:solidFill>
            <a:srgbClr val="FFFF00">
              <a:alpha val="2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39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xit" presetSubtype="0" fill="hold" grpId="0" nodeType="withEffect">
                                  <p:stCondLst>
                                    <p:cond delay="0"/>
                                  </p:stCondLst>
                                  <p:childTnLst>
                                    <p:animEffect transition="out" filter="fade">
                                      <p:cBhvr>
                                        <p:cTn id="12" dur="1000"/>
                                        <p:tgtEl>
                                          <p:spTgt spid="21"/>
                                        </p:tgtEl>
                                      </p:cBhvr>
                                    </p:animEffect>
                                    <p:set>
                                      <p:cBhvr>
                                        <p:cTn id="13" dur="1" fill="hold">
                                          <p:stCondLst>
                                            <p:cond delay="999"/>
                                          </p:stCondLst>
                                        </p:cTn>
                                        <p:tgtEl>
                                          <p:spTgt spid="21"/>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1" grpId="0" animBg="1"/>
      <p:bldP spid="5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9FEC-458C-7F91-8CD0-66AE23F01CC6}"/>
              </a:ext>
            </a:extLst>
          </p:cNvPr>
          <p:cNvSpPr>
            <a:spLocks noGrp="1"/>
          </p:cNvSpPr>
          <p:nvPr>
            <p:ph type="title"/>
          </p:nvPr>
        </p:nvSpPr>
        <p:spPr/>
        <p:txBody>
          <a:bodyPr/>
          <a:lstStyle/>
          <a:p>
            <a:r>
              <a:rPr lang="en-US"/>
              <a:t>ITEM CODE REVIEW AND CLEANUP</a:t>
            </a:r>
            <a:endParaRPr lang="en-US" dirty="0"/>
          </a:p>
        </p:txBody>
      </p:sp>
      <p:sp>
        <p:nvSpPr>
          <p:cNvPr id="3" name="Content Placeholder 2">
            <a:extLst>
              <a:ext uri="{FF2B5EF4-FFF2-40B4-BE49-F238E27FC236}">
                <a16:creationId xmlns:a16="http://schemas.microsoft.com/office/drawing/2014/main" id="{57F78300-6246-8EAB-A6F1-037FF2280762}"/>
              </a:ext>
            </a:extLst>
          </p:cNvPr>
          <p:cNvSpPr>
            <a:spLocks noGrp="1"/>
          </p:cNvSpPr>
          <p:nvPr>
            <p:ph idx="1"/>
          </p:nvPr>
        </p:nvSpPr>
        <p:spPr>
          <a:xfrm>
            <a:off x="88774" y="2120684"/>
            <a:ext cx="3197352" cy="3621368"/>
          </a:xfrm>
        </p:spPr>
        <p:txBody>
          <a:bodyPr/>
          <a:lstStyle/>
          <a:p>
            <a:pPr marL="0" indent="0">
              <a:buNone/>
            </a:pPr>
            <a:r>
              <a:rPr lang="en-US" dirty="0"/>
              <a:t>Review asset records for software systems not recorded to item code 37 by using wildcards such as:</a:t>
            </a:r>
          </a:p>
          <a:p>
            <a:pPr marL="0" indent="0">
              <a:buNone/>
            </a:pPr>
            <a:r>
              <a:rPr lang="en-US" dirty="0"/>
              <a:t>   *SOFTWARE*</a:t>
            </a:r>
          </a:p>
          <a:p>
            <a:pPr marL="0" indent="0">
              <a:buNone/>
            </a:pPr>
            <a:r>
              <a:rPr lang="en-US" dirty="0"/>
              <a:t>   *SYSTEM*</a:t>
            </a:r>
          </a:p>
          <a:p>
            <a:pPr marL="0" indent="0">
              <a:buNone/>
            </a:pPr>
            <a:r>
              <a:rPr lang="en-US" dirty="0"/>
              <a:t>   *LICENSE*</a:t>
            </a:r>
          </a:p>
          <a:p>
            <a:pPr marL="0" indent="0">
              <a:buNone/>
            </a:pPr>
            <a:r>
              <a:rPr lang="en-US" dirty="0"/>
              <a:t>   *APP*   </a:t>
            </a:r>
          </a:p>
        </p:txBody>
      </p:sp>
      <p:pic>
        <p:nvPicPr>
          <p:cNvPr id="7" name="Picture 6">
            <a:extLst>
              <a:ext uri="{FF2B5EF4-FFF2-40B4-BE49-F238E27FC236}">
                <a16:creationId xmlns:a16="http://schemas.microsoft.com/office/drawing/2014/main" id="{396C0599-23D2-BEEF-5D4F-88889F5662C5}"/>
              </a:ext>
            </a:extLst>
          </p:cNvPr>
          <p:cNvPicPr>
            <a:picLocks noChangeAspect="1"/>
          </p:cNvPicPr>
          <p:nvPr/>
        </p:nvPicPr>
        <p:blipFill>
          <a:blip r:embed="rId2"/>
          <a:stretch>
            <a:fillRect/>
          </a:stretch>
        </p:blipFill>
        <p:spPr>
          <a:xfrm>
            <a:off x="3137426" y="2120682"/>
            <a:ext cx="8965801" cy="3727667"/>
          </a:xfrm>
          <a:prstGeom prst="rect">
            <a:avLst/>
          </a:prstGeom>
          <a:ln>
            <a:solidFill>
              <a:schemeClr val="bg1"/>
            </a:solidFill>
          </a:ln>
        </p:spPr>
      </p:pic>
      <p:sp>
        <p:nvSpPr>
          <p:cNvPr id="8" name="Content Placeholder 2">
            <a:extLst>
              <a:ext uri="{FF2B5EF4-FFF2-40B4-BE49-F238E27FC236}">
                <a16:creationId xmlns:a16="http://schemas.microsoft.com/office/drawing/2014/main" id="{46C11FC1-02A4-904B-7CFE-77B92A7E0829}"/>
              </a:ext>
            </a:extLst>
          </p:cNvPr>
          <p:cNvSpPr txBox="1">
            <a:spLocks/>
          </p:cNvSpPr>
          <p:nvPr/>
        </p:nvSpPr>
        <p:spPr>
          <a:xfrm>
            <a:off x="142259" y="6028567"/>
            <a:ext cx="11960967" cy="762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If asset item codes or object codes need to be corrected, an asset transfer likely needs to be completed</a:t>
            </a:r>
          </a:p>
        </p:txBody>
      </p:sp>
    </p:spTree>
    <p:extLst>
      <p:ext uri="{BB962C8B-B14F-4D97-AF65-F5344CB8AC3E}">
        <p14:creationId xmlns:p14="http://schemas.microsoft.com/office/powerpoint/2010/main" val="4051613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F5392BC3-692C-43B5-650E-3FA4B7C007D1}"/>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2E911EF-80F5-4781-A4DF-44EFAF242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0A2A734-17E4-44D5-9630-D54D6AF746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EFFB5C33-24B2-4764-BDBD-4C10A21DB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8808" y="0"/>
            <a:ext cx="34031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FEB601E2-EFED-4313-BEE4-9E27B94FC6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242852"/>
            <a:ext cx="9110541" cy="246557"/>
          </a:xfrm>
          <a:prstGeom prst="rect">
            <a:avLst/>
          </a:prstGeom>
        </p:spPr>
      </p:pic>
      <p:sp>
        <p:nvSpPr>
          <p:cNvPr id="33" name="Rectangle 32">
            <a:extLst>
              <a:ext uri="{FF2B5EF4-FFF2-40B4-BE49-F238E27FC236}">
                <a16:creationId xmlns:a16="http://schemas.microsoft.com/office/drawing/2014/main" id="{1425DB5A-CEE1-4EE1-8C4A-689E49D35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9110542" cy="166033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5090A76-ABE7-ACC8-9731-42BCCDC1C15E}"/>
              </a:ext>
            </a:extLst>
          </p:cNvPr>
          <p:cNvSpPr>
            <a:spLocks noGrp="1"/>
          </p:cNvSpPr>
          <p:nvPr>
            <p:ph type="ctrTitle"/>
          </p:nvPr>
        </p:nvSpPr>
        <p:spPr>
          <a:xfrm>
            <a:off x="-1" y="2733709"/>
            <a:ext cx="8788807" cy="1373070"/>
          </a:xfrm>
        </p:spPr>
        <p:txBody>
          <a:bodyPr>
            <a:normAutofit/>
          </a:bodyPr>
          <a:lstStyle/>
          <a:p>
            <a:pPr algn="ctr"/>
            <a:r>
              <a:rPr lang="en-US" sz="4600" dirty="0">
                <a:solidFill>
                  <a:srgbClr val="FFFFFF"/>
                </a:solidFill>
              </a:rPr>
              <a:t>PROCUREMENT - OV DOCS  VOUCHERS</a:t>
            </a:r>
          </a:p>
        </p:txBody>
      </p:sp>
      <p:sp>
        <p:nvSpPr>
          <p:cNvPr id="3" name="Subtitle 2">
            <a:extLst>
              <a:ext uri="{FF2B5EF4-FFF2-40B4-BE49-F238E27FC236}">
                <a16:creationId xmlns:a16="http://schemas.microsoft.com/office/drawing/2014/main" id="{59000B50-3654-EE9B-34B8-0F9A9D123D18}"/>
              </a:ext>
            </a:extLst>
          </p:cNvPr>
          <p:cNvSpPr>
            <a:spLocks noGrp="1"/>
          </p:cNvSpPr>
          <p:nvPr>
            <p:ph type="subTitle" idx="1"/>
          </p:nvPr>
        </p:nvSpPr>
        <p:spPr>
          <a:xfrm>
            <a:off x="1194149" y="4394039"/>
            <a:ext cx="7304152" cy="1117687"/>
          </a:xfrm>
        </p:spPr>
        <p:txBody>
          <a:bodyPr>
            <a:normAutofit/>
          </a:bodyPr>
          <a:lstStyle/>
          <a:p>
            <a:endParaRPr lang="en-US"/>
          </a:p>
        </p:txBody>
      </p:sp>
    </p:spTree>
    <p:extLst>
      <p:ext uri="{BB962C8B-B14F-4D97-AF65-F5344CB8AC3E}">
        <p14:creationId xmlns:p14="http://schemas.microsoft.com/office/powerpoint/2010/main" val="305036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7A473-83BD-51C3-FF2E-CC214CC765E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98CD90-5277-14FB-F37C-172993C889EF}"/>
              </a:ext>
            </a:extLst>
          </p:cNvPr>
          <p:cNvSpPr>
            <a:spLocks noGrp="1"/>
          </p:cNvSpPr>
          <p:nvPr>
            <p:ph type="title"/>
          </p:nvPr>
        </p:nvSpPr>
        <p:spPr/>
        <p:txBody>
          <a:bodyPr/>
          <a:lstStyle/>
          <a:p>
            <a:r>
              <a:rPr lang="en-US" dirty="0"/>
              <a:t>GENERAL OVERVIEW OF</a:t>
            </a:r>
            <a:r>
              <a:rPr lang="en-US" dirty="0">
                <a:solidFill>
                  <a:schemeClr val="accent1"/>
                </a:solidFill>
              </a:rPr>
              <a:t> PROCUREMENT</a:t>
            </a:r>
            <a:r>
              <a:rPr lang="en-US" dirty="0"/>
              <a:t> </a:t>
            </a:r>
            <a:r>
              <a:rPr lang="en-US" dirty="0">
                <a:solidFill>
                  <a:schemeClr val="accent1"/>
                </a:solidFill>
              </a:rPr>
              <a:t>TO</a:t>
            </a:r>
            <a:r>
              <a:rPr lang="en-US" dirty="0"/>
              <a:t> </a:t>
            </a:r>
            <a:r>
              <a:rPr lang="en-US" dirty="0">
                <a:solidFill>
                  <a:schemeClr val="accent1"/>
                </a:solidFill>
              </a:rPr>
              <a:t>PAYMENT</a:t>
            </a:r>
            <a:r>
              <a:rPr lang="en-US" dirty="0"/>
              <a:t> WORKFLOW</a:t>
            </a:r>
          </a:p>
        </p:txBody>
      </p:sp>
      <p:sp>
        <p:nvSpPr>
          <p:cNvPr id="6" name="Title 2">
            <a:extLst>
              <a:ext uri="{FF2B5EF4-FFF2-40B4-BE49-F238E27FC236}">
                <a16:creationId xmlns:a16="http://schemas.microsoft.com/office/drawing/2014/main" id="{DD989399-E0A4-48E0-8CAF-CF6846168BEC}"/>
              </a:ext>
            </a:extLst>
          </p:cNvPr>
          <p:cNvSpPr txBox="1">
            <a:spLocks noChangeAspect="1"/>
          </p:cNvSpPr>
          <p:nvPr/>
        </p:nvSpPr>
        <p:spPr>
          <a:xfrm>
            <a:off x="1143000" y="457200"/>
            <a:ext cx="645795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spcAft>
                <a:spcPts val="600"/>
              </a:spcAft>
            </a:pPr>
            <a:endParaRPr lang="en-US" dirty="0"/>
          </a:p>
        </p:txBody>
      </p:sp>
      <p:grpSp>
        <p:nvGrpSpPr>
          <p:cNvPr id="7" name="Group 6">
            <a:extLst>
              <a:ext uri="{FF2B5EF4-FFF2-40B4-BE49-F238E27FC236}">
                <a16:creationId xmlns:a16="http://schemas.microsoft.com/office/drawing/2014/main" id="{935DDDBC-33FA-FF53-DDC2-CF609283F2EB}"/>
              </a:ext>
            </a:extLst>
          </p:cNvPr>
          <p:cNvGrpSpPr/>
          <p:nvPr/>
        </p:nvGrpSpPr>
        <p:grpSpPr>
          <a:xfrm>
            <a:off x="2028690" y="2197608"/>
            <a:ext cx="8134619" cy="4267200"/>
            <a:chOff x="685800" y="1905000"/>
            <a:chExt cx="8134619" cy="4267200"/>
          </a:xfrm>
        </p:grpSpPr>
        <p:grpSp>
          <p:nvGrpSpPr>
            <p:cNvPr id="8" name="Group 7">
              <a:extLst>
                <a:ext uri="{FF2B5EF4-FFF2-40B4-BE49-F238E27FC236}">
                  <a16:creationId xmlns:a16="http://schemas.microsoft.com/office/drawing/2014/main" id="{DB525CDA-E8FF-048D-4E0C-7C4B90AB1303}"/>
                </a:ext>
              </a:extLst>
            </p:cNvPr>
            <p:cNvGrpSpPr/>
            <p:nvPr/>
          </p:nvGrpSpPr>
          <p:grpSpPr>
            <a:xfrm>
              <a:off x="685800" y="1905000"/>
              <a:ext cx="2064200" cy="4267200"/>
              <a:chOff x="491990" y="2017473"/>
              <a:chExt cx="2064200" cy="4267200"/>
            </a:xfrm>
          </p:grpSpPr>
          <p:sp>
            <p:nvSpPr>
              <p:cNvPr id="18" name="Freeform: Shape 17">
                <a:extLst>
                  <a:ext uri="{FF2B5EF4-FFF2-40B4-BE49-F238E27FC236}">
                    <a16:creationId xmlns:a16="http://schemas.microsoft.com/office/drawing/2014/main" id="{20E65338-EA02-70C4-76AA-BB8DA60D43B9}"/>
                  </a:ext>
                </a:extLst>
              </p:cNvPr>
              <p:cNvSpPr/>
              <p:nvPr/>
            </p:nvSpPr>
            <p:spPr>
              <a:xfrm>
                <a:off x="491990" y="2017473"/>
                <a:ext cx="2064200" cy="619260"/>
              </a:xfrm>
              <a:custGeom>
                <a:avLst/>
                <a:gdLst>
                  <a:gd name="connsiteX0" fmla="*/ 0 w 2064200"/>
                  <a:gd name="connsiteY0" fmla="*/ 0 h 619260"/>
                  <a:gd name="connsiteX1" fmla="*/ 1878422 w 2064200"/>
                  <a:gd name="connsiteY1" fmla="*/ 0 h 619260"/>
                  <a:gd name="connsiteX2" fmla="*/ 2064200 w 2064200"/>
                  <a:gd name="connsiteY2" fmla="*/ 309630 h 619260"/>
                  <a:gd name="connsiteX3" fmla="*/ 1878422 w 2064200"/>
                  <a:gd name="connsiteY3" fmla="*/ 619260 h 619260"/>
                  <a:gd name="connsiteX4" fmla="*/ 0 w 2064200"/>
                  <a:gd name="connsiteY4" fmla="*/ 619260 h 619260"/>
                  <a:gd name="connsiteX5" fmla="*/ 185778 w 2064200"/>
                  <a:gd name="connsiteY5" fmla="*/ 309630 h 619260"/>
                  <a:gd name="connsiteX6" fmla="*/ 0 w 2064200"/>
                  <a:gd name="connsiteY6" fmla="*/ 0 h 61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200" h="619260">
                    <a:moveTo>
                      <a:pt x="0" y="0"/>
                    </a:moveTo>
                    <a:lnTo>
                      <a:pt x="1878422" y="0"/>
                    </a:lnTo>
                    <a:lnTo>
                      <a:pt x="2064200" y="309630"/>
                    </a:lnTo>
                    <a:lnTo>
                      <a:pt x="1878422" y="619260"/>
                    </a:lnTo>
                    <a:lnTo>
                      <a:pt x="0" y="619260"/>
                    </a:lnTo>
                    <a:lnTo>
                      <a:pt x="185778" y="30963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62239" tIns="76461" rIns="262239" bIns="76461" numCol="1" spcCol="1270" anchor="ctr" anchorCtr="0">
                <a:noAutofit/>
              </a:bodyPr>
              <a:lstStyle/>
              <a:p>
                <a:pPr marL="0" lvl="0" indent="0" algn="ctr" defTabSz="666750">
                  <a:lnSpc>
                    <a:spcPct val="90000"/>
                  </a:lnSpc>
                  <a:spcBef>
                    <a:spcPct val="0"/>
                  </a:spcBef>
                  <a:spcAft>
                    <a:spcPct val="35000"/>
                  </a:spcAft>
                  <a:buNone/>
                </a:pPr>
                <a:r>
                  <a:rPr lang="en-US" sz="1500" kern="1200" dirty="0"/>
                  <a:t>Procurement -Create PO</a:t>
                </a:r>
              </a:p>
            </p:txBody>
          </p:sp>
          <p:sp>
            <p:nvSpPr>
              <p:cNvPr id="19" name="Freeform: Shape 18">
                <a:extLst>
                  <a:ext uri="{FF2B5EF4-FFF2-40B4-BE49-F238E27FC236}">
                    <a16:creationId xmlns:a16="http://schemas.microsoft.com/office/drawing/2014/main" id="{E05B300B-A821-DF6A-67D2-90ED75FB0D13}"/>
                  </a:ext>
                </a:extLst>
              </p:cNvPr>
              <p:cNvSpPr/>
              <p:nvPr/>
            </p:nvSpPr>
            <p:spPr>
              <a:xfrm>
                <a:off x="491990" y="2636733"/>
                <a:ext cx="1878422" cy="3647940"/>
              </a:xfrm>
              <a:custGeom>
                <a:avLst/>
                <a:gdLst>
                  <a:gd name="connsiteX0" fmla="*/ 0 w 1878422"/>
                  <a:gd name="connsiteY0" fmla="*/ 0 h 3115819"/>
                  <a:gd name="connsiteX1" fmla="*/ 1878422 w 1878422"/>
                  <a:gd name="connsiteY1" fmla="*/ 0 h 3115819"/>
                  <a:gd name="connsiteX2" fmla="*/ 1878422 w 1878422"/>
                  <a:gd name="connsiteY2" fmla="*/ 3115819 h 3115819"/>
                  <a:gd name="connsiteX3" fmla="*/ 0 w 1878422"/>
                  <a:gd name="connsiteY3" fmla="*/ 3115819 h 3115819"/>
                  <a:gd name="connsiteX4" fmla="*/ 0 w 1878422"/>
                  <a:gd name="connsiteY4" fmla="*/ 0 h 311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8422" h="3115819">
                    <a:moveTo>
                      <a:pt x="0" y="0"/>
                    </a:moveTo>
                    <a:lnTo>
                      <a:pt x="1878422" y="0"/>
                    </a:lnTo>
                    <a:lnTo>
                      <a:pt x="1878422" y="3115819"/>
                    </a:lnTo>
                    <a:lnTo>
                      <a:pt x="0" y="3115819"/>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8437" tIns="148437" rIns="148437" bIns="296874" numCol="1" spcCol="1270" anchor="t" anchorCtr="0">
                <a:noAutofit/>
              </a:bodyPr>
              <a:lstStyle/>
              <a:p>
                <a:pPr lvl="0" algn="ctr" defTabSz="488950">
                  <a:lnSpc>
                    <a:spcPct val="90000"/>
                  </a:lnSpc>
                  <a:spcBef>
                    <a:spcPct val="0"/>
                  </a:spcBef>
                  <a:spcAft>
                    <a:spcPct val="35000"/>
                  </a:spcAft>
                </a:pPr>
                <a:r>
                  <a:rPr lang="en-US" sz="1100" kern="1200" dirty="0"/>
                  <a:t>Agency follows policies set by </a:t>
                </a:r>
                <a:r>
                  <a:rPr lang="en-US" sz="1100" kern="1200" dirty="0">
                    <a:solidFill>
                      <a:srgbClr val="0000FF"/>
                    </a:solidFill>
                    <a:hlinkClick r:id="rId3">
                      <a:extLst>
                        <a:ext uri="{A12FA001-AC4F-418D-AE19-62706E023703}">
                          <ahyp:hlinkClr xmlns:ahyp="http://schemas.microsoft.com/office/drawing/2018/hyperlinkcolor" val="tx"/>
                        </a:ext>
                      </a:extLst>
                    </a:hlinkClick>
                  </a:rPr>
                  <a:t>SPB</a:t>
                </a:r>
                <a:r>
                  <a:rPr lang="en-US" sz="1100" kern="1200" dirty="0"/>
                  <a:t> and State Statute to create a purchase order</a:t>
                </a:r>
              </a:p>
              <a:p>
                <a:pPr lvl="0" algn="ctr" defTabSz="488950">
                  <a:lnSpc>
                    <a:spcPct val="90000"/>
                  </a:lnSpc>
                  <a:spcBef>
                    <a:spcPct val="0"/>
                  </a:spcBef>
                  <a:spcAft>
                    <a:spcPct val="35000"/>
                  </a:spcAft>
                </a:pPr>
                <a:endParaRPr lang="en-US" sz="1100" dirty="0"/>
              </a:p>
              <a:p>
                <a:pPr lvl="0" algn="ctr" defTabSz="488950">
                  <a:lnSpc>
                    <a:spcPct val="90000"/>
                  </a:lnSpc>
                  <a:spcBef>
                    <a:spcPct val="0"/>
                  </a:spcBef>
                  <a:spcAft>
                    <a:spcPct val="35000"/>
                  </a:spcAft>
                </a:pPr>
                <a:r>
                  <a:rPr lang="en-US" sz="1100" kern="1200" dirty="0"/>
                  <a:t>PO is reviewed and goes </a:t>
                </a:r>
                <a:r>
                  <a:rPr lang="en-US" sz="1100" dirty="0"/>
                  <a:t>through Approvals</a:t>
                </a:r>
              </a:p>
              <a:p>
                <a:pPr lvl="0" algn="ctr" defTabSz="488950">
                  <a:lnSpc>
                    <a:spcPct val="90000"/>
                  </a:lnSpc>
                  <a:spcBef>
                    <a:spcPct val="0"/>
                  </a:spcBef>
                  <a:spcAft>
                    <a:spcPct val="35000"/>
                  </a:spcAft>
                </a:pPr>
                <a:endParaRPr lang="en-US" sz="1100" dirty="0"/>
              </a:p>
              <a:p>
                <a:pPr lvl="0" algn="ctr" defTabSz="488950">
                  <a:lnSpc>
                    <a:spcPct val="90000"/>
                  </a:lnSpc>
                  <a:spcBef>
                    <a:spcPct val="0"/>
                  </a:spcBef>
                  <a:spcAft>
                    <a:spcPct val="35000"/>
                  </a:spcAft>
                </a:pPr>
                <a:r>
                  <a:rPr lang="en-US" sz="1100" dirty="0"/>
                  <a:t>Encumbrance is created</a:t>
                </a:r>
              </a:p>
              <a:p>
                <a:pPr lvl="0" algn="ctr" defTabSz="488950">
                  <a:lnSpc>
                    <a:spcPct val="90000"/>
                  </a:lnSpc>
                  <a:spcBef>
                    <a:spcPct val="0"/>
                  </a:spcBef>
                  <a:spcAft>
                    <a:spcPct val="35000"/>
                  </a:spcAft>
                </a:pPr>
                <a:endParaRPr lang="en-US" sz="1100" kern="1200" dirty="0"/>
              </a:p>
            </p:txBody>
          </p:sp>
        </p:grpSp>
        <p:grpSp>
          <p:nvGrpSpPr>
            <p:cNvPr id="9" name="Group 8">
              <a:extLst>
                <a:ext uri="{FF2B5EF4-FFF2-40B4-BE49-F238E27FC236}">
                  <a16:creationId xmlns:a16="http://schemas.microsoft.com/office/drawing/2014/main" id="{792EC053-64DD-C9F5-0B61-BDC17AB8BE5B}"/>
                </a:ext>
              </a:extLst>
            </p:cNvPr>
            <p:cNvGrpSpPr/>
            <p:nvPr/>
          </p:nvGrpSpPr>
          <p:grpSpPr>
            <a:xfrm>
              <a:off x="2709273" y="1905000"/>
              <a:ext cx="2064200" cy="4267200"/>
              <a:chOff x="2515463" y="2017473"/>
              <a:chExt cx="2064200" cy="4267200"/>
            </a:xfrm>
          </p:grpSpPr>
          <p:sp>
            <p:nvSpPr>
              <p:cNvPr id="16" name="Freeform: Shape 15">
                <a:extLst>
                  <a:ext uri="{FF2B5EF4-FFF2-40B4-BE49-F238E27FC236}">
                    <a16:creationId xmlns:a16="http://schemas.microsoft.com/office/drawing/2014/main" id="{CDE51B83-DCFF-4F12-97B2-3E8C1039F6FA}"/>
                  </a:ext>
                </a:extLst>
              </p:cNvPr>
              <p:cNvSpPr/>
              <p:nvPr/>
            </p:nvSpPr>
            <p:spPr>
              <a:xfrm>
                <a:off x="2515463" y="2017473"/>
                <a:ext cx="2064200" cy="619260"/>
              </a:xfrm>
              <a:custGeom>
                <a:avLst/>
                <a:gdLst>
                  <a:gd name="connsiteX0" fmla="*/ 0 w 2064200"/>
                  <a:gd name="connsiteY0" fmla="*/ 0 h 619260"/>
                  <a:gd name="connsiteX1" fmla="*/ 1878422 w 2064200"/>
                  <a:gd name="connsiteY1" fmla="*/ 0 h 619260"/>
                  <a:gd name="connsiteX2" fmla="*/ 2064200 w 2064200"/>
                  <a:gd name="connsiteY2" fmla="*/ 309630 h 619260"/>
                  <a:gd name="connsiteX3" fmla="*/ 1878422 w 2064200"/>
                  <a:gd name="connsiteY3" fmla="*/ 619260 h 619260"/>
                  <a:gd name="connsiteX4" fmla="*/ 0 w 2064200"/>
                  <a:gd name="connsiteY4" fmla="*/ 619260 h 619260"/>
                  <a:gd name="connsiteX5" fmla="*/ 185778 w 2064200"/>
                  <a:gd name="connsiteY5" fmla="*/ 309630 h 619260"/>
                  <a:gd name="connsiteX6" fmla="*/ 0 w 2064200"/>
                  <a:gd name="connsiteY6" fmla="*/ 0 h 61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200" h="619260">
                    <a:moveTo>
                      <a:pt x="0" y="0"/>
                    </a:moveTo>
                    <a:lnTo>
                      <a:pt x="1878422" y="0"/>
                    </a:lnTo>
                    <a:lnTo>
                      <a:pt x="2064200" y="309630"/>
                    </a:lnTo>
                    <a:lnTo>
                      <a:pt x="1878422" y="619260"/>
                    </a:lnTo>
                    <a:lnTo>
                      <a:pt x="0" y="619260"/>
                    </a:lnTo>
                    <a:lnTo>
                      <a:pt x="185778" y="30963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62239" tIns="76461" rIns="262239" bIns="76461" numCol="1" spcCol="1270" anchor="ctr" anchorCtr="0">
                <a:noAutofit/>
              </a:bodyPr>
              <a:lstStyle/>
              <a:p>
                <a:pPr marL="0" lvl="0" indent="0" algn="ctr" defTabSz="666750">
                  <a:lnSpc>
                    <a:spcPct val="90000"/>
                  </a:lnSpc>
                  <a:spcBef>
                    <a:spcPct val="0"/>
                  </a:spcBef>
                  <a:spcAft>
                    <a:spcPct val="35000"/>
                  </a:spcAft>
                  <a:buNone/>
                </a:pPr>
                <a:r>
                  <a:rPr lang="en-US" sz="1500" kern="1200" dirty="0"/>
                  <a:t>Procurement – Receiving</a:t>
                </a:r>
              </a:p>
            </p:txBody>
          </p:sp>
          <p:sp>
            <p:nvSpPr>
              <p:cNvPr id="17" name="Freeform: Shape 16">
                <a:extLst>
                  <a:ext uri="{FF2B5EF4-FFF2-40B4-BE49-F238E27FC236}">
                    <a16:creationId xmlns:a16="http://schemas.microsoft.com/office/drawing/2014/main" id="{44FE8162-55F1-B60B-EA2C-62F45AA8EAE5}"/>
                  </a:ext>
                </a:extLst>
              </p:cNvPr>
              <p:cNvSpPr/>
              <p:nvPr/>
            </p:nvSpPr>
            <p:spPr>
              <a:xfrm>
                <a:off x="2515463" y="2636733"/>
                <a:ext cx="1878422" cy="3647940"/>
              </a:xfrm>
              <a:custGeom>
                <a:avLst/>
                <a:gdLst>
                  <a:gd name="connsiteX0" fmla="*/ 0 w 1878422"/>
                  <a:gd name="connsiteY0" fmla="*/ 0 h 3115819"/>
                  <a:gd name="connsiteX1" fmla="*/ 1878422 w 1878422"/>
                  <a:gd name="connsiteY1" fmla="*/ 0 h 3115819"/>
                  <a:gd name="connsiteX2" fmla="*/ 1878422 w 1878422"/>
                  <a:gd name="connsiteY2" fmla="*/ 3115819 h 3115819"/>
                  <a:gd name="connsiteX3" fmla="*/ 0 w 1878422"/>
                  <a:gd name="connsiteY3" fmla="*/ 3115819 h 3115819"/>
                  <a:gd name="connsiteX4" fmla="*/ 0 w 1878422"/>
                  <a:gd name="connsiteY4" fmla="*/ 0 h 311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8422" h="3115819">
                    <a:moveTo>
                      <a:pt x="0" y="0"/>
                    </a:moveTo>
                    <a:lnTo>
                      <a:pt x="1878422" y="0"/>
                    </a:lnTo>
                    <a:lnTo>
                      <a:pt x="1878422" y="3115819"/>
                    </a:lnTo>
                    <a:lnTo>
                      <a:pt x="0" y="3115819"/>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8437" tIns="148437" rIns="148437" bIns="296874" numCol="1" spcCol="1270" anchor="t" anchorCtr="0">
                <a:noAutofit/>
              </a:bodyPr>
              <a:lstStyle/>
              <a:p>
                <a:pPr lvl="0" algn="ctr" defTabSz="488950">
                  <a:lnSpc>
                    <a:spcPct val="90000"/>
                  </a:lnSpc>
                  <a:spcBef>
                    <a:spcPct val="0"/>
                  </a:spcBef>
                  <a:spcAft>
                    <a:spcPct val="35000"/>
                  </a:spcAft>
                </a:pPr>
                <a:r>
                  <a:rPr lang="en-US" sz="1100" dirty="0"/>
                  <a:t>Document Type “OV”</a:t>
                </a:r>
              </a:p>
              <a:p>
                <a:pPr lvl="0" algn="ctr" defTabSz="488950">
                  <a:lnSpc>
                    <a:spcPct val="90000"/>
                  </a:lnSpc>
                  <a:spcBef>
                    <a:spcPct val="0"/>
                  </a:spcBef>
                  <a:spcAft>
                    <a:spcPct val="35000"/>
                  </a:spcAft>
                </a:pPr>
                <a:r>
                  <a:rPr lang="en-US" sz="1100" dirty="0"/>
                  <a:t>Batch Type “O”</a:t>
                </a:r>
              </a:p>
              <a:p>
                <a:pPr marL="0" lvl="0" indent="0" algn="ctr" defTabSz="488950">
                  <a:lnSpc>
                    <a:spcPct val="90000"/>
                  </a:lnSpc>
                  <a:spcBef>
                    <a:spcPct val="0"/>
                  </a:spcBef>
                  <a:spcAft>
                    <a:spcPct val="35000"/>
                  </a:spcAft>
                  <a:buNone/>
                </a:pPr>
                <a:endParaRPr lang="en-US" sz="1100" kern="1200" dirty="0"/>
              </a:p>
              <a:p>
                <a:pPr marL="0" lvl="0" indent="0" defTabSz="488950">
                  <a:lnSpc>
                    <a:spcPct val="90000"/>
                  </a:lnSpc>
                  <a:spcBef>
                    <a:spcPct val="0"/>
                  </a:spcBef>
                  <a:spcAft>
                    <a:spcPct val="35000"/>
                  </a:spcAft>
                  <a:buNone/>
                </a:pPr>
                <a:r>
                  <a:rPr lang="en-US" sz="1100" dirty="0"/>
                  <a:t>After posting:</a:t>
                </a:r>
                <a:br>
                  <a:rPr lang="en-US" sz="1100" dirty="0"/>
                </a:br>
                <a:r>
                  <a:rPr lang="en-US" sz="1100" dirty="0"/>
                  <a:t>- Encumbrance reduced</a:t>
                </a:r>
                <a:br>
                  <a:rPr lang="en-US" sz="1100" dirty="0"/>
                </a:br>
                <a:r>
                  <a:rPr lang="en-US" sz="1100" dirty="0"/>
                  <a:t>- Creates RNV</a:t>
                </a:r>
                <a:br>
                  <a:rPr lang="en-US" sz="1100" dirty="0"/>
                </a:br>
                <a:br>
                  <a:rPr lang="en-US" sz="1100" dirty="0"/>
                </a:br>
                <a:r>
                  <a:rPr lang="en-US" sz="1100" dirty="0"/>
                  <a:t>- Can enter Voucher</a:t>
                </a:r>
                <a:br>
                  <a:rPr lang="en-US" sz="1100" dirty="0"/>
                </a:br>
                <a:r>
                  <a:rPr lang="en-US" sz="1100" dirty="0"/>
                  <a:t>- Can reverse receipt</a:t>
                </a:r>
                <a:endParaRPr lang="en-US" sz="1100" kern="1200" dirty="0"/>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dirty="0"/>
                  <a:t>Receipts can be Reversed but not Voided</a:t>
                </a:r>
              </a:p>
              <a:p>
                <a:pPr marL="0" lvl="0" indent="0" algn="ctr" defTabSz="488950">
                  <a:lnSpc>
                    <a:spcPct val="90000"/>
                  </a:lnSpc>
                  <a:spcBef>
                    <a:spcPct val="0"/>
                  </a:spcBef>
                  <a:spcAft>
                    <a:spcPct val="35000"/>
                  </a:spcAft>
                  <a:buNone/>
                </a:pPr>
                <a:endParaRPr lang="en-US" sz="1100" dirty="0"/>
              </a:p>
              <a:p>
                <a:pPr marL="0" lvl="0" indent="0" algn="ctr" defTabSz="488950">
                  <a:lnSpc>
                    <a:spcPct val="90000"/>
                  </a:lnSpc>
                  <a:spcBef>
                    <a:spcPct val="0"/>
                  </a:spcBef>
                  <a:spcAft>
                    <a:spcPct val="35000"/>
                  </a:spcAft>
                  <a:buNone/>
                </a:pPr>
                <a:r>
                  <a:rPr lang="en-US" sz="1100" dirty="0"/>
                  <a:t>*Y5/Z8/Z9 type POs do not need to be received</a:t>
                </a:r>
              </a:p>
            </p:txBody>
          </p:sp>
        </p:grpSp>
        <p:grpSp>
          <p:nvGrpSpPr>
            <p:cNvPr id="10" name="Group 9">
              <a:extLst>
                <a:ext uri="{FF2B5EF4-FFF2-40B4-BE49-F238E27FC236}">
                  <a16:creationId xmlns:a16="http://schemas.microsoft.com/office/drawing/2014/main" id="{ACFBEFE2-0781-94D6-DFAF-C2A74A008B3F}"/>
                </a:ext>
              </a:extLst>
            </p:cNvPr>
            <p:cNvGrpSpPr/>
            <p:nvPr/>
          </p:nvGrpSpPr>
          <p:grpSpPr>
            <a:xfrm>
              <a:off x="4732746" y="1905000"/>
              <a:ext cx="2064200" cy="4267200"/>
              <a:chOff x="4538936" y="2017473"/>
              <a:chExt cx="2064200" cy="4267200"/>
            </a:xfrm>
          </p:grpSpPr>
          <p:sp>
            <p:nvSpPr>
              <p:cNvPr id="14" name="Freeform: Shape 13">
                <a:extLst>
                  <a:ext uri="{FF2B5EF4-FFF2-40B4-BE49-F238E27FC236}">
                    <a16:creationId xmlns:a16="http://schemas.microsoft.com/office/drawing/2014/main" id="{0C38BCAC-8AD5-63EE-DCE9-6413D66E4D1F}"/>
                  </a:ext>
                </a:extLst>
              </p:cNvPr>
              <p:cNvSpPr/>
              <p:nvPr/>
            </p:nvSpPr>
            <p:spPr>
              <a:xfrm>
                <a:off x="4538936" y="2017473"/>
                <a:ext cx="2064200" cy="619260"/>
              </a:xfrm>
              <a:custGeom>
                <a:avLst/>
                <a:gdLst>
                  <a:gd name="connsiteX0" fmla="*/ 0 w 2064200"/>
                  <a:gd name="connsiteY0" fmla="*/ 0 h 619260"/>
                  <a:gd name="connsiteX1" fmla="*/ 1878422 w 2064200"/>
                  <a:gd name="connsiteY1" fmla="*/ 0 h 619260"/>
                  <a:gd name="connsiteX2" fmla="*/ 2064200 w 2064200"/>
                  <a:gd name="connsiteY2" fmla="*/ 309630 h 619260"/>
                  <a:gd name="connsiteX3" fmla="*/ 1878422 w 2064200"/>
                  <a:gd name="connsiteY3" fmla="*/ 619260 h 619260"/>
                  <a:gd name="connsiteX4" fmla="*/ 0 w 2064200"/>
                  <a:gd name="connsiteY4" fmla="*/ 619260 h 619260"/>
                  <a:gd name="connsiteX5" fmla="*/ 185778 w 2064200"/>
                  <a:gd name="connsiteY5" fmla="*/ 309630 h 619260"/>
                  <a:gd name="connsiteX6" fmla="*/ 0 w 2064200"/>
                  <a:gd name="connsiteY6" fmla="*/ 0 h 61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200" h="619260">
                    <a:moveTo>
                      <a:pt x="0" y="0"/>
                    </a:moveTo>
                    <a:lnTo>
                      <a:pt x="1878422" y="0"/>
                    </a:lnTo>
                    <a:lnTo>
                      <a:pt x="2064200" y="309630"/>
                    </a:lnTo>
                    <a:lnTo>
                      <a:pt x="1878422" y="619260"/>
                    </a:lnTo>
                    <a:lnTo>
                      <a:pt x="0" y="619260"/>
                    </a:lnTo>
                    <a:lnTo>
                      <a:pt x="185778" y="30963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62239" tIns="76461" rIns="262239" bIns="76461" numCol="1" spcCol="1270" anchor="ctr" anchorCtr="0">
                <a:noAutofit/>
              </a:bodyPr>
              <a:lstStyle/>
              <a:p>
                <a:pPr marL="0" lvl="0" indent="0" algn="ctr" defTabSz="666750">
                  <a:lnSpc>
                    <a:spcPct val="90000"/>
                  </a:lnSpc>
                  <a:spcBef>
                    <a:spcPct val="0"/>
                  </a:spcBef>
                  <a:spcAft>
                    <a:spcPct val="35000"/>
                  </a:spcAft>
                  <a:buNone/>
                </a:pPr>
                <a:r>
                  <a:rPr lang="en-US" sz="1500" kern="1200" dirty="0"/>
                  <a:t>Accounting – Enter Voucher</a:t>
                </a:r>
              </a:p>
            </p:txBody>
          </p:sp>
          <p:sp>
            <p:nvSpPr>
              <p:cNvPr id="15" name="Freeform: Shape 14">
                <a:extLst>
                  <a:ext uri="{FF2B5EF4-FFF2-40B4-BE49-F238E27FC236}">
                    <a16:creationId xmlns:a16="http://schemas.microsoft.com/office/drawing/2014/main" id="{CE511A51-2456-B831-07C0-0B0DAB76A0A1}"/>
                  </a:ext>
                </a:extLst>
              </p:cNvPr>
              <p:cNvSpPr/>
              <p:nvPr/>
            </p:nvSpPr>
            <p:spPr>
              <a:xfrm>
                <a:off x="4538936" y="2636733"/>
                <a:ext cx="1878422" cy="3647940"/>
              </a:xfrm>
              <a:custGeom>
                <a:avLst/>
                <a:gdLst>
                  <a:gd name="connsiteX0" fmla="*/ 0 w 1878422"/>
                  <a:gd name="connsiteY0" fmla="*/ 0 h 3115819"/>
                  <a:gd name="connsiteX1" fmla="*/ 1878422 w 1878422"/>
                  <a:gd name="connsiteY1" fmla="*/ 0 h 3115819"/>
                  <a:gd name="connsiteX2" fmla="*/ 1878422 w 1878422"/>
                  <a:gd name="connsiteY2" fmla="*/ 3115819 h 3115819"/>
                  <a:gd name="connsiteX3" fmla="*/ 0 w 1878422"/>
                  <a:gd name="connsiteY3" fmla="*/ 3115819 h 3115819"/>
                  <a:gd name="connsiteX4" fmla="*/ 0 w 1878422"/>
                  <a:gd name="connsiteY4" fmla="*/ 0 h 311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8422" h="3115819">
                    <a:moveTo>
                      <a:pt x="0" y="0"/>
                    </a:moveTo>
                    <a:lnTo>
                      <a:pt x="1878422" y="0"/>
                    </a:lnTo>
                    <a:lnTo>
                      <a:pt x="1878422" y="3115819"/>
                    </a:lnTo>
                    <a:lnTo>
                      <a:pt x="0" y="3115819"/>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8437" tIns="148437" rIns="148437" bIns="296874" numCol="1" spcCol="1270" anchor="t" anchorCtr="0">
                <a:noAutofit/>
              </a:bodyPr>
              <a:lstStyle/>
              <a:p>
                <a:pPr marL="0" lvl="0" indent="0" algn="ctr" defTabSz="488950">
                  <a:lnSpc>
                    <a:spcPct val="90000"/>
                  </a:lnSpc>
                  <a:spcBef>
                    <a:spcPct val="0"/>
                  </a:spcBef>
                  <a:spcAft>
                    <a:spcPct val="35000"/>
                  </a:spcAft>
                  <a:buNone/>
                </a:pPr>
                <a:r>
                  <a:rPr lang="en-US" sz="1100" kern="1200" dirty="0"/>
                  <a:t>Use Prior Year menu options for all payments not for the current FY and reference the related FY</a:t>
                </a:r>
              </a:p>
              <a:p>
                <a:pPr marL="0" lvl="0" indent="0" algn="ctr" defTabSz="488950">
                  <a:lnSpc>
                    <a:spcPct val="90000"/>
                  </a:lnSpc>
                  <a:spcBef>
                    <a:spcPct val="0"/>
                  </a:spcBef>
                  <a:spcAft>
                    <a:spcPct val="35000"/>
                  </a:spcAft>
                  <a:buNone/>
                </a:pPr>
                <a:r>
                  <a:rPr lang="en-US" sz="1100" kern="1200" dirty="0"/>
                  <a:t>Pay Invoices, not Statement totals *exceptions like utilities</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u="sng" kern="1200" dirty="0"/>
                  <a:t>Remarks</a:t>
                </a:r>
                <a:r>
                  <a:rPr lang="en-US" sz="1100" kern="1200" dirty="0"/>
                  <a:t> – Include Agency phone # and Account # for Vendor’s reference </a:t>
                </a:r>
                <a:r>
                  <a:rPr lang="en-US" sz="1100" dirty="0"/>
                  <a:t>or if they have questions</a:t>
                </a:r>
                <a:endParaRPr lang="en-US" sz="1100" kern="1200" dirty="0"/>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dirty="0"/>
                  <a:t>Pre-Audit then Post</a:t>
                </a:r>
              </a:p>
              <a:p>
                <a:pPr marL="0" lvl="0" indent="0" defTabSz="488950">
                  <a:lnSpc>
                    <a:spcPct val="90000"/>
                  </a:lnSpc>
                  <a:spcBef>
                    <a:spcPct val="0"/>
                  </a:spcBef>
                  <a:spcAft>
                    <a:spcPct val="35000"/>
                  </a:spcAft>
                  <a:buNone/>
                </a:pPr>
                <a:r>
                  <a:rPr lang="en-US" sz="1100" kern="1200" dirty="0"/>
                  <a:t>After posting:</a:t>
                </a:r>
                <a:br>
                  <a:rPr lang="en-US" sz="1100" dirty="0"/>
                </a:br>
                <a:r>
                  <a:rPr lang="en-US" sz="1100" dirty="0"/>
                  <a:t>- RNV reduced</a:t>
                </a:r>
                <a:br>
                  <a:rPr lang="en-US" sz="1100" dirty="0"/>
                </a:br>
                <a:r>
                  <a:rPr lang="en-US" sz="1100" dirty="0"/>
                  <a:t>- Create Payable to Vendor</a:t>
                </a:r>
                <a:br>
                  <a:rPr lang="en-US" sz="1100" dirty="0"/>
                </a:br>
                <a:endParaRPr lang="en-US" sz="1100" kern="1200" dirty="0"/>
              </a:p>
            </p:txBody>
          </p:sp>
        </p:grpSp>
        <p:grpSp>
          <p:nvGrpSpPr>
            <p:cNvPr id="11" name="Group 10">
              <a:extLst>
                <a:ext uri="{FF2B5EF4-FFF2-40B4-BE49-F238E27FC236}">
                  <a16:creationId xmlns:a16="http://schemas.microsoft.com/office/drawing/2014/main" id="{0F8FD29A-76A2-AE8A-89BD-FEFE9B69A0C9}"/>
                </a:ext>
              </a:extLst>
            </p:cNvPr>
            <p:cNvGrpSpPr/>
            <p:nvPr/>
          </p:nvGrpSpPr>
          <p:grpSpPr>
            <a:xfrm>
              <a:off x="6756219" y="1905000"/>
              <a:ext cx="2064200" cy="4267200"/>
              <a:chOff x="6562409" y="2017473"/>
              <a:chExt cx="2064200" cy="4267200"/>
            </a:xfrm>
          </p:grpSpPr>
          <p:sp>
            <p:nvSpPr>
              <p:cNvPr id="12" name="Freeform: Shape 11">
                <a:extLst>
                  <a:ext uri="{FF2B5EF4-FFF2-40B4-BE49-F238E27FC236}">
                    <a16:creationId xmlns:a16="http://schemas.microsoft.com/office/drawing/2014/main" id="{2917AEB5-ACAC-F020-76AA-BF0226328DEF}"/>
                  </a:ext>
                </a:extLst>
              </p:cNvPr>
              <p:cNvSpPr/>
              <p:nvPr/>
            </p:nvSpPr>
            <p:spPr>
              <a:xfrm>
                <a:off x="6562409" y="2017473"/>
                <a:ext cx="2064200" cy="619260"/>
              </a:xfrm>
              <a:custGeom>
                <a:avLst/>
                <a:gdLst>
                  <a:gd name="connsiteX0" fmla="*/ 0 w 2064200"/>
                  <a:gd name="connsiteY0" fmla="*/ 0 h 619260"/>
                  <a:gd name="connsiteX1" fmla="*/ 1878422 w 2064200"/>
                  <a:gd name="connsiteY1" fmla="*/ 0 h 619260"/>
                  <a:gd name="connsiteX2" fmla="*/ 2064200 w 2064200"/>
                  <a:gd name="connsiteY2" fmla="*/ 309630 h 619260"/>
                  <a:gd name="connsiteX3" fmla="*/ 1878422 w 2064200"/>
                  <a:gd name="connsiteY3" fmla="*/ 619260 h 619260"/>
                  <a:gd name="connsiteX4" fmla="*/ 0 w 2064200"/>
                  <a:gd name="connsiteY4" fmla="*/ 619260 h 619260"/>
                  <a:gd name="connsiteX5" fmla="*/ 185778 w 2064200"/>
                  <a:gd name="connsiteY5" fmla="*/ 309630 h 619260"/>
                  <a:gd name="connsiteX6" fmla="*/ 0 w 2064200"/>
                  <a:gd name="connsiteY6" fmla="*/ 0 h 61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200" h="619260">
                    <a:moveTo>
                      <a:pt x="0" y="0"/>
                    </a:moveTo>
                    <a:lnTo>
                      <a:pt x="1878422" y="0"/>
                    </a:lnTo>
                    <a:lnTo>
                      <a:pt x="2064200" y="309630"/>
                    </a:lnTo>
                    <a:lnTo>
                      <a:pt x="1878422" y="619260"/>
                    </a:lnTo>
                    <a:lnTo>
                      <a:pt x="0" y="619260"/>
                    </a:lnTo>
                    <a:lnTo>
                      <a:pt x="185778" y="309630"/>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62239" tIns="76461" rIns="262239" bIns="76461" numCol="1" spcCol="1270" anchor="ctr" anchorCtr="0">
                <a:noAutofit/>
              </a:bodyPr>
              <a:lstStyle/>
              <a:p>
                <a:pPr marL="0" lvl="0" indent="0" algn="ctr" defTabSz="666750">
                  <a:lnSpc>
                    <a:spcPct val="90000"/>
                  </a:lnSpc>
                  <a:spcBef>
                    <a:spcPct val="0"/>
                  </a:spcBef>
                  <a:spcAft>
                    <a:spcPct val="35000"/>
                  </a:spcAft>
                  <a:buNone/>
                </a:pPr>
                <a:r>
                  <a:rPr lang="en-US" sz="1500" kern="1200" dirty="0"/>
                  <a:t>Payment</a:t>
                </a:r>
              </a:p>
            </p:txBody>
          </p:sp>
          <p:sp>
            <p:nvSpPr>
              <p:cNvPr id="13" name="Freeform: Shape 12">
                <a:extLst>
                  <a:ext uri="{FF2B5EF4-FFF2-40B4-BE49-F238E27FC236}">
                    <a16:creationId xmlns:a16="http://schemas.microsoft.com/office/drawing/2014/main" id="{3BE10459-0563-0BF5-0EDB-470AE1CA8144}"/>
                  </a:ext>
                </a:extLst>
              </p:cNvPr>
              <p:cNvSpPr/>
              <p:nvPr/>
            </p:nvSpPr>
            <p:spPr>
              <a:xfrm>
                <a:off x="6562409" y="2636733"/>
                <a:ext cx="1878422" cy="3647940"/>
              </a:xfrm>
              <a:custGeom>
                <a:avLst/>
                <a:gdLst>
                  <a:gd name="connsiteX0" fmla="*/ 0 w 1878422"/>
                  <a:gd name="connsiteY0" fmla="*/ 0 h 3115819"/>
                  <a:gd name="connsiteX1" fmla="*/ 1878422 w 1878422"/>
                  <a:gd name="connsiteY1" fmla="*/ 0 h 3115819"/>
                  <a:gd name="connsiteX2" fmla="*/ 1878422 w 1878422"/>
                  <a:gd name="connsiteY2" fmla="*/ 3115819 h 3115819"/>
                  <a:gd name="connsiteX3" fmla="*/ 0 w 1878422"/>
                  <a:gd name="connsiteY3" fmla="*/ 3115819 h 3115819"/>
                  <a:gd name="connsiteX4" fmla="*/ 0 w 1878422"/>
                  <a:gd name="connsiteY4" fmla="*/ 0 h 311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8422" h="3115819">
                    <a:moveTo>
                      <a:pt x="0" y="0"/>
                    </a:moveTo>
                    <a:lnTo>
                      <a:pt x="1878422" y="0"/>
                    </a:lnTo>
                    <a:lnTo>
                      <a:pt x="1878422" y="3115819"/>
                    </a:lnTo>
                    <a:lnTo>
                      <a:pt x="0" y="3115819"/>
                    </a:lnTo>
                    <a:lnTo>
                      <a:pt x="0" y="0"/>
                    </a:lnTo>
                    <a:close/>
                  </a:path>
                </a:pathLst>
              </a:custGeom>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8437" tIns="148437" rIns="148437" bIns="296874" numCol="1" spcCol="1270" anchor="t" anchorCtr="0">
                <a:noAutofit/>
              </a:bodyPr>
              <a:lstStyle/>
              <a:p>
                <a:pPr lvl="0" algn="ctr" defTabSz="488950">
                  <a:lnSpc>
                    <a:spcPct val="90000"/>
                  </a:lnSpc>
                  <a:spcBef>
                    <a:spcPct val="0"/>
                  </a:spcBef>
                  <a:spcAft>
                    <a:spcPct val="35000"/>
                  </a:spcAft>
                </a:pPr>
                <a:r>
                  <a:rPr lang="en-US" sz="1100" kern="1200" dirty="0"/>
                  <a:t>Daily Process, early afternoon by State Accounting</a:t>
                </a:r>
                <a:br>
                  <a:rPr lang="en-US" sz="1100" kern="1200" dirty="0"/>
                </a:br>
                <a:br>
                  <a:rPr lang="en-US" sz="1100" kern="1200" dirty="0"/>
                </a:br>
                <a:r>
                  <a:rPr lang="en-US" sz="1100" dirty="0"/>
                  <a:t>Payment can include other state agencies</a:t>
                </a:r>
                <a:br>
                  <a:rPr lang="en-US" sz="1100" dirty="0"/>
                </a:br>
                <a:br>
                  <a:rPr lang="en-US" sz="1100" dirty="0"/>
                </a:br>
                <a:r>
                  <a:rPr lang="en-US" sz="1100" dirty="0"/>
                  <a:t>To ensure timely processing, emergency </a:t>
                </a:r>
                <a:r>
                  <a:rPr lang="en-US" sz="1100" kern="1200" dirty="0"/>
                  <a:t>pulled warrants need to be requested before 3pm the day before</a:t>
                </a:r>
              </a:p>
              <a:p>
                <a:pPr marL="0" lvl="0" indent="0" algn="ctr" defTabSz="488950">
                  <a:lnSpc>
                    <a:spcPct val="90000"/>
                  </a:lnSpc>
                  <a:spcBef>
                    <a:spcPct val="0"/>
                  </a:spcBef>
                  <a:spcAft>
                    <a:spcPct val="35000"/>
                  </a:spcAft>
                  <a:buNone/>
                </a:pPr>
                <a:endParaRPr lang="en-US" sz="1100" dirty="0"/>
              </a:p>
              <a:p>
                <a:pPr marL="0" lvl="0" indent="0" algn="ctr" defTabSz="488950">
                  <a:lnSpc>
                    <a:spcPct val="90000"/>
                  </a:lnSpc>
                  <a:spcBef>
                    <a:spcPct val="0"/>
                  </a:spcBef>
                  <a:spcAft>
                    <a:spcPct val="35000"/>
                  </a:spcAft>
                  <a:buNone/>
                </a:pPr>
                <a:r>
                  <a:rPr lang="en-US" sz="1100" dirty="0"/>
                  <a:t>Agency must request approval of all warrants over $25,000 from ST Treasurer</a:t>
                </a:r>
                <a:endParaRPr lang="en-US" sz="1100" kern="1200" dirty="0"/>
              </a:p>
            </p:txBody>
          </p:sp>
        </p:grpSp>
      </p:grpSp>
    </p:spTree>
    <p:extLst>
      <p:ext uri="{BB962C8B-B14F-4D97-AF65-F5344CB8AC3E}">
        <p14:creationId xmlns:p14="http://schemas.microsoft.com/office/powerpoint/2010/main" val="687715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DFA0-F3F5-E9BF-F009-BDF29394F7D4}"/>
              </a:ext>
            </a:extLst>
          </p:cNvPr>
          <p:cNvSpPr>
            <a:spLocks noGrp="1"/>
          </p:cNvSpPr>
          <p:nvPr>
            <p:ph type="title"/>
          </p:nvPr>
        </p:nvSpPr>
        <p:spPr/>
        <p:txBody>
          <a:bodyPr/>
          <a:lstStyle/>
          <a:p>
            <a:r>
              <a:rPr lang="en-US" dirty="0"/>
              <a:t>GENERAL OVERVIEW (continued)</a:t>
            </a:r>
          </a:p>
        </p:txBody>
      </p:sp>
      <p:sp>
        <p:nvSpPr>
          <p:cNvPr id="3" name="Content Placeholder 2">
            <a:extLst>
              <a:ext uri="{FF2B5EF4-FFF2-40B4-BE49-F238E27FC236}">
                <a16:creationId xmlns:a16="http://schemas.microsoft.com/office/drawing/2014/main" id="{D876BB2C-8184-259E-79EC-37821262D1C3}"/>
              </a:ext>
            </a:extLst>
          </p:cNvPr>
          <p:cNvSpPr>
            <a:spLocks noGrp="1"/>
          </p:cNvSpPr>
          <p:nvPr>
            <p:ph idx="1"/>
          </p:nvPr>
        </p:nvSpPr>
        <p:spPr/>
        <p:txBody>
          <a:bodyPr>
            <a:normAutofit fontScale="70000" lnSpcReduction="20000"/>
          </a:bodyPr>
          <a:lstStyle/>
          <a:p>
            <a:r>
              <a:rPr lang="en-US" dirty="0"/>
              <a:t>Each step needs to be completed prior to proceeding to the subsequent steps. (Approving / Posting)</a:t>
            </a:r>
          </a:p>
          <a:p>
            <a:r>
              <a:rPr lang="en-US" dirty="0"/>
              <a:t>The job for the auto posting is added to the queue every 20 minutes.</a:t>
            </a:r>
          </a:p>
          <a:p>
            <a:r>
              <a:rPr lang="en-US" dirty="0"/>
              <a:t>Fixing issues – all steps need to be done in the reverse order, also posting needs to happen where necessary.</a:t>
            </a:r>
          </a:p>
          <a:p>
            <a:r>
              <a:rPr lang="en-US" dirty="0"/>
              <a:t>Vouchers that are voided need to be Approved and Posted</a:t>
            </a:r>
          </a:p>
          <a:p>
            <a:r>
              <a:rPr lang="en-US" dirty="0"/>
              <a:t>Only posted O batches can be reversed. (do NOT void)</a:t>
            </a:r>
          </a:p>
          <a:p>
            <a:pPr marL="0" indent="0">
              <a:buNone/>
            </a:pPr>
            <a:endParaRPr lang="en-US" dirty="0"/>
          </a:p>
          <a:p>
            <a:r>
              <a:rPr lang="en-US" dirty="0"/>
              <a:t>Regular review/checks</a:t>
            </a:r>
          </a:p>
          <a:p>
            <a:pPr lvl="1"/>
            <a:r>
              <a:rPr lang="en-US" dirty="0"/>
              <a:t>Unposted O Batches</a:t>
            </a:r>
          </a:p>
          <a:p>
            <a:pPr lvl="1"/>
            <a:r>
              <a:rPr lang="en-US" dirty="0"/>
              <a:t>Unpaid Vouchers</a:t>
            </a:r>
          </a:p>
          <a:p>
            <a:pPr lvl="1"/>
            <a:r>
              <a:rPr lang="en-US" dirty="0"/>
              <a:t>Uncashed warrants</a:t>
            </a:r>
          </a:p>
          <a:p>
            <a:pPr lvl="1"/>
            <a:r>
              <a:rPr lang="en-US" dirty="0"/>
              <a:t>Received Not Vouchered</a:t>
            </a:r>
          </a:p>
          <a:p>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377650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1000"/>
                                        <p:tgtEl>
                                          <p:spTgt spid="3">
                                            <p:txEl>
                                              <p:pRg st="8" end="8"/>
                                            </p:txEl>
                                          </p:spTgt>
                                        </p:tgtEl>
                                      </p:cBhvr>
                                    </p:animEffect>
                                    <p:anim calcmode="lin" valueType="num">
                                      <p:cBhvr>
                                        <p:cTn id="5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1000"/>
                                        <p:tgtEl>
                                          <p:spTgt spid="3">
                                            <p:txEl>
                                              <p:pRg st="9" end="9"/>
                                            </p:txEl>
                                          </p:spTgt>
                                        </p:tgtEl>
                                      </p:cBhvr>
                                    </p:animEffect>
                                    <p:anim calcmode="lin" valueType="num">
                                      <p:cBhvr>
                                        <p:cTn id="5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1000"/>
                                        <p:tgtEl>
                                          <p:spTgt spid="3">
                                            <p:txEl>
                                              <p:pRg st="10" end="10"/>
                                            </p:txEl>
                                          </p:spTgt>
                                        </p:tgtEl>
                                      </p:cBhvr>
                                    </p:animEffect>
                                    <p:anim calcmode="lin" valueType="num">
                                      <p:cBhvr>
                                        <p:cTn id="6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72ACA-2340-2809-DF8B-45D9F6FC9825}"/>
              </a:ext>
            </a:extLst>
          </p:cNvPr>
          <p:cNvSpPr>
            <a:spLocks noGrp="1"/>
          </p:cNvSpPr>
          <p:nvPr>
            <p:ph type="title"/>
          </p:nvPr>
        </p:nvSpPr>
        <p:spPr/>
        <p:txBody>
          <a:bodyPr/>
          <a:lstStyle/>
          <a:p>
            <a:r>
              <a:rPr lang="en-US" dirty="0"/>
              <a:t>REVIEW - UNPOSTED ‘O’ BATCHES</a:t>
            </a:r>
          </a:p>
        </p:txBody>
      </p:sp>
      <p:sp>
        <p:nvSpPr>
          <p:cNvPr id="3" name="Content Placeholder 2">
            <a:extLst>
              <a:ext uri="{FF2B5EF4-FFF2-40B4-BE49-F238E27FC236}">
                <a16:creationId xmlns:a16="http://schemas.microsoft.com/office/drawing/2014/main" id="{3652B6C0-68DF-55E4-D9B6-4EF88F2946EA}"/>
              </a:ext>
            </a:extLst>
          </p:cNvPr>
          <p:cNvSpPr>
            <a:spLocks noGrp="1"/>
          </p:cNvSpPr>
          <p:nvPr>
            <p:ph idx="1"/>
          </p:nvPr>
        </p:nvSpPr>
        <p:spPr/>
        <p:txBody>
          <a:bodyPr/>
          <a:lstStyle/>
          <a:p>
            <a:r>
              <a:rPr lang="en-US" dirty="0"/>
              <a:t>Unposted batches are any batches that are not in POSTED status</a:t>
            </a:r>
          </a:p>
          <a:p>
            <a:pPr lvl="1"/>
            <a:r>
              <a:rPr lang="en-US" dirty="0"/>
              <a:t>Approved – E1 default status when a new batch is created</a:t>
            </a:r>
          </a:p>
          <a:p>
            <a:pPr lvl="1"/>
            <a:r>
              <a:rPr lang="en-US" dirty="0"/>
              <a:t>Pending – manually set</a:t>
            </a:r>
          </a:p>
          <a:p>
            <a:pPr lvl="1"/>
            <a:r>
              <a:rPr lang="en-US" dirty="0"/>
              <a:t>In USE – E1 shows this batch currently being used.  If after a day has passed and the batch is still In Use, notify State Accounting</a:t>
            </a:r>
          </a:p>
          <a:p>
            <a:pPr lvl="1"/>
            <a:r>
              <a:rPr lang="en-US" dirty="0"/>
              <a:t>Error – This can be set back to “Pending” status to correct any budget issues by the agency before Approving for E1 to post</a:t>
            </a:r>
            <a:endParaRPr lang="en-US" sz="1600" i="1" dirty="0"/>
          </a:p>
          <a:p>
            <a:r>
              <a:rPr lang="en-US" dirty="0"/>
              <a:t>Do NOT reverse or voucher an unposted batch</a:t>
            </a:r>
          </a:p>
          <a:p>
            <a:r>
              <a:rPr lang="en-US" dirty="0"/>
              <a:t>When agency cannot resolve budget issues - Contact State Accounting</a:t>
            </a:r>
          </a:p>
          <a:p>
            <a:endParaRPr lang="en-US" dirty="0"/>
          </a:p>
        </p:txBody>
      </p:sp>
    </p:spTree>
    <p:extLst>
      <p:ext uri="{BB962C8B-B14F-4D97-AF65-F5344CB8AC3E}">
        <p14:creationId xmlns:p14="http://schemas.microsoft.com/office/powerpoint/2010/main" val="1216107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911D8-B76B-1FE8-1F1B-7C225C24AFE9}"/>
              </a:ext>
            </a:extLst>
          </p:cNvPr>
          <p:cNvSpPr>
            <a:spLocks noGrp="1"/>
          </p:cNvSpPr>
          <p:nvPr>
            <p:ph type="title"/>
          </p:nvPr>
        </p:nvSpPr>
        <p:spPr/>
        <p:txBody>
          <a:bodyPr/>
          <a:lstStyle/>
          <a:p>
            <a:r>
              <a:rPr lang="en-US" dirty="0"/>
              <a:t>CHART OF ACCOUNTS</a:t>
            </a:r>
          </a:p>
        </p:txBody>
      </p:sp>
      <p:sp>
        <p:nvSpPr>
          <p:cNvPr id="3" name="Content Placeholder 2">
            <a:extLst>
              <a:ext uri="{FF2B5EF4-FFF2-40B4-BE49-F238E27FC236}">
                <a16:creationId xmlns:a16="http://schemas.microsoft.com/office/drawing/2014/main" id="{F70BA5A1-E371-3DFB-852D-CDF9AE8DA7B1}"/>
              </a:ext>
            </a:extLst>
          </p:cNvPr>
          <p:cNvSpPr>
            <a:spLocks noGrp="1"/>
          </p:cNvSpPr>
          <p:nvPr>
            <p:ph sz="half" idx="1"/>
          </p:nvPr>
        </p:nvSpPr>
        <p:spPr>
          <a:xfrm>
            <a:off x="70720" y="2336873"/>
            <a:ext cx="4698358" cy="3599316"/>
          </a:xfrm>
        </p:spPr>
        <p:txBody>
          <a:bodyPr/>
          <a:lstStyle/>
          <a:p>
            <a:r>
              <a:rPr lang="en-US" dirty="0"/>
              <a:t>Organized by Balance Sheet and Income Statement Object Codes</a:t>
            </a:r>
          </a:p>
          <a:p>
            <a:r>
              <a:rPr lang="en-US" dirty="0"/>
              <a:t>Balance Sheet: </a:t>
            </a:r>
          </a:p>
          <a:p>
            <a:pPr lvl="1"/>
            <a:r>
              <a:rPr lang="en-US" dirty="0"/>
              <a:t>Assets 1xxxxx</a:t>
            </a:r>
          </a:p>
          <a:p>
            <a:pPr lvl="1"/>
            <a:r>
              <a:rPr lang="en-US" dirty="0"/>
              <a:t>Liabilities 2xxxxx</a:t>
            </a:r>
          </a:p>
          <a:p>
            <a:pPr lvl="1"/>
            <a:r>
              <a:rPr lang="en-US" dirty="0"/>
              <a:t>Equity 3xxxxx</a:t>
            </a:r>
          </a:p>
          <a:p>
            <a:r>
              <a:rPr lang="en-US" dirty="0"/>
              <a:t>Income Statement:</a:t>
            </a:r>
          </a:p>
          <a:p>
            <a:pPr lvl="1"/>
            <a:r>
              <a:rPr lang="en-US" dirty="0"/>
              <a:t>Revenues 4xxxxx</a:t>
            </a:r>
          </a:p>
          <a:p>
            <a:pPr lvl="1"/>
            <a:r>
              <a:rPr lang="en-US" dirty="0"/>
              <a:t>Expenditures 5xxxxx</a:t>
            </a:r>
          </a:p>
        </p:txBody>
      </p:sp>
      <p:graphicFrame>
        <p:nvGraphicFramePr>
          <p:cNvPr id="5" name="Content Placeholder 4">
            <a:extLst>
              <a:ext uri="{FF2B5EF4-FFF2-40B4-BE49-F238E27FC236}">
                <a16:creationId xmlns:a16="http://schemas.microsoft.com/office/drawing/2014/main" id="{254F568A-267F-8D0B-4993-B95ED2A05FEE}"/>
              </a:ext>
            </a:extLst>
          </p:cNvPr>
          <p:cNvGraphicFramePr>
            <a:graphicFrameLocks noGrp="1"/>
          </p:cNvGraphicFramePr>
          <p:nvPr>
            <p:ph sz="half" idx="2"/>
            <p:extLst>
              <p:ext uri="{D42A27DB-BD31-4B8C-83A1-F6EECF244321}">
                <p14:modId xmlns:p14="http://schemas.microsoft.com/office/powerpoint/2010/main" val="822446799"/>
              </p:ext>
            </p:extLst>
          </p:nvPr>
        </p:nvGraphicFramePr>
        <p:xfrm>
          <a:off x="2962905" y="2450161"/>
          <a:ext cx="8734789" cy="3372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77679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8596-E950-C8AF-78F8-3F60A0D02D28}"/>
              </a:ext>
            </a:extLst>
          </p:cNvPr>
          <p:cNvSpPr>
            <a:spLocks noGrp="1"/>
          </p:cNvSpPr>
          <p:nvPr>
            <p:ph type="title"/>
          </p:nvPr>
        </p:nvSpPr>
        <p:spPr/>
        <p:txBody>
          <a:bodyPr/>
          <a:lstStyle/>
          <a:p>
            <a:r>
              <a:rPr lang="en-US" dirty="0"/>
              <a:t>REVIEW - UNPOSTED O BATCHES (cont’d)</a:t>
            </a:r>
          </a:p>
        </p:txBody>
      </p:sp>
      <p:sp>
        <p:nvSpPr>
          <p:cNvPr id="4" name="Text Placeholder 3">
            <a:extLst>
              <a:ext uri="{FF2B5EF4-FFF2-40B4-BE49-F238E27FC236}">
                <a16:creationId xmlns:a16="http://schemas.microsoft.com/office/drawing/2014/main" id="{2F6387F2-8B90-1396-B9C1-0DD61D47B164}"/>
              </a:ext>
            </a:extLst>
          </p:cNvPr>
          <p:cNvSpPr>
            <a:spLocks noGrp="1"/>
          </p:cNvSpPr>
          <p:nvPr>
            <p:ph type="body" sz="half" idx="2"/>
          </p:nvPr>
        </p:nvSpPr>
        <p:spPr>
          <a:xfrm>
            <a:off x="153988" y="2165423"/>
            <a:ext cx="5281138" cy="3599315"/>
          </a:xfrm>
        </p:spPr>
        <p:txBody>
          <a:bodyPr>
            <a:normAutofit lnSpcReduction="10000"/>
          </a:bodyPr>
          <a:lstStyle/>
          <a:p>
            <a:pPr lvl="1"/>
            <a:r>
              <a:rPr lang="en-US" sz="1900" dirty="0"/>
              <a:t>Common issues with O Batches </a:t>
            </a:r>
            <a:br>
              <a:rPr lang="en-US" sz="1900" dirty="0"/>
            </a:br>
            <a:r>
              <a:rPr lang="en-US" sz="1900" dirty="0"/>
              <a:t>(not budget related):</a:t>
            </a:r>
            <a:br>
              <a:rPr lang="en-US" sz="1900" dirty="0"/>
            </a:br>
            <a:endParaRPr lang="en-US" sz="1900" dirty="0"/>
          </a:p>
          <a:p>
            <a:pPr marL="1200150" lvl="2" indent="-285750">
              <a:buFont typeface="Arial" panose="020B0604020202020204" pitchFamily="34" charset="0"/>
              <a:buChar char="•"/>
            </a:pPr>
            <a:r>
              <a:rPr lang="en-US" sz="1700" dirty="0"/>
              <a:t>Quantity entered does not match the PO – causing excessively large $ amount.</a:t>
            </a:r>
            <a:br>
              <a:rPr lang="en-US" sz="1700" dirty="0"/>
            </a:br>
            <a:endParaRPr lang="en-US" sz="1700" dirty="0"/>
          </a:p>
          <a:p>
            <a:pPr marL="1200150" lvl="2" indent="-285750">
              <a:buFont typeface="Arial" panose="020B0604020202020204" pitchFamily="34" charset="0"/>
              <a:buChar char="•"/>
            </a:pPr>
            <a:r>
              <a:rPr lang="en-US" sz="1700" dirty="0"/>
              <a:t>Vouchers entered before receipt batch posting</a:t>
            </a:r>
            <a:br>
              <a:rPr lang="en-US" sz="1700" dirty="0"/>
            </a:br>
            <a:endParaRPr lang="en-US" sz="1700" dirty="0"/>
          </a:p>
          <a:p>
            <a:pPr marL="1200150" lvl="2" indent="-285750">
              <a:buFont typeface="Arial" panose="020B0604020202020204" pitchFamily="34" charset="0"/>
              <a:buChar char="•"/>
            </a:pPr>
            <a:r>
              <a:rPr lang="en-US" sz="1700" dirty="0"/>
              <a:t>Changing purchase orders before receipt reversal posts</a:t>
            </a:r>
          </a:p>
          <a:p>
            <a:pPr marL="1200150" lvl="2" indent="-285750">
              <a:buFont typeface="Arial" panose="020B0604020202020204" pitchFamily="34" charset="0"/>
              <a:buChar char="•"/>
            </a:pPr>
            <a:endParaRPr lang="en-US" sz="1700" dirty="0"/>
          </a:p>
          <a:p>
            <a:pPr marL="1200150" lvl="2" indent="-285750">
              <a:buFont typeface="Arial" panose="020B0604020202020204" pitchFamily="34" charset="0"/>
              <a:buChar char="•"/>
            </a:pPr>
            <a:r>
              <a:rPr lang="en-US" sz="1700" dirty="0"/>
              <a:t>Batches stuck in “In Use”.</a:t>
            </a:r>
            <a:endParaRPr lang="en-US" dirty="0"/>
          </a:p>
        </p:txBody>
      </p:sp>
      <p:pic>
        <p:nvPicPr>
          <p:cNvPr id="1026" name="Picture 2">
            <a:extLst>
              <a:ext uri="{FF2B5EF4-FFF2-40B4-BE49-F238E27FC236}">
                <a16:creationId xmlns:a16="http://schemas.microsoft.com/office/drawing/2014/main" id="{F2F88E1C-2468-DF51-A79B-3783B529C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127" y="5977545"/>
            <a:ext cx="6154456" cy="53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9E89A91-A540-07BC-ABFE-E04AD536B0DB}"/>
              </a:ext>
            </a:extLst>
          </p:cNvPr>
          <p:cNvSpPr/>
          <p:nvPr/>
        </p:nvSpPr>
        <p:spPr>
          <a:xfrm>
            <a:off x="10104581" y="6243872"/>
            <a:ext cx="821667" cy="173921"/>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a:extLst>
              <a:ext uri="{FF2B5EF4-FFF2-40B4-BE49-F238E27FC236}">
                <a16:creationId xmlns:a16="http://schemas.microsoft.com/office/drawing/2014/main" id="{41C52D94-BA90-1308-3FCA-894388D91E09}"/>
              </a:ext>
            </a:extLst>
          </p:cNvPr>
          <p:cNvPicPr>
            <a:picLocks noGrp="1" noChangeAspect="1"/>
          </p:cNvPicPr>
          <p:nvPr>
            <p:ph type="pic" idx="1"/>
          </p:nvPr>
        </p:nvPicPr>
        <p:blipFill>
          <a:blip r:embed="rId3"/>
          <a:srcRect l="1596" r="1596"/>
          <a:stretch/>
        </p:blipFill>
        <p:spPr>
          <a:xfrm>
            <a:off x="5435127" y="2101973"/>
            <a:ext cx="6154456" cy="3599312"/>
          </a:xfrm>
          <a:prstGeom prst="rect">
            <a:avLst/>
          </a:prstGeom>
          <a:noFill/>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6824384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16107-997B-9673-E6F3-CD3A6BE1F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FD7D4-4FB0-B4AC-B2DE-EDB6EAE55A79}"/>
              </a:ext>
            </a:extLst>
          </p:cNvPr>
          <p:cNvSpPr>
            <a:spLocks noGrp="1"/>
          </p:cNvSpPr>
          <p:nvPr>
            <p:ph type="title"/>
          </p:nvPr>
        </p:nvSpPr>
        <p:spPr/>
        <p:txBody>
          <a:bodyPr/>
          <a:lstStyle/>
          <a:p>
            <a:r>
              <a:rPr lang="en-US" dirty="0"/>
              <a:t>GENERAL JOURNAL FOR ‘O’ BATCHES</a:t>
            </a:r>
          </a:p>
        </p:txBody>
      </p:sp>
      <p:sp>
        <p:nvSpPr>
          <p:cNvPr id="4" name="Text Placeholder 3">
            <a:extLst>
              <a:ext uri="{FF2B5EF4-FFF2-40B4-BE49-F238E27FC236}">
                <a16:creationId xmlns:a16="http://schemas.microsoft.com/office/drawing/2014/main" id="{E79BEE4E-AB1E-E71B-0400-39786A110697}"/>
              </a:ext>
            </a:extLst>
          </p:cNvPr>
          <p:cNvSpPr>
            <a:spLocks noGrp="1"/>
          </p:cNvSpPr>
          <p:nvPr>
            <p:ph type="body" sz="half" idx="2"/>
          </p:nvPr>
        </p:nvSpPr>
        <p:spPr>
          <a:xfrm>
            <a:off x="153987" y="2165423"/>
            <a:ext cx="3233083" cy="3599315"/>
          </a:xfrm>
        </p:spPr>
        <p:txBody>
          <a:bodyPr>
            <a:normAutofit/>
          </a:bodyPr>
          <a:lstStyle/>
          <a:p>
            <a:pPr lvl="1"/>
            <a:r>
              <a:rPr lang="en-US" sz="1900" dirty="0"/>
              <a:t>Column PC shows Posted status</a:t>
            </a:r>
          </a:p>
          <a:p>
            <a:pPr marL="800100" lvl="1" indent="-342900">
              <a:buFontTx/>
              <a:buChar char="-"/>
            </a:pPr>
            <a:r>
              <a:rPr lang="en-US" sz="1900" dirty="0"/>
              <a:t>Blank = Unposted</a:t>
            </a:r>
          </a:p>
          <a:p>
            <a:pPr marL="742950" lvl="1" indent="-285750">
              <a:buFontTx/>
              <a:buChar char="-"/>
            </a:pPr>
            <a:r>
              <a:rPr lang="en-US" sz="1900" dirty="0"/>
              <a:t>“P” = Posted</a:t>
            </a:r>
          </a:p>
          <a:p>
            <a:pPr marL="742950" lvl="1" indent="-285750">
              <a:buFontTx/>
              <a:buChar char="-"/>
            </a:pPr>
            <a:endParaRPr lang="en-US" sz="1900" dirty="0"/>
          </a:p>
          <a:p>
            <a:pPr lvl="1"/>
            <a:r>
              <a:rPr lang="en-US" sz="1900" dirty="0"/>
              <a:t>*Note* Document total is total for each of the Debit/Credit columns.  It does not mean the Net Receipt amount.</a:t>
            </a:r>
            <a:endParaRPr lang="en-US" sz="1700" dirty="0"/>
          </a:p>
          <a:p>
            <a:endParaRPr lang="en-US" dirty="0"/>
          </a:p>
        </p:txBody>
      </p:sp>
      <p:sp>
        <p:nvSpPr>
          <p:cNvPr id="6" name="Picture Placeholder 5">
            <a:extLst>
              <a:ext uri="{FF2B5EF4-FFF2-40B4-BE49-F238E27FC236}">
                <a16:creationId xmlns:a16="http://schemas.microsoft.com/office/drawing/2014/main" id="{78AD6630-4F7E-BE78-9DA4-4424D7FF40A6}"/>
              </a:ext>
            </a:extLst>
          </p:cNvPr>
          <p:cNvSpPr>
            <a:spLocks noGrp="1"/>
          </p:cNvSpPr>
          <p:nvPr>
            <p:ph type="pic" idx="1"/>
          </p:nvPr>
        </p:nvSpPr>
        <p:spPr/>
        <p:txBody>
          <a:bodyPr/>
          <a:lstStyle/>
          <a:p>
            <a:endParaRPr lang="en-US"/>
          </a:p>
        </p:txBody>
      </p:sp>
      <p:pic>
        <p:nvPicPr>
          <p:cNvPr id="8" name="Picture 7" descr="Graphical user interface, application, email&#10;&#10;AI-generated content may be incorrect.">
            <a:extLst>
              <a:ext uri="{FF2B5EF4-FFF2-40B4-BE49-F238E27FC236}">
                <a16:creationId xmlns:a16="http://schemas.microsoft.com/office/drawing/2014/main" id="{7116F3AE-071C-36CA-6B1E-56A26D6624BD}"/>
              </a:ext>
            </a:extLst>
          </p:cNvPr>
          <p:cNvPicPr>
            <a:picLocks noChangeAspect="1"/>
          </p:cNvPicPr>
          <p:nvPr/>
        </p:nvPicPr>
        <p:blipFill>
          <a:blip r:embed="rId2"/>
          <a:stretch>
            <a:fillRect/>
          </a:stretch>
        </p:blipFill>
        <p:spPr>
          <a:xfrm>
            <a:off x="3387070" y="2063669"/>
            <a:ext cx="8650943" cy="4521163"/>
          </a:xfrm>
          <a:prstGeom prst="rect">
            <a:avLst/>
          </a:prstGeom>
        </p:spPr>
      </p:pic>
    </p:spTree>
    <p:extLst>
      <p:ext uri="{BB962C8B-B14F-4D97-AF65-F5344CB8AC3E}">
        <p14:creationId xmlns:p14="http://schemas.microsoft.com/office/powerpoint/2010/main" val="171054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CA72-0B00-1149-4801-CAD3C5339CD6}"/>
              </a:ext>
            </a:extLst>
          </p:cNvPr>
          <p:cNvSpPr>
            <a:spLocks noGrp="1"/>
          </p:cNvSpPr>
          <p:nvPr>
            <p:ph type="title"/>
          </p:nvPr>
        </p:nvSpPr>
        <p:spPr/>
        <p:txBody>
          <a:bodyPr/>
          <a:lstStyle/>
          <a:p>
            <a:r>
              <a:rPr lang="en-US" dirty="0">
                <a:solidFill>
                  <a:srgbClr val="FFFFFF"/>
                </a:solidFill>
              </a:rPr>
              <a:t>BATCHES IN ERROR STATUS</a:t>
            </a:r>
            <a:endParaRPr lang="en-US" dirty="0"/>
          </a:p>
        </p:txBody>
      </p:sp>
      <p:sp>
        <p:nvSpPr>
          <p:cNvPr id="4" name="Text Placeholder 3">
            <a:extLst>
              <a:ext uri="{FF2B5EF4-FFF2-40B4-BE49-F238E27FC236}">
                <a16:creationId xmlns:a16="http://schemas.microsoft.com/office/drawing/2014/main" id="{163949B6-700A-0AFC-6CF7-115F42855D1B}"/>
              </a:ext>
            </a:extLst>
          </p:cNvPr>
          <p:cNvSpPr>
            <a:spLocks noGrp="1"/>
          </p:cNvSpPr>
          <p:nvPr>
            <p:ph type="body" sz="half" idx="2"/>
          </p:nvPr>
        </p:nvSpPr>
        <p:spPr>
          <a:xfrm>
            <a:off x="680322" y="2336873"/>
            <a:ext cx="9368933" cy="3599315"/>
          </a:xfrm>
        </p:spPr>
        <p:txBody>
          <a:bodyPr>
            <a:normAutofit/>
          </a:bodyPr>
          <a:lstStyle/>
          <a:p>
            <a:pPr marL="285750" indent="-228600">
              <a:buFont typeface="Arial" panose="020B0604020202020204" pitchFamily="34" charset="0"/>
              <a:buChar char="•"/>
            </a:pPr>
            <a:r>
              <a:rPr lang="en-US" sz="2000" dirty="0">
                <a:solidFill>
                  <a:srgbClr val="FFFFFF"/>
                </a:solidFill>
              </a:rPr>
              <a:t>Monitor the O batches regularly.  All errors </a:t>
            </a:r>
            <a:r>
              <a:rPr lang="en-US" sz="2000" u="sng" dirty="0">
                <a:solidFill>
                  <a:srgbClr val="FFFFFF"/>
                </a:solidFill>
              </a:rPr>
              <a:t>must</a:t>
            </a:r>
            <a:r>
              <a:rPr lang="en-US" sz="2000" dirty="0">
                <a:solidFill>
                  <a:srgbClr val="FFFFFF"/>
                </a:solidFill>
              </a:rPr>
              <a:t> be resolved prior to month end.</a:t>
            </a:r>
          </a:p>
          <a:p>
            <a:pPr marL="285750" indent="-228600">
              <a:buFont typeface="Arial" panose="020B0604020202020204" pitchFamily="34" charset="0"/>
              <a:buChar char="•"/>
            </a:pPr>
            <a:r>
              <a:rPr lang="en-US" sz="2000" dirty="0">
                <a:solidFill>
                  <a:srgbClr val="FFFFFF"/>
                </a:solidFill>
              </a:rPr>
              <a:t>Run the G/L Post Budget Failure Report for the batch.  This will provide account coding information and explanation. You should run this report before contacting State Accounting for assistance</a:t>
            </a:r>
          </a:p>
          <a:p>
            <a:pPr indent="-228600">
              <a:buFont typeface="Arial" panose="020B0604020202020204" pitchFamily="34" charset="0"/>
              <a:buChar char="•"/>
            </a:pPr>
            <a:r>
              <a:rPr lang="en-US" sz="2000" dirty="0">
                <a:solidFill>
                  <a:srgbClr val="FFFFFF"/>
                </a:solidFill>
              </a:rPr>
              <a:t>E1 Menu path: </a:t>
            </a:r>
            <a:r>
              <a:rPr lang="en-US" sz="2000" i="1" dirty="0">
                <a:solidFill>
                  <a:srgbClr val="FFFFFF"/>
                </a:solidFill>
              </a:rPr>
              <a:t>Accounting &gt; Manage Journal Entry &gt; JE Review/Approve/Post</a:t>
            </a:r>
          </a:p>
          <a:p>
            <a:pPr indent="-228600">
              <a:buFont typeface="Arial" panose="020B0604020202020204" pitchFamily="34" charset="0"/>
              <a:buChar char="•"/>
            </a:pPr>
            <a:r>
              <a:rPr lang="en-US" sz="2000" dirty="0">
                <a:solidFill>
                  <a:srgbClr val="FFFFFF"/>
                </a:solidFill>
              </a:rPr>
              <a:t>Report R5514001 ‘G/L Post Budget Failure Report’:</a:t>
            </a:r>
          </a:p>
          <a:p>
            <a:pPr lvl="1" indent="-228600">
              <a:buFont typeface="Arial" panose="020B0604020202020204" pitchFamily="34" charset="0"/>
              <a:buChar char="•"/>
            </a:pPr>
            <a:r>
              <a:rPr lang="en-US" sz="2000" dirty="0">
                <a:solidFill>
                  <a:srgbClr val="FFFFFF"/>
                </a:solidFill>
              </a:rPr>
              <a:t>Review the </a:t>
            </a:r>
            <a:r>
              <a:rPr lang="en-US" sz="2000" dirty="0">
                <a:solidFill>
                  <a:srgbClr val="FFFFFF"/>
                </a:solidFill>
                <a:hlinkClick r:id="rId2"/>
              </a:rPr>
              <a:t>Budget Failure Manual</a:t>
            </a:r>
            <a:br>
              <a:rPr lang="en-US" sz="2000" dirty="0">
                <a:solidFill>
                  <a:srgbClr val="FFFFFF"/>
                </a:solidFill>
              </a:rPr>
            </a:br>
            <a:r>
              <a:rPr lang="en-US" sz="2000" i="1" dirty="0">
                <a:solidFill>
                  <a:srgbClr val="FFFFFF"/>
                </a:solidFill>
              </a:rPr>
              <a:t>E1 Training Guides &gt; Accounts Payable &gt; Lesson 4 AP reports &gt; GL Post Budget Failure Report</a:t>
            </a:r>
          </a:p>
          <a:p>
            <a:endParaRPr lang="en-US" dirty="0"/>
          </a:p>
        </p:txBody>
      </p:sp>
    </p:spTree>
    <p:extLst>
      <p:ext uri="{BB962C8B-B14F-4D97-AF65-F5344CB8AC3E}">
        <p14:creationId xmlns:p14="http://schemas.microsoft.com/office/powerpoint/2010/main" val="39712802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3E03-C0DB-D17A-C034-AD002F7D95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1649FE-8D8A-DC36-920E-A9A8E89F46B3}"/>
              </a:ext>
            </a:extLst>
          </p:cNvPr>
          <p:cNvSpPr>
            <a:spLocks noGrp="1"/>
          </p:cNvSpPr>
          <p:nvPr>
            <p:ph type="title"/>
          </p:nvPr>
        </p:nvSpPr>
        <p:spPr/>
        <p:txBody>
          <a:bodyPr/>
          <a:lstStyle/>
          <a:p>
            <a:r>
              <a:rPr lang="en-US" dirty="0">
                <a:solidFill>
                  <a:srgbClr val="FFFFFF"/>
                </a:solidFill>
              </a:rPr>
              <a:t>GL POST BUDGET EXCEPTION </a:t>
            </a:r>
            <a:endParaRPr lang="en-US" dirty="0"/>
          </a:p>
        </p:txBody>
      </p:sp>
      <p:sp>
        <p:nvSpPr>
          <p:cNvPr id="4" name="Text Placeholder 3">
            <a:extLst>
              <a:ext uri="{FF2B5EF4-FFF2-40B4-BE49-F238E27FC236}">
                <a16:creationId xmlns:a16="http://schemas.microsoft.com/office/drawing/2014/main" id="{CAFC218E-FF6C-4723-E70A-18E5572CC4C2}"/>
              </a:ext>
            </a:extLst>
          </p:cNvPr>
          <p:cNvSpPr>
            <a:spLocks noGrp="1"/>
          </p:cNvSpPr>
          <p:nvPr>
            <p:ph type="body" sz="half" idx="2"/>
          </p:nvPr>
        </p:nvSpPr>
        <p:spPr>
          <a:xfrm>
            <a:off x="1737360" y="1984248"/>
            <a:ext cx="5824727" cy="1591056"/>
          </a:xfrm>
        </p:spPr>
        <p:txBody>
          <a:bodyPr>
            <a:normAutofit/>
          </a:bodyPr>
          <a:lstStyle/>
          <a:p>
            <a:r>
              <a:rPr lang="en-US" sz="1800" dirty="0"/>
              <a:t>Batches with an error will show the:</a:t>
            </a:r>
          </a:p>
          <a:p>
            <a:pPr lvl="1"/>
            <a:r>
              <a:rPr lang="en-US" sz="1800" dirty="0"/>
              <a:t>Document Number, BU/Grant #</a:t>
            </a:r>
          </a:p>
          <a:p>
            <a:pPr lvl="1"/>
            <a:r>
              <a:rPr lang="en-US" sz="1800" dirty="0"/>
              <a:t>Budget Failure explanation</a:t>
            </a:r>
          </a:p>
          <a:p>
            <a:pPr lvl="1"/>
            <a:r>
              <a:rPr lang="en-US" sz="1800" dirty="0"/>
              <a:t>Amount holding up the transaction</a:t>
            </a:r>
          </a:p>
          <a:p>
            <a:endParaRPr lang="en-US" dirty="0"/>
          </a:p>
        </p:txBody>
      </p:sp>
      <p:pic>
        <p:nvPicPr>
          <p:cNvPr id="3" name="Picture 2">
            <a:extLst>
              <a:ext uri="{FF2B5EF4-FFF2-40B4-BE49-F238E27FC236}">
                <a16:creationId xmlns:a16="http://schemas.microsoft.com/office/drawing/2014/main" id="{6F43B0FB-9BAC-61AE-D30F-E979C95069D3}"/>
              </a:ext>
            </a:extLst>
          </p:cNvPr>
          <p:cNvPicPr>
            <a:picLocks noChangeAspect="1"/>
          </p:cNvPicPr>
          <p:nvPr/>
        </p:nvPicPr>
        <p:blipFill>
          <a:blip r:embed="rId2"/>
          <a:stretch>
            <a:fillRect/>
          </a:stretch>
        </p:blipFill>
        <p:spPr>
          <a:xfrm>
            <a:off x="442695" y="3429001"/>
            <a:ext cx="11306610" cy="3063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53782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2EE3D-96B9-52F5-7D38-57E5FF23AFA5}"/>
              </a:ext>
            </a:extLst>
          </p:cNvPr>
          <p:cNvSpPr>
            <a:spLocks noGrp="1"/>
          </p:cNvSpPr>
          <p:nvPr>
            <p:ph type="title"/>
          </p:nvPr>
        </p:nvSpPr>
        <p:spPr/>
        <p:txBody>
          <a:bodyPr/>
          <a:lstStyle/>
          <a:p>
            <a:r>
              <a:rPr lang="en-US" dirty="0"/>
              <a:t>O BATCHES – REVERSING</a:t>
            </a:r>
          </a:p>
        </p:txBody>
      </p:sp>
      <p:sp>
        <p:nvSpPr>
          <p:cNvPr id="3" name="Content Placeholder 2">
            <a:extLst>
              <a:ext uri="{FF2B5EF4-FFF2-40B4-BE49-F238E27FC236}">
                <a16:creationId xmlns:a16="http://schemas.microsoft.com/office/drawing/2014/main" id="{2B5592E9-4165-EBFF-643C-FBA396150491}"/>
              </a:ext>
            </a:extLst>
          </p:cNvPr>
          <p:cNvSpPr>
            <a:spLocks noGrp="1"/>
          </p:cNvSpPr>
          <p:nvPr>
            <p:ph idx="1"/>
          </p:nvPr>
        </p:nvSpPr>
        <p:spPr/>
        <p:txBody>
          <a:bodyPr/>
          <a:lstStyle/>
          <a:p>
            <a:r>
              <a:rPr lang="en-US" dirty="0"/>
              <a:t>When Reversing an O batch:</a:t>
            </a:r>
          </a:p>
          <a:p>
            <a:pPr lvl="1"/>
            <a:r>
              <a:rPr lang="en-US" dirty="0"/>
              <a:t>Review the User Guide to determine the appropriate procedure for various scenarios </a:t>
            </a:r>
          </a:p>
          <a:p>
            <a:pPr lvl="1"/>
            <a:r>
              <a:rPr lang="en-US" dirty="0"/>
              <a:t>Allow time for the reversing receipt to POST before making any changes on the Purchase Order. You can also manually post the batch.</a:t>
            </a:r>
          </a:p>
          <a:p>
            <a:pPr lvl="1"/>
            <a:r>
              <a:rPr lang="en-US" dirty="0"/>
              <a:t>Do NOT reverse an unposted batch</a:t>
            </a:r>
            <a:endParaRPr lang="vi-VN" dirty="0"/>
          </a:p>
          <a:p>
            <a:pPr lvl="1"/>
            <a:r>
              <a:rPr lang="vi-VN" dirty="0"/>
              <a:t>Do NOT void an O batch</a:t>
            </a:r>
          </a:p>
          <a:p>
            <a:pPr lvl="1"/>
            <a:r>
              <a:rPr lang="vi-VN" dirty="0"/>
              <a:t>Do use the direct path to Reversals (not through the nested menu shortcuts)</a:t>
            </a:r>
          </a:p>
          <a:p>
            <a:endParaRPr lang="en-US" dirty="0"/>
          </a:p>
        </p:txBody>
      </p:sp>
    </p:spTree>
    <p:extLst>
      <p:ext uri="{BB962C8B-B14F-4D97-AF65-F5344CB8AC3E}">
        <p14:creationId xmlns:p14="http://schemas.microsoft.com/office/powerpoint/2010/main" val="4411762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8361D-DEDF-7EF7-4189-97A5E4CBF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B0FD82-928D-BBDE-DBB3-1B97E86A2A2E}"/>
              </a:ext>
            </a:extLst>
          </p:cNvPr>
          <p:cNvSpPr>
            <a:spLocks noGrp="1"/>
          </p:cNvSpPr>
          <p:nvPr>
            <p:ph type="title"/>
          </p:nvPr>
        </p:nvSpPr>
        <p:spPr/>
        <p:txBody>
          <a:bodyPr/>
          <a:lstStyle/>
          <a:p>
            <a:r>
              <a:rPr lang="en-US" dirty="0"/>
              <a:t>PROCUREMENT/OV DOCUMENTS</a:t>
            </a:r>
          </a:p>
        </p:txBody>
      </p:sp>
      <p:sp>
        <p:nvSpPr>
          <p:cNvPr id="3" name="Content Placeholder 2">
            <a:extLst>
              <a:ext uri="{FF2B5EF4-FFF2-40B4-BE49-F238E27FC236}">
                <a16:creationId xmlns:a16="http://schemas.microsoft.com/office/drawing/2014/main" id="{3F01DC19-5BB0-4272-29D4-1C502449A7AC}"/>
              </a:ext>
            </a:extLst>
          </p:cNvPr>
          <p:cNvSpPr>
            <a:spLocks noGrp="1"/>
          </p:cNvSpPr>
          <p:nvPr>
            <p:ph idx="1"/>
          </p:nvPr>
        </p:nvSpPr>
        <p:spPr>
          <a:xfrm>
            <a:off x="562300" y="1911133"/>
            <a:ext cx="5242152" cy="4694477"/>
          </a:xfrm>
        </p:spPr>
        <p:txBody>
          <a:bodyPr>
            <a:normAutofit/>
          </a:bodyPr>
          <a:lstStyle/>
          <a:p>
            <a:pPr marL="0" indent="0">
              <a:buNone/>
            </a:pPr>
            <a:endParaRPr lang="en-US" sz="1900" dirty="0">
              <a:hlinkClick r:id="rId3"/>
            </a:endParaRPr>
          </a:p>
          <a:p>
            <a:r>
              <a:rPr lang="en-US" sz="1900" dirty="0">
                <a:hlinkClick r:id="rId3"/>
              </a:rPr>
              <a:t>Link User Guides </a:t>
            </a:r>
            <a:r>
              <a:rPr lang="en-US" sz="1900" dirty="0"/>
              <a:t> Procurement-&gt; Requisitions, Contracts and Purchase Order -&gt; Receiving.   </a:t>
            </a:r>
            <a:endParaRPr lang="en-US" sz="1900" i="1" dirty="0"/>
          </a:p>
          <a:p>
            <a:r>
              <a:rPr lang="en-US" sz="1900" dirty="0">
                <a:hlinkClick r:id="rId4"/>
              </a:rPr>
              <a:t>LINK.nebraska.gov</a:t>
            </a:r>
            <a:r>
              <a:rPr lang="en-US" sz="1900" dirty="0"/>
              <a:t>  </a:t>
            </a:r>
            <a:r>
              <a:rPr lang="en-US" sz="1900" i="1" dirty="0"/>
              <a:t>Resources &gt; E1/JDE User Guides &gt; Procurement section.</a:t>
            </a:r>
          </a:p>
          <a:p>
            <a:endParaRPr lang="en-US" sz="1900" i="1" dirty="0"/>
          </a:p>
          <a:p>
            <a:endParaRPr lang="en-US" sz="1900" i="1" dirty="0"/>
          </a:p>
          <a:p>
            <a:endParaRPr lang="en-US" sz="1900" i="1" dirty="0"/>
          </a:p>
          <a:p>
            <a:endParaRPr lang="en-US" sz="1900" i="1" dirty="0"/>
          </a:p>
          <a:p>
            <a:r>
              <a:rPr lang="en-US" sz="1900" i="1" dirty="0"/>
              <a:t>Note: Entering receipts by PO and Reversing receipts lessons have been combined into “</a:t>
            </a:r>
            <a:r>
              <a:rPr lang="en-US" sz="1900" i="1" dirty="0">
                <a:hlinkClick r:id="rId5"/>
              </a:rPr>
              <a:t>Receiving</a:t>
            </a:r>
            <a:r>
              <a:rPr lang="en-US" sz="1900" i="1" dirty="0"/>
              <a:t>” lesson. </a:t>
            </a:r>
          </a:p>
          <a:p>
            <a:endParaRPr lang="en-US" sz="1900" i="1" dirty="0"/>
          </a:p>
          <a:p>
            <a:endParaRPr lang="en-US" sz="1900" dirty="0"/>
          </a:p>
        </p:txBody>
      </p:sp>
      <p:pic>
        <p:nvPicPr>
          <p:cNvPr id="8" name="Picture 7">
            <a:extLst>
              <a:ext uri="{FF2B5EF4-FFF2-40B4-BE49-F238E27FC236}">
                <a16:creationId xmlns:a16="http://schemas.microsoft.com/office/drawing/2014/main" id="{D65C0797-EA28-930E-FB64-033DCACCF53D}"/>
              </a:ext>
            </a:extLst>
          </p:cNvPr>
          <p:cNvPicPr>
            <a:picLocks noChangeAspect="1"/>
          </p:cNvPicPr>
          <p:nvPr/>
        </p:nvPicPr>
        <p:blipFill>
          <a:blip r:embed="rId6"/>
          <a:stretch>
            <a:fillRect/>
          </a:stretch>
        </p:blipFill>
        <p:spPr>
          <a:xfrm>
            <a:off x="6487652" y="2105025"/>
            <a:ext cx="5095781" cy="4538686"/>
          </a:xfrm>
          <a:prstGeom prst="rect">
            <a:avLst/>
          </a:prstGeom>
        </p:spPr>
      </p:pic>
      <p:pic>
        <p:nvPicPr>
          <p:cNvPr id="5" name="Picture 4">
            <a:extLst>
              <a:ext uri="{FF2B5EF4-FFF2-40B4-BE49-F238E27FC236}">
                <a16:creationId xmlns:a16="http://schemas.microsoft.com/office/drawing/2014/main" id="{CB944119-626E-F9F8-41EE-500C45CDC52A}"/>
              </a:ext>
            </a:extLst>
          </p:cNvPr>
          <p:cNvPicPr>
            <a:picLocks noChangeAspect="1"/>
          </p:cNvPicPr>
          <p:nvPr/>
        </p:nvPicPr>
        <p:blipFill>
          <a:blip r:embed="rId7"/>
          <a:stretch>
            <a:fillRect/>
          </a:stretch>
        </p:blipFill>
        <p:spPr>
          <a:xfrm>
            <a:off x="2013710" y="3775480"/>
            <a:ext cx="2534436" cy="1581776"/>
          </a:xfrm>
          <a:prstGeom prst="rect">
            <a:avLst/>
          </a:prstGeom>
        </p:spPr>
      </p:pic>
    </p:spTree>
    <p:extLst>
      <p:ext uri="{BB962C8B-B14F-4D97-AF65-F5344CB8AC3E}">
        <p14:creationId xmlns:p14="http://schemas.microsoft.com/office/powerpoint/2010/main" val="10617070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4C9D1-179A-C969-FCC5-B698E58041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AD89A-10DF-1977-8144-8983F83C7219}"/>
              </a:ext>
            </a:extLst>
          </p:cNvPr>
          <p:cNvSpPr>
            <a:spLocks noGrp="1"/>
          </p:cNvSpPr>
          <p:nvPr>
            <p:ph type="title"/>
          </p:nvPr>
        </p:nvSpPr>
        <p:spPr/>
        <p:txBody>
          <a:bodyPr/>
          <a:lstStyle/>
          <a:p>
            <a:r>
              <a:rPr lang="en-US" dirty="0"/>
              <a:t>A P – VOUCHER/INVOICE ENTRY (with PO)</a:t>
            </a:r>
          </a:p>
        </p:txBody>
      </p:sp>
      <p:sp>
        <p:nvSpPr>
          <p:cNvPr id="3" name="Content Placeholder 2">
            <a:extLst>
              <a:ext uri="{FF2B5EF4-FFF2-40B4-BE49-F238E27FC236}">
                <a16:creationId xmlns:a16="http://schemas.microsoft.com/office/drawing/2014/main" id="{1B769BB6-634A-357B-2EB8-70C46FDC9CE2}"/>
              </a:ext>
            </a:extLst>
          </p:cNvPr>
          <p:cNvSpPr>
            <a:spLocks noGrp="1"/>
          </p:cNvSpPr>
          <p:nvPr>
            <p:ph idx="1"/>
          </p:nvPr>
        </p:nvSpPr>
        <p:spPr/>
        <p:txBody>
          <a:bodyPr/>
          <a:lstStyle/>
          <a:p>
            <a:r>
              <a:rPr lang="en-US" sz="1900" dirty="0">
                <a:hlinkClick r:id="rId2"/>
              </a:rPr>
              <a:t>Link User Guides </a:t>
            </a:r>
            <a:r>
              <a:rPr lang="en-US" sz="1900" dirty="0"/>
              <a:t>– Accounts Payable Lesson 3: Entering Vouchers…Three-Way Match</a:t>
            </a:r>
            <a:br>
              <a:rPr lang="en-US" sz="1900" dirty="0"/>
            </a:br>
            <a:endParaRPr lang="en-US" sz="1900" i="1" dirty="0"/>
          </a:p>
          <a:p>
            <a:pPr marL="0" indent="0">
              <a:buNone/>
            </a:pPr>
            <a:r>
              <a:rPr lang="en-US" sz="1900" dirty="0"/>
              <a:t>on </a:t>
            </a:r>
            <a:r>
              <a:rPr lang="en-US" sz="1900" dirty="0">
                <a:hlinkClick r:id="rId3">
                  <a:extLst>
                    <a:ext uri="{A12FA001-AC4F-418D-AE19-62706E023703}">
                      <ahyp:hlinkClr xmlns:ahyp="http://schemas.microsoft.com/office/drawing/2018/hyperlinkcolor" val="tx"/>
                    </a:ext>
                  </a:extLst>
                </a:hlinkClick>
              </a:rPr>
              <a:t>LINK.nebraska.gov</a:t>
            </a:r>
            <a:r>
              <a:rPr lang="en-US" sz="1900" dirty="0"/>
              <a:t> web page go to </a:t>
            </a:r>
            <a:r>
              <a:rPr lang="en-US" sz="1900" i="1" dirty="0"/>
              <a:t>Resources &gt; E1/JDE User Guides </a:t>
            </a:r>
          </a:p>
          <a:p>
            <a:pPr marL="0" indent="0">
              <a:buNone/>
            </a:pPr>
            <a:r>
              <a:rPr lang="en-US" sz="1900" dirty="0"/>
              <a:t>Then click </a:t>
            </a:r>
            <a:r>
              <a:rPr lang="en-US" sz="1900" i="1" dirty="0"/>
              <a:t>EnterpriseOne Training Guides </a:t>
            </a:r>
          </a:p>
          <a:p>
            <a:pPr marL="0" indent="0">
              <a:buNone/>
            </a:pPr>
            <a:r>
              <a:rPr lang="en-US" sz="1900" i="1" dirty="0"/>
              <a:t>Accounts Payable &gt; Lesson 3: Other Voucher Processing Inquiries</a:t>
            </a:r>
            <a:endParaRPr lang="en-US" sz="1900" dirty="0"/>
          </a:p>
          <a:p>
            <a:pPr lvl="1"/>
            <a:r>
              <a:rPr lang="en-US" sz="1900" dirty="0">
                <a:hlinkClick r:id="rId4"/>
              </a:rPr>
              <a:t>Entering Vouchers using Three-Way Match</a:t>
            </a:r>
            <a:endParaRPr lang="en-US" sz="1900" dirty="0"/>
          </a:p>
        </p:txBody>
      </p:sp>
      <p:pic>
        <p:nvPicPr>
          <p:cNvPr id="4" name="Picture 3">
            <a:extLst>
              <a:ext uri="{FF2B5EF4-FFF2-40B4-BE49-F238E27FC236}">
                <a16:creationId xmlns:a16="http://schemas.microsoft.com/office/drawing/2014/main" id="{C635EE63-AE21-297D-37B9-394D6A14D6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94858" y="4511850"/>
            <a:ext cx="5216821" cy="1592922"/>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2456511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06EBB-58B6-97EF-38BB-73655B40C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3D2F5-3C41-FBCC-D952-26E3E0EB841F}"/>
              </a:ext>
            </a:extLst>
          </p:cNvPr>
          <p:cNvSpPr>
            <a:spLocks noGrp="1"/>
          </p:cNvSpPr>
          <p:nvPr>
            <p:ph type="title"/>
          </p:nvPr>
        </p:nvSpPr>
        <p:spPr/>
        <p:txBody>
          <a:bodyPr/>
          <a:lstStyle/>
          <a:p>
            <a:r>
              <a:rPr lang="en-US" dirty="0"/>
              <a:t>VOUCHER / INVOICE ENTRY</a:t>
            </a:r>
          </a:p>
        </p:txBody>
      </p:sp>
      <p:sp>
        <p:nvSpPr>
          <p:cNvPr id="3" name="Content Placeholder 2">
            <a:extLst>
              <a:ext uri="{FF2B5EF4-FFF2-40B4-BE49-F238E27FC236}">
                <a16:creationId xmlns:a16="http://schemas.microsoft.com/office/drawing/2014/main" id="{8C94932B-372E-2E41-8002-F3E417A6DCD6}"/>
              </a:ext>
            </a:extLst>
          </p:cNvPr>
          <p:cNvSpPr>
            <a:spLocks noGrp="1"/>
          </p:cNvSpPr>
          <p:nvPr>
            <p:ph idx="1"/>
          </p:nvPr>
        </p:nvSpPr>
        <p:spPr>
          <a:xfrm>
            <a:off x="7529209" y="2336873"/>
            <a:ext cx="4367719" cy="3599316"/>
          </a:xfrm>
        </p:spPr>
        <p:txBody>
          <a:bodyPr/>
          <a:lstStyle/>
          <a:p>
            <a:pPr marL="0" indent="0">
              <a:buNone/>
            </a:pPr>
            <a:r>
              <a:rPr lang="en-US" sz="1900" dirty="0"/>
              <a:t>General Guidelines:</a:t>
            </a:r>
          </a:p>
          <a:p>
            <a:r>
              <a:rPr lang="en-US" sz="1900" i="1" dirty="0"/>
              <a:t>One voucher per invoice</a:t>
            </a:r>
          </a:p>
          <a:p>
            <a:r>
              <a:rPr lang="en-US" sz="1900" i="1" dirty="0"/>
              <a:t>Invoice Number/Date = Invoice Number/Date on the invoice, do not leave blank</a:t>
            </a:r>
          </a:p>
          <a:p>
            <a:r>
              <a:rPr lang="en-US" sz="1900" i="1" dirty="0"/>
              <a:t>Remark =&gt; Enter your agency’s phone # for Payment Inquiry, account number with the supplier</a:t>
            </a:r>
          </a:p>
        </p:txBody>
      </p:sp>
      <p:pic>
        <p:nvPicPr>
          <p:cNvPr id="8" name="Picture 7">
            <a:extLst>
              <a:ext uri="{FF2B5EF4-FFF2-40B4-BE49-F238E27FC236}">
                <a16:creationId xmlns:a16="http://schemas.microsoft.com/office/drawing/2014/main" id="{A5E54677-EABC-8676-5A72-9EE3318B0D9D}"/>
              </a:ext>
            </a:extLst>
          </p:cNvPr>
          <p:cNvPicPr>
            <a:picLocks noChangeAspect="1"/>
          </p:cNvPicPr>
          <p:nvPr/>
        </p:nvPicPr>
        <p:blipFill>
          <a:blip r:embed="rId2"/>
          <a:stretch>
            <a:fillRect/>
          </a:stretch>
        </p:blipFill>
        <p:spPr>
          <a:xfrm>
            <a:off x="129165" y="2009743"/>
            <a:ext cx="7302768" cy="4536971"/>
          </a:xfrm>
          <a:prstGeom prst="rect">
            <a:avLst/>
          </a:prstGeom>
        </p:spPr>
      </p:pic>
    </p:spTree>
    <p:extLst>
      <p:ext uri="{BB962C8B-B14F-4D97-AF65-F5344CB8AC3E}">
        <p14:creationId xmlns:p14="http://schemas.microsoft.com/office/powerpoint/2010/main" val="2734321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B42F2-1512-7F78-33E7-D01487A4DC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BE405-18DE-5271-06A1-9BB396A1898F}"/>
              </a:ext>
            </a:extLst>
          </p:cNvPr>
          <p:cNvSpPr>
            <a:spLocks noGrp="1"/>
          </p:cNvSpPr>
          <p:nvPr>
            <p:ph type="title"/>
          </p:nvPr>
        </p:nvSpPr>
        <p:spPr/>
        <p:txBody>
          <a:bodyPr/>
          <a:lstStyle/>
          <a:p>
            <a:r>
              <a:rPr lang="en-US" dirty="0"/>
              <a:t>A P – SPECIAL HANDLING A VOUCHER</a:t>
            </a:r>
          </a:p>
        </p:txBody>
      </p:sp>
      <p:sp>
        <p:nvSpPr>
          <p:cNvPr id="3" name="Content Placeholder 2">
            <a:extLst>
              <a:ext uri="{FF2B5EF4-FFF2-40B4-BE49-F238E27FC236}">
                <a16:creationId xmlns:a16="http://schemas.microsoft.com/office/drawing/2014/main" id="{7D0FCAA1-FE14-D5C8-6B0B-1B9F6E448E9F}"/>
              </a:ext>
            </a:extLst>
          </p:cNvPr>
          <p:cNvSpPr>
            <a:spLocks noGrp="1"/>
          </p:cNvSpPr>
          <p:nvPr>
            <p:ph idx="1"/>
          </p:nvPr>
        </p:nvSpPr>
        <p:spPr>
          <a:xfrm>
            <a:off x="680322" y="2336873"/>
            <a:ext cx="6539628" cy="1977952"/>
          </a:xfrm>
        </p:spPr>
        <p:txBody>
          <a:bodyPr>
            <a:normAutofit/>
          </a:bodyPr>
          <a:lstStyle/>
          <a:p>
            <a:pPr marL="0" indent="0">
              <a:buNone/>
            </a:pPr>
            <a:r>
              <a:rPr lang="en-US" sz="1900" dirty="0"/>
              <a:t>Accounts Payable Lesson 2: Special Handling of a Voucher</a:t>
            </a:r>
          </a:p>
          <a:p>
            <a:r>
              <a:rPr lang="en-US" sz="1900" i="1" dirty="0"/>
              <a:t>Revise payment date</a:t>
            </a:r>
          </a:p>
          <a:p>
            <a:r>
              <a:rPr lang="en-US" sz="1900" i="1" dirty="0"/>
              <a:t>Have warrant returned to the agency</a:t>
            </a:r>
          </a:p>
          <a:p>
            <a:r>
              <a:rPr lang="en-US" sz="1900" i="1" dirty="0"/>
              <a:t>Place on hold or release hold, prevent payment from being generated</a:t>
            </a:r>
          </a:p>
        </p:txBody>
      </p:sp>
      <p:pic>
        <p:nvPicPr>
          <p:cNvPr id="6" name="Picture 5">
            <a:extLst>
              <a:ext uri="{FF2B5EF4-FFF2-40B4-BE49-F238E27FC236}">
                <a16:creationId xmlns:a16="http://schemas.microsoft.com/office/drawing/2014/main" id="{8239AE4C-EBA1-BC84-92F9-4D37CE0FB1E6}"/>
              </a:ext>
            </a:extLst>
          </p:cNvPr>
          <p:cNvPicPr>
            <a:picLocks noChangeAspect="1"/>
          </p:cNvPicPr>
          <p:nvPr/>
        </p:nvPicPr>
        <p:blipFill>
          <a:blip r:embed="rId2"/>
          <a:stretch>
            <a:fillRect/>
          </a:stretch>
        </p:blipFill>
        <p:spPr>
          <a:xfrm>
            <a:off x="814383" y="4247840"/>
            <a:ext cx="5163271" cy="2191056"/>
          </a:xfrm>
          <a:prstGeom prst="rect">
            <a:avLst/>
          </a:prstGeom>
        </p:spPr>
      </p:pic>
      <p:pic>
        <p:nvPicPr>
          <p:cNvPr id="5" name="Picture 4">
            <a:extLst>
              <a:ext uri="{FF2B5EF4-FFF2-40B4-BE49-F238E27FC236}">
                <a16:creationId xmlns:a16="http://schemas.microsoft.com/office/drawing/2014/main" id="{795935E9-643C-3036-510E-40CBA08BD0F3}"/>
              </a:ext>
            </a:extLst>
          </p:cNvPr>
          <p:cNvPicPr>
            <a:picLocks noChangeAspect="1"/>
          </p:cNvPicPr>
          <p:nvPr/>
        </p:nvPicPr>
        <p:blipFill>
          <a:blip r:embed="rId3"/>
          <a:stretch>
            <a:fillRect/>
          </a:stretch>
        </p:blipFill>
        <p:spPr>
          <a:xfrm>
            <a:off x="6872131" y="2733674"/>
            <a:ext cx="5259532" cy="3810311"/>
          </a:xfrm>
          <a:prstGeom prst="rect">
            <a:avLst/>
          </a:prstGeom>
        </p:spPr>
      </p:pic>
    </p:spTree>
    <p:extLst>
      <p:ext uri="{BB962C8B-B14F-4D97-AF65-F5344CB8AC3E}">
        <p14:creationId xmlns:p14="http://schemas.microsoft.com/office/powerpoint/2010/main" val="20449671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FA5BD-16D4-58C9-1BFE-C2AD590F87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0A7C0-6A27-02F0-F39F-B7D626DD6613}"/>
              </a:ext>
            </a:extLst>
          </p:cNvPr>
          <p:cNvSpPr>
            <a:spLocks noGrp="1"/>
          </p:cNvSpPr>
          <p:nvPr>
            <p:ph type="title"/>
          </p:nvPr>
        </p:nvSpPr>
        <p:spPr/>
        <p:txBody>
          <a:bodyPr/>
          <a:lstStyle/>
          <a:p>
            <a:r>
              <a:rPr lang="en-US" dirty="0"/>
              <a:t>EMERGENCY PULL WARRANT</a:t>
            </a:r>
          </a:p>
        </p:txBody>
      </p:sp>
      <p:sp>
        <p:nvSpPr>
          <p:cNvPr id="3" name="Content Placeholder 2">
            <a:extLst>
              <a:ext uri="{FF2B5EF4-FFF2-40B4-BE49-F238E27FC236}">
                <a16:creationId xmlns:a16="http://schemas.microsoft.com/office/drawing/2014/main" id="{C4A54A6A-957A-333B-232D-69133F82CDD4}"/>
              </a:ext>
            </a:extLst>
          </p:cNvPr>
          <p:cNvSpPr>
            <a:spLocks noGrp="1"/>
          </p:cNvSpPr>
          <p:nvPr>
            <p:ph idx="1"/>
          </p:nvPr>
        </p:nvSpPr>
        <p:spPr>
          <a:xfrm>
            <a:off x="296392" y="2440024"/>
            <a:ext cx="4174066" cy="3100518"/>
          </a:xfrm>
        </p:spPr>
        <p:txBody>
          <a:bodyPr>
            <a:normAutofit/>
          </a:bodyPr>
          <a:lstStyle/>
          <a:p>
            <a:pPr marL="0" indent="0">
              <a:buNone/>
            </a:pPr>
            <a:r>
              <a:rPr lang="en-US" sz="1900" dirty="0"/>
              <a:t>Returned warrants should be held utilizing the Payment Handling Code in Special Handling…</a:t>
            </a:r>
          </a:p>
          <a:p>
            <a:pPr marL="0" indent="0">
              <a:buNone/>
            </a:pPr>
            <a:endParaRPr lang="en-US" sz="1900" i="1" dirty="0"/>
          </a:p>
          <a:p>
            <a:pPr marL="0" indent="0">
              <a:buNone/>
            </a:pPr>
            <a:r>
              <a:rPr lang="en-US" sz="1900" i="1" dirty="0"/>
              <a:t>Emergency pull warrant need to be requested before 3pm the day before the warrant is to be issued</a:t>
            </a:r>
          </a:p>
          <a:p>
            <a:endParaRPr lang="en-US" sz="1900" i="1" dirty="0"/>
          </a:p>
          <a:p>
            <a:pPr marL="0" indent="0">
              <a:buNone/>
            </a:pPr>
            <a:r>
              <a:rPr lang="en-US" sz="1900" i="1" dirty="0"/>
              <a:t>Use the </a:t>
            </a:r>
            <a:r>
              <a:rPr lang="en-US" sz="1900" i="1"/>
              <a:t>link from “Contact Us”</a:t>
            </a:r>
            <a:endParaRPr lang="en-US" sz="1900" i="1" dirty="0"/>
          </a:p>
        </p:txBody>
      </p:sp>
      <p:pic>
        <p:nvPicPr>
          <p:cNvPr id="9" name="Picture 8">
            <a:extLst>
              <a:ext uri="{FF2B5EF4-FFF2-40B4-BE49-F238E27FC236}">
                <a16:creationId xmlns:a16="http://schemas.microsoft.com/office/drawing/2014/main" id="{D3F641A1-C8E5-CD04-47B3-B375B1FDDF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4495" y="1598611"/>
            <a:ext cx="7422905" cy="5098778"/>
          </a:xfrm>
          <a:prstGeom prst="rect">
            <a:avLst/>
          </a:prstGeom>
        </p:spPr>
      </p:pic>
    </p:spTree>
    <p:extLst>
      <p:ext uri="{BB962C8B-B14F-4D97-AF65-F5344CB8AC3E}">
        <p14:creationId xmlns:p14="http://schemas.microsoft.com/office/powerpoint/2010/main" val="379232824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themeOverride>
</file>

<file path=docProps/app.xml><?xml version="1.0" encoding="utf-8"?>
<Properties xmlns="http://schemas.openxmlformats.org/officeDocument/2006/extended-properties" xmlns:vt="http://schemas.openxmlformats.org/officeDocument/2006/docPropsVTypes">
  <Template/>
  <TotalTime>1413</TotalTime>
  <Words>5749</Words>
  <Application>Microsoft Office PowerPoint</Application>
  <PresentationFormat>Widescreen</PresentationFormat>
  <Paragraphs>726</Paragraphs>
  <Slides>106</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Aptos</vt:lpstr>
      <vt:lpstr>Arial</vt:lpstr>
      <vt:lpstr>Garamond (Body)</vt:lpstr>
      <vt:lpstr>Trebuchet MS</vt:lpstr>
      <vt:lpstr>Wingdings</vt:lpstr>
      <vt:lpstr>Berlin</vt:lpstr>
      <vt:lpstr>STATE ACCOUNTING BUSINESS USER GROUP (BUG)</vt:lpstr>
      <vt:lpstr>AGENDA</vt:lpstr>
      <vt:lpstr>STATE ACCOUNTING WEBSITE NAVIGATION</vt:lpstr>
      <vt:lpstr>STATE ACCOUNTING WEBSITE</vt:lpstr>
      <vt:lpstr>ACCESSING THE REPORTS SECTION</vt:lpstr>
      <vt:lpstr>ACCESSING THE REPORTS SECTION (continued)</vt:lpstr>
      <vt:lpstr>TRAINING GUIDES</vt:lpstr>
      <vt:lpstr>TRAINING GUIDES (continued)</vt:lpstr>
      <vt:lpstr>CHART OF ACCOUNTS</vt:lpstr>
      <vt:lpstr>FORMS AND DOCUMENTS</vt:lpstr>
      <vt:lpstr>FORMS AND DOCUMENTS (continued)</vt:lpstr>
      <vt:lpstr>Address Book</vt:lpstr>
      <vt:lpstr>Role Descriptions example</vt:lpstr>
      <vt:lpstr>Payroll</vt:lpstr>
      <vt:lpstr>CONTACT US</vt:lpstr>
      <vt:lpstr>BACK TO BASICS</vt:lpstr>
      <vt:lpstr>CREATING A FAVORITES MENU</vt:lpstr>
      <vt:lpstr>MANAGING FAVORITES MENU</vt:lpstr>
      <vt:lpstr>USING THE GRID FORMAT MANAGER</vt:lpstr>
      <vt:lpstr>CUSTOMIZING GRID DISPLAY &amp; ORDER</vt:lpstr>
      <vt:lpstr>SAVING UPDATED GRID FORMATS</vt:lpstr>
      <vt:lpstr>CUSTOMIZING COLUMN FORMAT &amp; DATA SEQUENCING</vt:lpstr>
      <vt:lpstr>PowerPoint Presentation</vt:lpstr>
      <vt:lpstr>USING AN ASTERISK (*) IN QUERIES</vt:lpstr>
      <vt:lpstr>PowerPoint Presentation</vt:lpstr>
      <vt:lpstr>EXCLAMATION MARK (!) IN QUERIES</vt:lpstr>
      <vt:lpstr>EXCLAMATION MARK (!) (continued)</vt:lpstr>
      <vt:lpstr>GREATER THAN (&gt;) Or (&lt;) LESS THAN SYMBOLS</vt:lpstr>
      <vt:lpstr>APPLYING THESE SYMBOLS</vt:lpstr>
      <vt:lpstr>PowerPoint Presentation</vt:lpstr>
      <vt:lpstr>BALANCE SHEET BUSINESS UNITS VS. INCOME STATEMENT BUSINESS UNITS</vt:lpstr>
      <vt:lpstr>PowerPoint Presentation</vt:lpstr>
      <vt:lpstr>PowerPoint Presentation</vt:lpstr>
      <vt:lpstr>INCOME STATEMENT BUSINESS UNIT &amp; OBJECT ACCOUNT QUIZ QUESTION #1</vt:lpstr>
      <vt:lpstr>BALANCE SHEET BUSINESS UNIT &amp; OBJECT ACCOUNT QUIZ QUESTION #2</vt:lpstr>
      <vt:lpstr>PowerPoint Presentation</vt:lpstr>
      <vt:lpstr>PowerPoint Presentation</vt:lpstr>
      <vt:lpstr>PowerPoint Presentation</vt:lpstr>
      <vt:lpstr>PowerPoint Presentation</vt:lpstr>
      <vt:lpstr>MONTH END CLOSE PROCESS</vt:lpstr>
      <vt:lpstr>MONTH END CLOSE PROCESS</vt:lpstr>
      <vt:lpstr>AGENCY MONTHLY REMINDERS</vt:lpstr>
      <vt:lpstr>DELETING VS VOIDING A BATCH</vt:lpstr>
      <vt:lpstr>DELETING A VOUCHER BATCH</vt:lpstr>
      <vt:lpstr>VOIDING A BATCH</vt:lpstr>
      <vt:lpstr>JOURNAL ENTRY EXAMPLE</vt:lpstr>
      <vt:lpstr>JOURNAL ENTRY DETAILS</vt:lpstr>
      <vt:lpstr>VOIDING JOURNAL ENTRY</vt:lpstr>
      <vt:lpstr>VOIDED JOURNAL ENTRY</vt:lpstr>
      <vt:lpstr>FINDING UNPOSTED BATCHES</vt:lpstr>
      <vt:lpstr>FINDING UNPOSTED BATCHES</vt:lpstr>
      <vt:lpstr>DEPOSIT BATCHES NOT POSTED</vt:lpstr>
      <vt:lpstr>IBT BATCHES NOT POSTED</vt:lpstr>
      <vt:lpstr>VARIOUS BATCHES POSTED MONTHLY</vt:lpstr>
      <vt:lpstr>VARIOUS BATCHES TO BE DELETED</vt:lpstr>
      <vt:lpstr>LOOKING AHEAD – YEAR END REMINDERS</vt:lpstr>
      <vt:lpstr>SURPLUS PROCESS</vt:lpstr>
      <vt:lpstr>DEFINITIONS</vt:lpstr>
      <vt:lpstr>SURPLUS LIFECYCLE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DESTRUCTION</vt:lpstr>
      <vt:lpstr>DESTRUCTION WORKFLOW</vt:lpstr>
      <vt:lpstr>DESTRUCTION BY DISPOSING</vt:lpstr>
      <vt:lpstr>DESTRUCTION BY RECYCLING</vt:lpstr>
      <vt:lpstr>PowerPoint Presentation</vt:lpstr>
      <vt:lpstr>TRADE-IN PROCESS</vt:lpstr>
      <vt:lpstr>RESOURCES</vt:lpstr>
      <vt:lpstr>CONTACT INFORMATION FOR QUESTIONS</vt:lpstr>
      <vt:lpstr>FIXED ASSETS</vt:lpstr>
      <vt:lpstr>PowerPoint Presentation</vt:lpstr>
      <vt:lpstr>COMMON ERROR WHEN CREATING AN ASSET MASTER</vt:lpstr>
      <vt:lpstr>ITEM CODE – OBJECT ACCOUNT INTEGRITY REPORT</vt:lpstr>
      <vt:lpstr>PowerPoint Presentation</vt:lpstr>
      <vt:lpstr>PROCESSING AN ASSET TRANSFER</vt:lpstr>
      <vt:lpstr>PROCESSING AN ASSET TRANSFER (continued)</vt:lpstr>
      <vt:lpstr>ITEM CODES AND HOW THEY’RE USED IN THE ACFR</vt:lpstr>
      <vt:lpstr>ITEM CODES AND HOW THEY’RE USED IN THE ACFR</vt:lpstr>
      <vt:lpstr>ITEM CODE REVIEW AND CLEANUP</vt:lpstr>
      <vt:lpstr>PROCUREMENT - OV DOCS  VOUCHERS</vt:lpstr>
      <vt:lpstr>GENERAL OVERVIEW OF PROCUREMENT TO PAYMENT WORKFLOW</vt:lpstr>
      <vt:lpstr>GENERAL OVERVIEW (continued)</vt:lpstr>
      <vt:lpstr>REVIEW - UNPOSTED ‘O’ BATCHES</vt:lpstr>
      <vt:lpstr>REVIEW - UNPOSTED O BATCHES (cont’d)</vt:lpstr>
      <vt:lpstr>GENERAL JOURNAL FOR ‘O’ BATCHES</vt:lpstr>
      <vt:lpstr>BATCHES IN ERROR STATUS</vt:lpstr>
      <vt:lpstr>GL POST BUDGET EXCEPTION </vt:lpstr>
      <vt:lpstr>O BATCHES – REVERSING</vt:lpstr>
      <vt:lpstr>PROCUREMENT/OV DOCUMENTS</vt:lpstr>
      <vt:lpstr>A P – VOUCHER/INVOICE ENTRY (with PO)</vt:lpstr>
      <vt:lpstr>VOUCHER / INVOICE ENTRY</vt:lpstr>
      <vt:lpstr>A P – SPECIAL HANDLING A VOUCHER</vt:lpstr>
      <vt:lpstr>EMERGENCY PULL WARRANT</vt:lpstr>
      <vt:lpstr>VOUCHER - PAID</vt:lpstr>
      <vt:lpstr>VOUCHER – VOIDED</vt:lpstr>
      <vt:lpstr>VOUCHER – UNPAID</vt:lpstr>
      <vt:lpstr>VOUCHERS – other issues</vt:lpstr>
      <vt:lpstr>RECEIVED NOT VOUCHERED</vt:lpstr>
      <vt:lpstr>REQUESTS TO STATE ACCOUNTING</vt:lpstr>
      <vt:lpstr>THANK YOU! </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Witt, Caleb</dc:creator>
  <cp:lastModifiedBy>Witt, Caleb</cp:lastModifiedBy>
  <cp:revision>108</cp:revision>
  <dcterms:created xsi:type="dcterms:W3CDTF">2026-03-04T20:15:59Z</dcterms:created>
  <dcterms:modified xsi:type="dcterms:W3CDTF">2026-04-07T16:13:40Z</dcterms:modified>
</cp:coreProperties>
</file>