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56" r:id="rId2"/>
    <p:sldId id="258" r:id="rId3"/>
    <p:sldId id="257" r:id="rId4"/>
    <p:sldId id="259" r:id="rId5"/>
    <p:sldId id="311" r:id="rId6"/>
    <p:sldId id="300" r:id="rId7"/>
    <p:sldId id="301" r:id="rId8"/>
    <p:sldId id="283" r:id="rId9"/>
    <p:sldId id="278" r:id="rId10"/>
    <p:sldId id="289" r:id="rId11"/>
    <p:sldId id="290" r:id="rId12"/>
    <p:sldId id="298" r:id="rId13"/>
    <p:sldId id="284" r:id="rId14"/>
    <p:sldId id="285" r:id="rId15"/>
    <p:sldId id="286" r:id="rId16"/>
    <p:sldId id="297" r:id="rId17"/>
    <p:sldId id="310" r:id="rId18"/>
    <p:sldId id="288" r:id="rId19"/>
    <p:sldId id="279" r:id="rId20"/>
    <p:sldId id="302" r:id="rId21"/>
    <p:sldId id="282" r:id="rId22"/>
    <p:sldId id="306" r:id="rId23"/>
    <p:sldId id="265" r:id="rId24"/>
    <p:sldId id="307" r:id="rId25"/>
    <p:sldId id="312" r:id="rId26"/>
    <p:sldId id="303" r:id="rId27"/>
    <p:sldId id="264" r:id="rId28"/>
    <p:sldId id="293" r:id="rId29"/>
    <p:sldId id="294" r:id="rId30"/>
    <p:sldId id="295" r:id="rId31"/>
    <p:sldId id="309" r:id="rId32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7" autoAdjust="0"/>
    <p:restoredTop sz="81496" autoAdjust="0"/>
  </p:normalViewPr>
  <p:slideViewPr>
    <p:cSldViewPr>
      <p:cViewPr varScale="1">
        <p:scale>
          <a:sx n="106" d="100"/>
          <a:sy n="106" d="100"/>
        </p:scale>
        <p:origin x="151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A014C-5826-42AE-BEC7-661E57200006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2B6BE-B2AD-4C2D-8518-F50731D9C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6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2B6BE-B2AD-4C2D-8518-F50731D9C0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4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2B6BE-B2AD-4C2D-8518-F50731D9C02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86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2B6BE-B2AD-4C2D-8518-F50731D9C02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36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2B6BE-B2AD-4C2D-8518-F50731D9C02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21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2B6BE-B2AD-4C2D-8518-F50731D9C02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67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2B6BE-B2AD-4C2D-8518-F50731D9C02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24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2B6BE-B2AD-4C2D-8518-F50731D9C02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40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2B6BE-B2AD-4C2D-8518-F50731D9C02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75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2B6BE-B2AD-4C2D-8518-F50731D9C02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70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2B6BE-B2AD-4C2D-8518-F50731D9C02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4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2B6BE-B2AD-4C2D-8518-F50731D9C0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a high level overview so the audience knows what will be covered.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2B6BE-B2AD-4C2D-8518-F50731D9C02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1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2B6BE-B2AD-4C2D-8518-F50731D9C0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8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2B6BE-B2AD-4C2D-8518-F50731D9C02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77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2B6BE-B2AD-4C2D-8518-F50731D9C02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6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2B6BE-B2AD-4C2D-8518-F50731D9C02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02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2B6BE-B2AD-4C2D-8518-F50731D9C02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24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2B6BE-B2AD-4C2D-8518-F50731D9C02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82BA18A-C136-439B-AFA7-4FA64EDCAAC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C6F660B-E5F3-44CD-9EA6-07DA138B5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5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18A-C136-439B-AFA7-4FA64EDCAAC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660B-E5F3-44CD-9EA6-07DA138B5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8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82BA18A-C136-439B-AFA7-4FA64EDCAAC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C6F660B-E5F3-44CD-9EA6-07DA138B5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94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82BA18A-C136-439B-AFA7-4FA64EDCAAC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C6F660B-E5F3-44CD-9EA6-07DA138B59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264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82BA18A-C136-439B-AFA7-4FA64EDCAAC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C6F660B-E5F3-44CD-9EA6-07DA138B5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94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18A-C136-439B-AFA7-4FA64EDCAAC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660B-E5F3-44CD-9EA6-07DA138B5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92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18A-C136-439B-AFA7-4FA64EDCAAC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660B-E5F3-44CD-9EA6-07DA138B5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18A-C136-439B-AFA7-4FA64EDCAAC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660B-E5F3-44CD-9EA6-07DA138B5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07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82BA18A-C136-439B-AFA7-4FA64EDCAAC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C6F660B-E5F3-44CD-9EA6-07DA138B5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18A-C136-439B-AFA7-4FA64EDCAAC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660B-E5F3-44CD-9EA6-07DA138B5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82BA18A-C136-439B-AFA7-4FA64EDCAAC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C6F660B-E5F3-44CD-9EA6-07DA138B5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0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18A-C136-439B-AFA7-4FA64EDCAAC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660B-E5F3-44CD-9EA6-07DA138B5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2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18A-C136-439B-AFA7-4FA64EDCAAC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660B-E5F3-44CD-9EA6-07DA138B5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7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18A-C136-439B-AFA7-4FA64EDCAAC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660B-E5F3-44CD-9EA6-07DA138B5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0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18A-C136-439B-AFA7-4FA64EDCAAC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660B-E5F3-44CD-9EA6-07DA138B5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6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18A-C136-439B-AFA7-4FA64EDCAAC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660B-E5F3-44CD-9EA6-07DA138B5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0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18A-C136-439B-AFA7-4FA64EDCAAC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660B-E5F3-44CD-9EA6-07DA138B5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4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A18A-C136-439B-AFA7-4FA64EDCAAC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F660B-E5F3-44CD-9EA6-07DA138B5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s.materielsurplusproperty@nebraska.gov" TargetMode="External"/><Relationship Id="rId2" Type="http://schemas.openxmlformats.org/officeDocument/2006/relationships/hyperlink" Target="#Communicatio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#Determinatio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#Preparatio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deals.com/nesurplus" TargetMode="External"/><Relationship Id="rId2" Type="http://schemas.openxmlformats.org/officeDocument/2006/relationships/hyperlink" Target="#Dispositio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as.nebraska.gov/materiel/docs/Vehicles/ASSET%20MANAGEMENT%20MANUAL%202022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#Completio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as.nebraska.gov/forms/index.html#ass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s.materielsurplusproperty@nebraska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s.materielfixedassets@nebraska.gov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#Disposition"/><Relationship Id="rId3" Type="http://schemas.openxmlformats.org/officeDocument/2006/relationships/hyperlink" Target="#Identification"/><Relationship Id="rId7" Type="http://schemas.openxmlformats.org/officeDocument/2006/relationships/hyperlink" Target="#Preparatio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#Determination"/><Relationship Id="rId5" Type="http://schemas.openxmlformats.org/officeDocument/2006/relationships/hyperlink" Target="#Communication"/><Relationship Id="rId4" Type="http://schemas.openxmlformats.org/officeDocument/2006/relationships/hyperlink" Target="#Informatio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#Identificatio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#Information"/><Relationship Id="rId7" Type="http://schemas.openxmlformats.org/officeDocument/2006/relationships/package" Target="../embeddings/Microsoft_Excel_Worksheet.xlsx"/><Relationship Id="rId12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6.tmp"/><Relationship Id="rId5" Type="http://schemas.openxmlformats.org/officeDocument/2006/relationships/image" Target="../media/image3.tmp"/><Relationship Id="rId10" Type="http://schemas.openxmlformats.org/officeDocument/2006/relationships/image" Target="../media/image5.tmp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Surplus property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092199"/>
          </a:xfrm>
        </p:spPr>
        <p:txBody>
          <a:bodyPr>
            <a:noAutofit/>
          </a:bodyPr>
          <a:lstStyle/>
          <a:p>
            <a:r>
              <a:rPr lang="en-US" sz="1400" dirty="0">
                <a:cs typeface="Times New Roman" panose="02020603050405020304" pitchFamily="18" charset="0"/>
              </a:rPr>
              <a:t>Surplus Training</a:t>
            </a:r>
          </a:p>
          <a:p>
            <a:r>
              <a:rPr lang="en-US" sz="1400" dirty="0">
                <a:cs typeface="Times New Roman" panose="02020603050405020304" pitchFamily="18" charset="0"/>
              </a:rPr>
              <a:t>November 8, 2023</a:t>
            </a:r>
          </a:p>
          <a:p>
            <a:r>
              <a:rPr lang="en-US" sz="1400" dirty="0">
                <a:cs typeface="Times New Roman" panose="02020603050405020304" pitchFamily="18" charset="0"/>
              </a:rPr>
              <a:t>10:00 a.m. – 12:00 p.m.</a:t>
            </a:r>
          </a:p>
        </p:txBody>
      </p:sp>
    </p:spTree>
    <p:extLst>
      <p:ext uri="{BB962C8B-B14F-4D97-AF65-F5344CB8AC3E}">
        <p14:creationId xmlns:p14="http://schemas.microsoft.com/office/powerpoint/2010/main" val="257635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2">
            <a:extLst>
              <a:ext uri="{FF2B5EF4-FFF2-40B4-BE49-F238E27FC236}">
                <a16:creationId xmlns:a16="http://schemas.microsoft.com/office/drawing/2014/main" id="{782784CC-4811-4E4F-8501-0F6E623156BC}"/>
              </a:ext>
            </a:extLst>
          </p:cNvPr>
          <p:cNvSpPr txBox="1">
            <a:spLocks noChangeAspect="1"/>
          </p:cNvSpPr>
          <p:nvPr/>
        </p:nvSpPr>
        <p:spPr>
          <a:xfrm>
            <a:off x="2971800" y="260350"/>
            <a:ext cx="6170612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Options made simple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D4017CD-97B9-C034-8EB6-1BAFC15ED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407796"/>
              </p:ext>
            </p:extLst>
          </p:nvPr>
        </p:nvGraphicFramePr>
        <p:xfrm>
          <a:off x="218147" y="2155291"/>
          <a:ext cx="5278299" cy="3755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848909" imgH="8429625" progId="Excel.Sheet.12">
                  <p:embed/>
                </p:oleObj>
              </mc:Choice>
              <mc:Fallback>
                <p:oleObj name="Worksheet" r:id="rId3" imgW="11848909" imgH="8429625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7776F7F-8B13-4A28-8A27-FF5F98CBF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147" y="2155291"/>
                        <a:ext cx="5278299" cy="3755543"/>
                      </a:xfrm>
                      <a:prstGeom prst="rect">
                        <a:avLst/>
                      </a:prstGeom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73567370-27BE-91C1-1564-E457145A6C33}"/>
              </a:ext>
            </a:extLst>
          </p:cNvPr>
          <p:cNvGrpSpPr/>
          <p:nvPr/>
        </p:nvGrpSpPr>
        <p:grpSpPr>
          <a:xfrm>
            <a:off x="3962400" y="1295400"/>
            <a:ext cx="5075686" cy="1168620"/>
            <a:chOff x="3962400" y="1349909"/>
            <a:chExt cx="5075686" cy="116862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FDCF797-48FA-2EC8-55B7-6EF5B9D53A88}"/>
                </a:ext>
              </a:extLst>
            </p:cNvPr>
            <p:cNvGrpSpPr/>
            <p:nvPr/>
          </p:nvGrpSpPr>
          <p:grpSpPr>
            <a:xfrm>
              <a:off x="3962400" y="1371600"/>
              <a:ext cx="1448605" cy="1146929"/>
              <a:chOff x="3962400" y="1371600"/>
              <a:chExt cx="1448605" cy="1146929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DD1DDD9F-E979-1DD2-3FF4-D4C08AB904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2400" y="1371600"/>
                <a:ext cx="1448605" cy="114292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DE7DFD6-0C25-2AE6-E092-F34CFED07C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2400" y="2123277"/>
                <a:ext cx="1448605" cy="395252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2B4B70-AF4D-4296-9288-A25DE8011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1005" y="1349909"/>
              <a:ext cx="3627081" cy="7836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5DE747-C897-BEE8-11F7-453917B0CE8D}"/>
              </a:ext>
            </a:extLst>
          </p:cNvPr>
          <p:cNvGrpSpPr/>
          <p:nvPr/>
        </p:nvGrpSpPr>
        <p:grpSpPr>
          <a:xfrm>
            <a:off x="4038600" y="2415429"/>
            <a:ext cx="4556247" cy="2004170"/>
            <a:chOff x="4817255" y="2554893"/>
            <a:chExt cx="3728067" cy="163987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FF9E6C9-E121-125B-E404-06877DB315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7255" y="2563145"/>
              <a:ext cx="1737408" cy="56841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F3D2F7-4CB7-8F12-4814-CE746E311F83}"/>
                </a:ext>
              </a:extLst>
            </p:cNvPr>
            <p:cNvCxnSpPr>
              <a:cxnSpLocks/>
            </p:cNvCxnSpPr>
            <p:nvPr/>
          </p:nvCxnSpPr>
          <p:spPr>
            <a:xfrm>
              <a:off x="4817255" y="3134832"/>
              <a:ext cx="1738867" cy="105993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2C4C93-CD68-4E02-B2DE-E108F9DA7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56123" y="2554893"/>
              <a:ext cx="1989199" cy="16398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47DF720-3F85-3DA0-B0F7-A58B1D917F91}"/>
              </a:ext>
            </a:extLst>
          </p:cNvPr>
          <p:cNvGrpSpPr/>
          <p:nvPr/>
        </p:nvGrpSpPr>
        <p:grpSpPr>
          <a:xfrm>
            <a:off x="5333999" y="3116194"/>
            <a:ext cx="3517308" cy="3437006"/>
            <a:chOff x="5898871" y="3167144"/>
            <a:chExt cx="2877974" cy="281226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4030E7A-9B85-0FF5-4BC8-33079AD36BE4}"/>
                </a:ext>
              </a:extLst>
            </p:cNvPr>
            <p:cNvCxnSpPr>
              <a:cxnSpLocks/>
            </p:cNvCxnSpPr>
            <p:nvPr/>
          </p:nvCxnSpPr>
          <p:spPr>
            <a:xfrm>
              <a:off x="5898871" y="3167144"/>
              <a:ext cx="425729" cy="124919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A4621B-D0BE-5A6B-FBAE-D1E7426AAB1D}"/>
                </a:ext>
              </a:extLst>
            </p:cNvPr>
            <p:cNvCxnSpPr>
              <a:cxnSpLocks/>
            </p:cNvCxnSpPr>
            <p:nvPr/>
          </p:nvCxnSpPr>
          <p:spPr>
            <a:xfrm>
              <a:off x="5898872" y="3170419"/>
              <a:ext cx="425729" cy="280792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8BEA308-3F67-4A97-AD75-FEE552184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24599" y="4416339"/>
              <a:ext cx="2452246" cy="15630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987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DCB2-4EE5-4F7F-9121-9CB1E330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307172"/>
            <a:ext cx="6377940" cy="1293028"/>
          </a:xfrm>
        </p:spPr>
        <p:txBody>
          <a:bodyPr/>
          <a:lstStyle/>
          <a:p>
            <a:r>
              <a:rPr lang="en-US" dirty="0"/>
              <a:t>Fixed Asset SPN </a:t>
            </a:r>
            <a:r>
              <a:rPr lang="en-US" sz="2800" dirty="0"/>
              <a:t>(generated from E1) 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78BECD-9DAD-4701-B0B3-B609CB17B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8524" r="5000" b="1833"/>
          <a:stretch/>
        </p:blipFill>
        <p:spPr>
          <a:xfrm>
            <a:off x="871220" y="1582882"/>
            <a:ext cx="7401560" cy="504651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46415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08D0055C-32F5-4B20-8C47-543B593B3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3"/>
          <a:stretch/>
        </p:blipFill>
        <p:spPr>
          <a:xfrm>
            <a:off x="954338" y="1524000"/>
            <a:ext cx="7235324" cy="51816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BCDCB2-4EE5-4F7F-9121-9CB1E330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832" y="307172"/>
            <a:ext cx="6377940" cy="1293028"/>
          </a:xfrm>
        </p:spPr>
        <p:txBody>
          <a:bodyPr>
            <a:normAutofit/>
          </a:bodyPr>
          <a:lstStyle/>
          <a:p>
            <a:r>
              <a:rPr lang="en-US" dirty="0"/>
              <a:t>Vehicle SPN &amp; placard</a:t>
            </a:r>
            <a:br>
              <a:rPr lang="en-US" dirty="0"/>
            </a:br>
            <a:r>
              <a:rPr lang="en-US" sz="2800" dirty="0"/>
              <a:t>(generated from E1)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87BC3A-951C-4418-A0FC-7B2EA9E85FD8}"/>
              </a:ext>
            </a:extLst>
          </p:cNvPr>
          <p:cNvGrpSpPr/>
          <p:nvPr/>
        </p:nvGrpSpPr>
        <p:grpSpPr>
          <a:xfrm>
            <a:off x="6043581" y="3733800"/>
            <a:ext cx="2623250" cy="1875039"/>
            <a:chOff x="5365401" y="4086225"/>
            <a:chExt cx="2623250" cy="1875039"/>
          </a:xfrm>
        </p:grpSpPr>
        <p:sp>
          <p:nvSpPr>
            <p:cNvPr id="3" name="Explosion: 8 Points 2">
              <a:extLst>
                <a:ext uri="{FF2B5EF4-FFF2-40B4-BE49-F238E27FC236}">
                  <a16:creationId xmlns:a16="http://schemas.microsoft.com/office/drawing/2014/main" id="{F964FB7D-705F-DCED-7932-906DE14134F5}"/>
                </a:ext>
              </a:extLst>
            </p:cNvPr>
            <p:cNvSpPr/>
            <p:nvPr/>
          </p:nvSpPr>
          <p:spPr>
            <a:xfrm>
              <a:off x="5365401" y="4086225"/>
              <a:ext cx="2623250" cy="1875039"/>
            </a:xfrm>
            <a:prstGeom prst="wedgeRoundRectCallout">
              <a:avLst>
                <a:gd name="adj1" fmla="val -20106"/>
                <a:gd name="adj2" fmla="val 56404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073526-8699-0C8F-C48B-BA1D6E81A1DB}"/>
                </a:ext>
              </a:extLst>
            </p:cNvPr>
            <p:cNvSpPr txBox="1"/>
            <p:nvPr/>
          </p:nvSpPr>
          <p:spPr>
            <a:xfrm>
              <a:off x="5654041" y="4223525"/>
              <a:ext cx="204597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SIMPLIFIED PROCESS!  </a:t>
              </a:r>
            </a:p>
            <a:p>
              <a:pPr algn="ctr"/>
              <a:r>
                <a:rPr lang="en-US" sz="1400" i="1" dirty="0"/>
                <a:t>The SPN Form for vehicles will replace the formerly required “placard” to be placed in the vehicle window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827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13314-089B-4786-95CE-30CE1B49E457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766060" y="307172"/>
            <a:ext cx="6377940" cy="1293028"/>
          </a:xfrm>
        </p:spPr>
        <p:txBody>
          <a:bodyPr>
            <a:normAutofit/>
          </a:bodyPr>
          <a:lstStyle/>
          <a:p>
            <a:r>
              <a:rPr lang="en-US" dirty="0"/>
              <a:t>New PhOTO GUIDEBOOK</a:t>
            </a:r>
          </a:p>
        </p:txBody>
      </p:sp>
      <p:pic>
        <p:nvPicPr>
          <p:cNvPr id="9" name="Picture 8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4EF73426-5181-45D7-9840-7C2C34250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05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35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0FC5FF2-70AA-49D5-9A84-DE633E03C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8" y="1447800"/>
            <a:ext cx="880348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7171D00-EDAB-4D71-8178-65D283008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7" y="1447800"/>
            <a:ext cx="8803580" cy="4953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428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3FA25C6-3D30-FFCF-813C-FC972A3A6A90}"/>
              </a:ext>
            </a:extLst>
          </p:cNvPr>
          <p:cNvGrpSpPr/>
          <p:nvPr/>
        </p:nvGrpSpPr>
        <p:grpSpPr>
          <a:xfrm>
            <a:off x="2100072" y="438832"/>
            <a:ext cx="6081306" cy="932768"/>
            <a:chOff x="2100072" y="438832"/>
            <a:chExt cx="6081306" cy="93276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6349FA-8551-4D3E-845B-BAF64B91AF0B}"/>
                </a:ext>
              </a:extLst>
            </p:cNvPr>
            <p:cNvGrpSpPr/>
            <p:nvPr/>
          </p:nvGrpSpPr>
          <p:grpSpPr>
            <a:xfrm>
              <a:off x="2100072" y="438832"/>
              <a:ext cx="2167128" cy="932768"/>
              <a:chOff x="0" y="1959396"/>
              <a:chExt cx="2167128" cy="932768"/>
            </a:xfrm>
          </p:grpSpPr>
          <p:sp>
            <p:nvSpPr>
              <p:cNvPr id="18" name="Rectangle: Rounded Corners 17">
                <a:hlinkClick r:id="rId2"/>
                <a:extLst>
                  <a:ext uri="{FF2B5EF4-FFF2-40B4-BE49-F238E27FC236}">
                    <a16:creationId xmlns:a16="http://schemas.microsoft.com/office/drawing/2014/main" id="{0C3D9DE0-3FA7-44AD-A1AF-D741C56362E6}"/>
                  </a:ext>
                </a:extLst>
              </p:cNvPr>
              <p:cNvSpPr/>
              <p:nvPr/>
            </p:nvSpPr>
            <p:spPr>
              <a:xfrm>
                <a:off x="0" y="1959396"/>
                <a:ext cx="2167128" cy="93276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2252848"/>
                  <a:satOff val="-5806"/>
                  <a:lumOff val="-3922"/>
                  <a:alphaOff val="0"/>
                </a:schemeClr>
              </a:fillRef>
              <a:effectRef idx="0">
                <a:schemeClr val="accent5">
                  <a:hueOff val="-2252848"/>
                  <a:satOff val="-5806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angle: Rounded Corners 4">
                <a:extLst>
                  <a:ext uri="{FF2B5EF4-FFF2-40B4-BE49-F238E27FC236}">
                    <a16:creationId xmlns:a16="http://schemas.microsoft.com/office/drawing/2014/main" id="{537ED64C-900A-4FFC-A31A-798AD34CDAC0}"/>
                  </a:ext>
                </a:extLst>
              </p:cNvPr>
              <p:cNvSpPr txBox="1"/>
              <p:nvPr/>
            </p:nvSpPr>
            <p:spPr>
              <a:xfrm>
                <a:off x="45534" y="2004930"/>
                <a:ext cx="2076060" cy="8417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kern="1200" dirty="0"/>
                  <a:t>Communication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B4D890C-4788-4DF1-A449-431A2B4717DA}"/>
                </a:ext>
              </a:extLst>
            </p:cNvPr>
            <p:cNvGrpSpPr/>
            <p:nvPr/>
          </p:nvGrpSpPr>
          <p:grpSpPr>
            <a:xfrm>
              <a:off x="4328706" y="526262"/>
              <a:ext cx="3852672" cy="746214"/>
              <a:chOff x="2167127" y="2052673"/>
              <a:chExt cx="3852672" cy="746214"/>
            </a:xfrm>
          </p:grpSpPr>
          <p:sp>
            <p:nvSpPr>
              <p:cNvPr id="29" name="Rectangle: Top Corners Rounded 28">
                <a:extLst>
                  <a:ext uri="{FF2B5EF4-FFF2-40B4-BE49-F238E27FC236}">
                    <a16:creationId xmlns:a16="http://schemas.microsoft.com/office/drawing/2014/main" id="{AC9F233B-ACAB-41E4-B6A8-1EADDD004D03}"/>
                  </a:ext>
                </a:extLst>
              </p:cNvPr>
              <p:cNvSpPr/>
              <p:nvPr/>
            </p:nvSpPr>
            <p:spPr>
              <a:xfrm rot="5400000">
                <a:off x="3720356" y="499444"/>
                <a:ext cx="746214" cy="3852672"/>
              </a:xfrm>
              <a:prstGeom prst="round2Same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-2246587"/>
                  <a:satOff val="-7611"/>
                  <a:lumOff val="-976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2246587"/>
                  <a:satOff val="-7611"/>
                  <a:lumOff val="-976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2246587"/>
                  <a:satOff val="-7611"/>
                  <a:lumOff val="-976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: Top Corners Rounded 4">
                <a:extLst>
                  <a:ext uri="{FF2B5EF4-FFF2-40B4-BE49-F238E27FC236}">
                    <a16:creationId xmlns:a16="http://schemas.microsoft.com/office/drawing/2014/main" id="{F3AD2E08-842B-43A7-AFBB-557EF7AF33C1}"/>
                  </a:ext>
                </a:extLst>
              </p:cNvPr>
              <p:cNvSpPr txBox="1"/>
              <p:nvPr/>
            </p:nvSpPr>
            <p:spPr>
              <a:xfrm>
                <a:off x="2167128" y="2089100"/>
                <a:ext cx="3852671" cy="6733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kern="1200" dirty="0"/>
                  <a:t>Submit information to Surplus Property </a:t>
                </a:r>
                <a:r>
                  <a:rPr lang="en-US" sz="1200" kern="1200" dirty="0"/>
                  <a:t>(as.materielsurplusproperty@nebraska.gov)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5609EB-DBF5-4F06-B0DA-205C0CF1A8A3}"/>
              </a:ext>
            </a:extLst>
          </p:cNvPr>
          <p:cNvSpPr txBox="1"/>
          <p:nvPr/>
        </p:nvSpPr>
        <p:spPr>
          <a:xfrm>
            <a:off x="588264" y="1997839"/>
            <a:ext cx="7967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When all of the information is gathered: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Assessment Form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SPN Form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Photos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Attach to an email and submit it to:</a:t>
            </a:r>
          </a:p>
          <a:p>
            <a:pPr algn="ctr"/>
            <a:r>
              <a:rPr lang="en-US" sz="2000" dirty="0">
                <a:hlinkClick r:id="rId3"/>
              </a:rPr>
              <a:t>as.materielsurplusproperty@nebraska.gov</a:t>
            </a:r>
            <a:r>
              <a:rPr lang="en-US" sz="2000" dirty="0"/>
              <a:t>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This Mailbox is accessible by multiple teammates and will ensure access and a timely response with any feedback.</a:t>
            </a:r>
          </a:p>
        </p:txBody>
      </p:sp>
    </p:spTree>
    <p:extLst>
      <p:ext uri="{BB962C8B-B14F-4D97-AF65-F5344CB8AC3E}">
        <p14:creationId xmlns:p14="http://schemas.microsoft.com/office/powerpoint/2010/main" val="32507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246DE82-7139-987C-C861-5E34C17EB9D7}"/>
              </a:ext>
            </a:extLst>
          </p:cNvPr>
          <p:cNvGrpSpPr/>
          <p:nvPr/>
        </p:nvGrpSpPr>
        <p:grpSpPr>
          <a:xfrm>
            <a:off x="2086945" y="438832"/>
            <a:ext cx="6066455" cy="932768"/>
            <a:chOff x="2086945" y="438832"/>
            <a:chExt cx="6066455" cy="93276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7C8EC2D-75B7-4A61-9170-AAFA89DD3F66}"/>
                </a:ext>
              </a:extLst>
            </p:cNvPr>
            <p:cNvGrpSpPr/>
            <p:nvPr/>
          </p:nvGrpSpPr>
          <p:grpSpPr>
            <a:xfrm>
              <a:off x="2086945" y="438832"/>
              <a:ext cx="2167128" cy="932768"/>
              <a:chOff x="0" y="2938803"/>
              <a:chExt cx="2167128" cy="932768"/>
            </a:xfrm>
          </p:grpSpPr>
          <p:sp>
            <p:nvSpPr>
              <p:cNvPr id="32" name="Rectangle: Rounded Corners 31">
                <a:hlinkClick r:id="rId2"/>
                <a:extLst>
                  <a:ext uri="{FF2B5EF4-FFF2-40B4-BE49-F238E27FC236}">
                    <a16:creationId xmlns:a16="http://schemas.microsoft.com/office/drawing/2014/main" id="{ED9341D1-BA35-46FB-B6A0-E9DD857D3A3B}"/>
                  </a:ext>
                </a:extLst>
              </p:cNvPr>
              <p:cNvSpPr/>
              <p:nvPr/>
            </p:nvSpPr>
            <p:spPr>
              <a:xfrm>
                <a:off x="0" y="2938803"/>
                <a:ext cx="2167128" cy="93276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79271"/>
                  <a:satOff val="-8710"/>
                  <a:lumOff val="-5883"/>
                  <a:alphaOff val="0"/>
                </a:schemeClr>
              </a:fillRef>
              <a:effectRef idx="0">
                <a:schemeClr val="accent5">
                  <a:hueOff val="-3379271"/>
                  <a:satOff val="-8710"/>
                  <a:lumOff val="-588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Rectangle: Rounded Corners 4">
                <a:extLst>
                  <a:ext uri="{FF2B5EF4-FFF2-40B4-BE49-F238E27FC236}">
                    <a16:creationId xmlns:a16="http://schemas.microsoft.com/office/drawing/2014/main" id="{7D1A97E5-4B03-4972-929D-CC73A61CB852}"/>
                  </a:ext>
                </a:extLst>
              </p:cNvPr>
              <p:cNvSpPr txBox="1"/>
              <p:nvPr/>
            </p:nvSpPr>
            <p:spPr>
              <a:xfrm>
                <a:off x="45534" y="2984337"/>
                <a:ext cx="2076060" cy="8417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100" kern="1200" dirty="0"/>
                  <a:t>Determination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C4C302C-FCD8-4ABF-8EAD-98D51C77AB9F}"/>
                </a:ext>
              </a:extLst>
            </p:cNvPr>
            <p:cNvGrpSpPr/>
            <p:nvPr/>
          </p:nvGrpSpPr>
          <p:grpSpPr>
            <a:xfrm>
              <a:off x="4300728" y="532109"/>
              <a:ext cx="3852672" cy="746214"/>
              <a:chOff x="2167127" y="3032080"/>
              <a:chExt cx="3852672" cy="746214"/>
            </a:xfrm>
          </p:grpSpPr>
          <p:sp>
            <p:nvSpPr>
              <p:cNvPr id="38" name="Rectangle: Top Corners Rounded 37">
                <a:extLst>
                  <a:ext uri="{FF2B5EF4-FFF2-40B4-BE49-F238E27FC236}">
                    <a16:creationId xmlns:a16="http://schemas.microsoft.com/office/drawing/2014/main" id="{AE28A34D-54C7-4433-AE12-C60824BDFF87}"/>
                  </a:ext>
                </a:extLst>
              </p:cNvPr>
              <p:cNvSpPr/>
              <p:nvPr/>
            </p:nvSpPr>
            <p:spPr>
              <a:xfrm rot="5400000">
                <a:off x="3720356" y="1478851"/>
                <a:ext cx="746214" cy="3852672"/>
              </a:xfrm>
              <a:prstGeom prst="round2Same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-3369881"/>
                  <a:satOff val="-11416"/>
                  <a:lumOff val="-1464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3369881"/>
                  <a:satOff val="-11416"/>
                  <a:lumOff val="-1464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3369881"/>
                  <a:satOff val="-11416"/>
                  <a:lumOff val="-1464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Rectangle: Top Corners Rounded 4">
                <a:extLst>
                  <a:ext uri="{FF2B5EF4-FFF2-40B4-BE49-F238E27FC236}">
                    <a16:creationId xmlns:a16="http://schemas.microsoft.com/office/drawing/2014/main" id="{839F58BD-962B-4145-AFE0-F41EBD0D9306}"/>
                  </a:ext>
                </a:extLst>
              </p:cNvPr>
              <p:cNvSpPr txBox="1"/>
              <p:nvPr/>
            </p:nvSpPr>
            <p:spPr>
              <a:xfrm>
                <a:off x="2167128" y="3068507"/>
                <a:ext cx="3816245" cy="6733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kern="1200" dirty="0"/>
                  <a:t>Surplus Property will assess and advise as to the best disposal method and schedule a drop-off or pick-up date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59C8CE5-383C-45BF-A1F9-B482A7BA9ED6}"/>
              </a:ext>
            </a:extLst>
          </p:cNvPr>
          <p:cNvSpPr txBox="1"/>
          <p:nvPr/>
        </p:nvSpPr>
        <p:spPr>
          <a:xfrm>
            <a:off x="1066800" y="2286000"/>
            <a:ext cx="701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Surplus Property will review the information submitted.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any items are unsellable, Surplus will reply to the Agency’s email to adjust SPN’s and possibly submit a destruction request.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Destruction SPN’s will be submitted through ECM/Hyland OnBase, as discussed later.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adjustments are necessary, the Agency will need to adjust and resubmit.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Once SPN’s are finalized, Surplus will provide the Agency with a date and time for drop-off or pick-up.</a:t>
            </a:r>
          </a:p>
        </p:txBody>
      </p:sp>
    </p:spTree>
    <p:extLst>
      <p:ext uri="{BB962C8B-B14F-4D97-AF65-F5344CB8AC3E}">
        <p14:creationId xmlns:p14="http://schemas.microsoft.com/office/powerpoint/2010/main" val="337814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40EE8FF-6A4B-65B1-FEEC-A56D3AC27ADE}"/>
              </a:ext>
            </a:extLst>
          </p:cNvPr>
          <p:cNvGrpSpPr/>
          <p:nvPr/>
        </p:nvGrpSpPr>
        <p:grpSpPr>
          <a:xfrm>
            <a:off x="2086945" y="448357"/>
            <a:ext cx="6066455" cy="932768"/>
            <a:chOff x="2086945" y="448357"/>
            <a:chExt cx="6066455" cy="93276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D3A20EC-4FB9-4402-ACE7-B151F524C0C0}"/>
                </a:ext>
              </a:extLst>
            </p:cNvPr>
            <p:cNvGrpSpPr/>
            <p:nvPr/>
          </p:nvGrpSpPr>
          <p:grpSpPr>
            <a:xfrm>
              <a:off x="2086945" y="448357"/>
              <a:ext cx="2167128" cy="932768"/>
              <a:chOff x="0" y="3918210"/>
              <a:chExt cx="2167128" cy="932768"/>
            </a:xfrm>
          </p:grpSpPr>
          <p:sp>
            <p:nvSpPr>
              <p:cNvPr id="3" name="Rectangle: Rounded Corners 2">
                <a:hlinkClick r:id="rId3"/>
                <a:extLst>
                  <a:ext uri="{FF2B5EF4-FFF2-40B4-BE49-F238E27FC236}">
                    <a16:creationId xmlns:a16="http://schemas.microsoft.com/office/drawing/2014/main" id="{BE6FD6C1-2646-4BFE-AA13-3F4A9F839432}"/>
                  </a:ext>
                </a:extLst>
              </p:cNvPr>
              <p:cNvSpPr/>
              <p:nvPr/>
            </p:nvSpPr>
            <p:spPr>
              <a:xfrm>
                <a:off x="0" y="3918210"/>
                <a:ext cx="2167128" cy="93276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505695"/>
                  <a:satOff val="-11613"/>
                  <a:lumOff val="-7843"/>
                  <a:alphaOff val="0"/>
                </a:schemeClr>
              </a:fillRef>
              <a:effectRef idx="0">
                <a:schemeClr val="accent5">
                  <a:hueOff val="-4505695"/>
                  <a:satOff val="-11613"/>
                  <a:lumOff val="-784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Rectangle: Rounded Corners 4">
                <a:extLst>
                  <a:ext uri="{FF2B5EF4-FFF2-40B4-BE49-F238E27FC236}">
                    <a16:creationId xmlns:a16="http://schemas.microsoft.com/office/drawing/2014/main" id="{67F6BA93-7CA9-462F-9FB5-6BFEA18656DB}"/>
                  </a:ext>
                </a:extLst>
              </p:cNvPr>
              <p:cNvSpPr txBox="1"/>
              <p:nvPr/>
            </p:nvSpPr>
            <p:spPr>
              <a:xfrm>
                <a:off x="45534" y="3963744"/>
                <a:ext cx="2076060" cy="8417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100" kern="1200" dirty="0"/>
                  <a:t> Preparation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C2180DA-BA4D-4685-BCA2-BFBC407CEB00}"/>
                </a:ext>
              </a:extLst>
            </p:cNvPr>
            <p:cNvGrpSpPr/>
            <p:nvPr/>
          </p:nvGrpSpPr>
          <p:grpSpPr>
            <a:xfrm>
              <a:off x="4300728" y="541634"/>
              <a:ext cx="3852672" cy="746214"/>
              <a:chOff x="2167127" y="4011487"/>
              <a:chExt cx="3852672" cy="746214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B73453BA-72F6-4A65-86DD-9F710693344F}"/>
                  </a:ext>
                </a:extLst>
              </p:cNvPr>
              <p:cNvSpPr/>
              <p:nvPr/>
            </p:nvSpPr>
            <p:spPr>
              <a:xfrm rot="5400000">
                <a:off x="3720356" y="2458258"/>
                <a:ext cx="746214" cy="3852672"/>
              </a:xfrm>
              <a:prstGeom prst="round2Same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-4493175"/>
                  <a:satOff val="-15221"/>
                  <a:lumOff val="-1952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4493175"/>
                  <a:satOff val="-15221"/>
                  <a:lumOff val="-1952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4493175"/>
                  <a:satOff val="-15221"/>
                  <a:lumOff val="-1952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Rectangle: Top Corners Rounded 4">
                <a:extLst>
                  <a:ext uri="{FF2B5EF4-FFF2-40B4-BE49-F238E27FC236}">
                    <a16:creationId xmlns:a16="http://schemas.microsoft.com/office/drawing/2014/main" id="{597677ED-C558-4FA0-A441-F4CA25C6576D}"/>
                  </a:ext>
                </a:extLst>
              </p:cNvPr>
              <p:cNvSpPr txBox="1"/>
              <p:nvPr/>
            </p:nvSpPr>
            <p:spPr>
              <a:xfrm>
                <a:off x="2167128" y="4047914"/>
                <a:ext cx="3816245" cy="6733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kern="1200" dirty="0"/>
                  <a:t>The Agency prepares the items for drop-off or pick-up as determined</a:t>
                </a:r>
                <a:endParaRPr lang="en-US" sz="1200" kern="1200" dirty="0"/>
              </a:p>
            </p:txBody>
          </p:sp>
        </p:grp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0F2B49A-12E3-42D8-9A04-5056D4EE09F5}"/>
              </a:ext>
            </a:extLst>
          </p:cNvPr>
          <p:cNvSpPr txBox="1">
            <a:spLocks/>
          </p:cNvSpPr>
          <p:nvPr/>
        </p:nvSpPr>
        <p:spPr>
          <a:xfrm>
            <a:off x="594360" y="1950720"/>
            <a:ext cx="7955280" cy="4069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PRIOR </a:t>
            </a:r>
            <a:r>
              <a:rPr lang="en-US" dirty="0"/>
              <a:t>to delivery, be sure:</a:t>
            </a:r>
          </a:p>
          <a:p>
            <a:pPr lvl="1"/>
            <a:r>
              <a:rPr lang="en-US" dirty="0"/>
              <a:t>Items are </a:t>
            </a:r>
            <a:r>
              <a:rPr lang="en-US" b="1" dirty="0"/>
              <a:t>clean </a:t>
            </a:r>
            <a:r>
              <a:rPr lang="en-US" dirty="0"/>
              <a:t>of all dirt, dust, grime, grease, etc.</a:t>
            </a:r>
          </a:p>
          <a:p>
            <a:pPr lvl="1"/>
            <a:r>
              <a:rPr lang="en-US" b="1" dirty="0"/>
              <a:t>Each</a:t>
            </a:r>
            <a:r>
              <a:rPr lang="en-US" dirty="0"/>
              <a:t> item is labeled with SPN number</a:t>
            </a:r>
          </a:p>
          <a:p>
            <a:pPr lvl="2"/>
            <a:r>
              <a:rPr lang="en-US" dirty="0"/>
              <a:t>Label should be </a:t>
            </a:r>
            <a:r>
              <a:rPr lang="en-US" b="1" dirty="0"/>
              <a:t>visible </a:t>
            </a:r>
            <a:r>
              <a:rPr lang="en-US" dirty="0"/>
              <a:t>(</a:t>
            </a:r>
            <a:r>
              <a:rPr lang="en-US" i="1" dirty="0"/>
              <a:t>tape and markers OK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Label should </a:t>
            </a:r>
            <a:r>
              <a:rPr lang="en-US" b="1" dirty="0"/>
              <a:t>NOT</a:t>
            </a:r>
            <a:r>
              <a:rPr lang="en-US" dirty="0"/>
              <a:t> be placed on laptop or monitor screens</a:t>
            </a:r>
          </a:p>
          <a:p>
            <a:pPr lvl="1"/>
            <a:r>
              <a:rPr lang="en-US" b="1" dirty="0"/>
              <a:t>ALL</a:t>
            </a:r>
            <a:r>
              <a:rPr lang="en-US" dirty="0"/>
              <a:t> state identification tags are removed</a:t>
            </a:r>
          </a:p>
          <a:p>
            <a:pPr lvl="1"/>
            <a:r>
              <a:rPr lang="en-US" dirty="0"/>
              <a:t>Small items are bundled &amp; labeled with SPN number and quantity in the bundle</a:t>
            </a:r>
          </a:p>
          <a:p>
            <a:pPr lvl="1"/>
            <a:r>
              <a:rPr lang="en-US" dirty="0"/>
              <a:t>A copy of the SPN form is included with items</a:t>
            </a:r>
          </a:p>
          <a:p>
            <a:pPr lvl="1"/>
            <a:r>
              <a:rPr lang="en-US" dirty="0"/>
              <a:t>For vehicles – license plates are removed (</a:t>
            </a:r>
            <a:r>
              <a:rPr lang="en-US" i="1" dirty="0"/>
              <a:t>can remove at Surplus location) </a:t>
            </a:r>
            <a:r>
              <a:rPr lang="en-US" dirty="0"/>
              <a:t>and title, SPN Form, &amp; keys are delivered with vehicle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060" y="307172"/>
            <a:ext cx="6377940" cy="1293028"/>
          </a:xfrm>
        </p:spPr>
        <p:txBody>
          <a:bodyPr>
            <a:normAutofit/>
          </a:bodyPr>
          <a:lstStyle/>
          <a:p>
            <a:r>
              <a:rPr lang="en-US" dirty="0"/>
              <a:t>Examples of </a:t>
            </a:r>
            <a:r>
              <a:rPr lang="en-US" b="1" u="sng" dirty="0"/>
              <a:t>PROPERLY</a:t>
            </a:r>
            <a:r>
              <a:rPr lang="en-US" dirty="0"/>
              <a:t> Prepared Items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F9666F-2910-70EC-77E5-4672A61620F2}"/>
              </a:ext>
            </a:extLst>
          </p:cNvPr>
          <p:cNvGrpSpPr/>
          <p:nvPr/>
        </p:nvGrpSpPr>
        <p:grpSpPr>
          <a:xfrm>
            <a:off x="3350628" y="1931135"/>
            <a:ext cx="2530563" cy="4234535"/>
            <a:chOff x="3400901" y="1906795"/>
            <a:chExt cx="2530563" cy="423453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28097F-321B-97C5-0B04-6D03CA1480CE}"/>
                </a:ext>
              </a:extLst>
            </p:cNvPr>
            <p:cNvGrpSpPr/>
            <p:nvPr/>
          </p:nvGrpSpPr>
          <p:grpSpPr>
            <a:xfrm>
              <a:off x="3562172" y="1906795"/>
              <a:ext cx="2208021" cy="988805"/>
              <a:chOff x="6478257" y="2971800"/>
              <a:chExt cx="2208021" cy="988805"/>
            </a:xfrm>
          </p:grpSpPr>
          <p:sp>
            <p:nvSpPr>
              <p:cNvPr id="19" name="Thought Bubble: Cloud 10">
                <a:extLst>
                  <a:ext uri="{FF2B5EF4-FFF2-40B4-BE49-F238E27FC236}">
                    <a16:creationId xmlns:a16="http://schemas.microsoft.com/office/drawing/2014/main" id="{CF2EBF60-42B0-F017-B1EE-5D587DA742D8}"/>
                  </a:ext>
                </a:extLst>
              </p:cNvPr>
              <p:cNvSpPr/>
              <p:nvPr/>
            </p:nvSpPr>
            <p:spPr>
              <a:xfrm>
                <a:off x="6498772" y="2971800"/>
                <a:ext cx="2166991" cy="988805"/>
              </a:xfrm>
              <a:prstGeom prst="wedgeRoundRectCallou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0C25EF-9F57-50D3-09D6-73836693EC18}"/>
                  </a:ext>
                </a:extLst>
              </p:cNvPr>
              <p:cNvSpPr txBox="1"/>
              <p:nvPr/>
            </p:nvSpPr>
            <p:spPr>
              <a:xfrm>
                <a:off x="6478257" y="3004537"/>
                <a:ext cx="2208021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Box or palletize Pallets no larger than 40” x 48”</a:t>
                </a:r>
              </a:p>
            </p:txBody>
          </p:sp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68ADECA-7CC6-4850-58DE-36029E333BCE}"/>
                </a:ext>
              </a:extLst>
            </p:cNvPr>
            <p:cNvSpPr/>
            <p:nvPr/>
          </p:nvSpPr>
          <p:spPr>
            <a:xfrm>
              <a:off x="3400901" y="3289176"/>
              <a:ext cx="2530563" cy="2852154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119" r="-2080" b="-3116"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B78616-AE2A-1679-1FAA-4049A6390B7C}"/>
              </a:ext>
            </a:extLst>
          </p:cNvPr>
          <p:cNvGrpSpPr/>
          <p:nvPr/>
        </p:nvGrpSpPr>
        <p:grpSpPr>
          <a:xfrm>
            <a:off x="6033613" y="1931135"/>
            <a:ext cx="2442746" cy="4241065"/>
            <a:chOff x="6083886" y="1906795"/>
            <a:chExt cx="2442746" cy="42410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D7BD00-0051-70C8-7D6F-B366802A2A87}"/>
                </a:ext>
              </a:extLst>
            </p:cNvPr>
            <p:cNvGrpSpPr/>
            <p:nvPr/>
          </p:nvGrpSpPr>
          <p:grpSpPr>
            <a:xfrm>
              <a:off x="6201249" y="1906795"/>
              <a:ext cx="2208021" cy="988805"/>
              <a:chOff x="6478257" y="2971800"/>
              <a:chExt cx="2208021" cy="988805"/>
            </a:xfrm>
          </p:grpSpPr>
          <p:sp>
            <p:nvSpPr>
              <p:cNvPr id="11" name="Thought Bubble: Cloud 10"/>
              <p:cNvSpPr/>
              <p:nvPr/>
            </p:nvSpPr>
            <p:spPr>
              <a:xfrm>
                <a:off x="6498772" y="2971800"/>
                <a:ext cx="2166991" cy="988805"/>
              </a:xfrm>
              <a:prstGeom prst="wedgeRoundRectCallou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B0AB93-36B1-E4D9-D0DE-6E2C10B75044}"/>
                  </a:ext>
                </a:extLst>
              </p:cNvPr>
              <p:cNvSpPr txBox="1"/>
              <p:nvPr/>
            </p:nvSpPr>
            <p:spPr>
              <a:xfrm>
                <a:off x="6478257" y="3004537"/>
                <a:ext cx="2208021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Written SPN numbers are Acceptable</a:t>
                </a:r>
              </a:p>
            </p:txBody>
          </p:sp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E76FFEE-F871-8F3A-913D-08312197FAD4}"/>
                </a:ext>
              </a:extLst>
            </p:cNvPr>
            <p:cNvSpPr/>
            <p:nvPr/>
          </p:nvSpPr>
          <p:spPr>
            <a:xfrm>
              <a:off x="6083886" y="3282646"/>
              <a:ext cx="2442746" cy="2865214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861" t="-1067" r="-19987" b="-3667"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A78778-CACF-CE1E-136C-29ADB1F27DBE}"/>
              </a:ext>
            </a:extLst>
          </p:cNvPr>
          <p:cNvGrpSpPr/>
          <p:nvPr/>
        </p:nvGrpSpPr>
        <p:grpSpPr>
          <a:xfrm>
            <a:off x="667642" y="1931135"/>
            <a:ext cx="2530564" cy="4241065"/>
            <a:chOff x="717915" y="1906795"/>
            <a:chExt cx="2530564" cy="424106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C24F0DE-E2EC-91DE-009F-A0ED752D6D4E}"/>
                </a:ext>
              </a:extLst>
            </p:cNvPr>
            <p:cNvSpPr/>
            <p:nvPr/>
          </p:nvSpPr>
          <p:spPr>
            <a:xfrm>
              <a:off x="717915" y="3282646"/>
              <a:ext cx="2530564" cy="2865214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130" t="-1366" r="-2419" b="-1712"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EC48872-2ABF-1495-B15D-EF5D1A980C37}"/>
                </a:ext>
              </a:extLst>
            </p:cNvPr>
            <p:cNvGrpSpPr/>
            <p:nvPr/>
          </p:nvGrpSpPr>
          <p:grpSpPr>
            <a:xfrm>
              <a:off x="879187" y="1906795"/>
              <a:ext cx="2208021" cy="988805"/>
              <a:chOff x="6478257" y="2971800"/>
              <a:chExt cx="2208021" cy="988805"/>
            </a:xfrm>
          </p:grpSpPr>
          <p:sp>
            <p:nvSpPr>
              <p:cNvPr id="27" name="Thought Bubble: Cloud 10">
                <a:extLst>
                  <a:ext uri="{FF2B5EF4-FFF2-40B4-BE49-F238E27FC236}">
                    <a16:creationId xmlns:a16="http://schemas.microsoft.com/office/drawing/2014/main" id="{27D6A41E-77A9-0793-35A5-F11BFD6AA08C}"/>
                  </a:ext>
                </a:extLst>
              </p:cNvPr>
              <p:cNvSpPr/>
              <p:nvPr/>
            </p:nvSpPr>
            <p:spPr>
              <a:xfrm>
                <a:off x="6498772" y="2971800"/>
                <a:ext cx="2166991" cy="988805"/>
              </a:xfrm>
              <a:prstGeom prst="wedgeRoundRectCallou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7C8775-D94D-9BB4-82CB-4A8BD4BCD10C}"/>
                  </a:ext>
                </a:extLst>
              </p:cNvPr>
              <p:cNvSpPr txBox="1"/>
              <p:nvPr/>
            </p:nvSpPr>
            <p:spPr>
              <a:xfrm>
                <a:off x="6478257" y="3143037"/>
                <a:ext cx="220802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Shrink-Wrapped for safety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17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060" y="307172"/>
            <a:ext cx="6377940" cy="1293028"/>
          </a:xfrm>
        </p:spPr>
        <p:txBody>
          <a:bodyPr/>
          <a:lstStyle/>
          <a:p>
            <a:r>
              <a:rPr lang="en-US" dirty="0"/>
              <a:t>Team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30" y="2362200"/>
            <a:ext cx="6377940" cy="320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Shannon N. Morris</a:t>
            </a:r>
          </a:p>
          <a:p>
            <a:pPr marL="0" indent="0" algn="ctr">
              <a:buNone/>
            </a:pPr>
            <a:r>
              <a:rPr lang="en-US" sz="2000" dirty="0"/>
              <a:t>Surplus Property Manager</a:t>
            </a:r>
          </a:p>
          <a:p>
            <a:pPr algn="ctr"/>
            <a:endParaRPr lang="en-US" sz="2000" dirty="0"/>
          </a:p>
          <a:p>
            <a:pPr marL="0" indent="0" algn="ctr">
              <a:buNone/>
            </a:pPr>
            <a:r>
              <a:rPr lang="en-US" sz="2000" b="1" dirty="0"/>
              <a:t>James A. ByBee</a:t>
            </a:r>
          </a:p>
          <a:p>
            <a:pPr marL="0" indent="0" algn="ctr">
              <a:buNone/>
            </a:pPr>
            <a:r>
              <a:rPr lang="en-US" sz="2000" dirty="0"/>
              <a:t>Administrative Program Officer I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dirty="0"/>
              <a:t>Jennifer Sommars-Link</a:t>
            </a:r>
          </a:p>
          <a:p>
            <a:pPr marL="0" indent="0" algn="ctr">
              <a:buNone/>
            </a:pPr>
            <a:r>
              <a:rPr lang="en-US" sz="2000" dirty="0"/>
              <a:t>Materiel Administrative &amp; Legal Services Manager</a:t>
            </a:r>
          </a:p>
        </p:txBody>
      </p:sp>
    </p:spTree>
    <p:extLst>
      <p:ext uri="{BB962C8B-B14F-4D97-AF65-F5344CB8AC3E}">
        <p14:creationId xmlns:p14="http://schemas.microsoft.com/office/powerpoint/2010/main" val="34576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0738E85-4A43-91BE-D37D-0371DCF75F18}"/>
              </a:ext>
            </a:extLst>
          </p:cNvPr>
          <p:cNvGrpSpPr/>
          <p:nvPr/>
        </p:nvGrpSpPr>
        <p:grpSpPr>
          <a:xfrm>
            <a:off x="2133600" y="438832"/>
            <a:ext cx="6062472" cy="932768"/>
            <a:chOff x="2133600" y="438832"/>
            <a:chExt cx="6062472" cy="93276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CE86176-2909-4B48-8A0B-0255E6B5C6AE}"/>
                </a:ext>
              </a:extLst>
            </p:cNvPr>
            <p:cNvGrpSpPr/>
            <p:nvPr/>
          </p:nvGrpSpPr>
          <p:grpSpPr>
            <a:xfrm>
              <a:off x="2133600" y="438832"/>
              <a:ext cx="2167128" cy="932768"/>
              <a:chOff x="0" y="4897617"/>
              <a:chExt cx="2167128" cy="932768"/>
            </a:xfrm>
          </p:grpSpPr>
          <p:sp>
            <p:nvSpPr>
              <p:cNvPr id="9" name="Rectangle: Rounded Corners 8">
                <a:hlinkClick r:id="rId2"/>
                <a:extLst>
                  <a:ext uri="{FF2B5EF4-FFF2-40B4-BE49-F238E27FC236}">
                    <a16:creationId xmlns:a16="http://schemas.microsoft.com/office/drawing/2014/main" id="{237EF279-449F-40EE-86B5-CD480C2B9779}"/>
                  </a:ext>
                </a:extLst>
              </p:cNvPr>
              <p:cNvSpPr/>
              <p:nvPr/>
            </p:nvSpPr>
            <p:spPr>
              <a:xfrm>
                <a:off x="0" y="4897617"/>
                <a:ext cx="2167128" cy="93276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5632119"/>
                  <a:satOff val="-14516"/>
                  <a:lumOff val="-9804"/>
                  <a:alphaOff val="0"/>
                </a:schemeClr>
              </a:fillRef>
              <a:effectRef idx="0">
                <a:schemeClr val="accent5">
                  <a:hueOff val="-5632119"/>
                  <a:satOff val="-14516"/>
                  <a:lumOff val="-980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099200B1-EEC7-4435-8D98-A07692956D68}"/>
                  </a:ext>
                </a:extLst>
              </p:cNvPr>
              <p:cNvSpPr txBox="1"/>
              <p:nvPr/>
            </p:nvSpPr>
            <p:spPr>
              <a:xfrm>
                <a:off x="45534" y="4943151"/>
                <a:ext cx="2076060" cy="8417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100" kern="1200" dirty="0"/>
                  <a:t>Disposition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3BF108F-4B1D-417A-B690-70F87E67A151}"/>
                </a:ext>
              </a:extLst>
            </p:cNvPr>
            <p:cNvGrpSpPr/>
            <p:nvPr/>
          </p:nvGrpSpPr>
          <p:grpSpPr>
            <a:xfrm>
              <a:off x="4343400" y="532109"/>
              <a:ext cx="3852672" cy="746214"/>
              <a:chOff x="2167127" y="4990894"/>
              <a:chExt cx="3852672" cy="746214"/>
            </a:xfrm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E89DDC24-5A69-4051-B873-99252573016A}"/>
                  </a:ext>
                </a:extLst>
              </p:cNvPr>
              <p:cNvSpPr/>
              <p:nvPr/>
            </p:nvSpPr>
            <p:spPr>
              <a:xfrm rot="5400000">
                <a:off x="3720356" y="3437665"/>
                <a:ext cx="746214" cy="3852672"/>
              </a:xfrm>
              <a:prstGeom prst="round2Same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-5616468"/>
                  <a:satOff val="-19027"/>
                  <a:lumOff val="-244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5616468"/>
                  <a:satOff val="-19027"/>
                  <a:lumOff val="-244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5616468"/>
                  <a:satOff val="-19027"/>
                  <a:lumOff val="-244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Rectangle: Top Corners Rounded 4">
                <a:extLst>
                  <a:ext uri="{FF2B5EF4-FFF2-40B4-BE49-F238E27FC236}">
                    <a16:creationId xmlns:a16="http://schemas.microsoft.com/office/drawing/2014/main" id="{830235E2-2F06-4ECE-A192-5F068D54E922}"/>
                  </a:ext>
                </a:extLst>
              </p:cNvPr>
              <p:cNvSpPr txBox="1"/>
              <p:nvPr/>
            </p:nvSpPr>
            <p:spPr>
              <a:xfrm>
                <a:off x="2167128" y="5027321"/>
                <a:ext cx="3816245" cy="6733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kern="1200" dirty="0"/>
                  <a:t>The items are auctioned through GovDeals or identified for disposal through the destruction/recycling process</a:t>
                </a:r>
              </a:p>
            </p:txBody>
          </p:sp>
        </p:grp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29CC6-F12F-475A-A27E-8FAF732D3154}"/>
              </a:ext>
            </a:extLst>
          </p:cNvPr>
          <p:cNvSpPr txBox="1">
            <a:spLocks/>
          </p:cNvSpPr>
          <p:nvPr/>
        </p:nvSpPr>
        <p:spPr>
          <a:xfrm>
            <a:off x="411480" y="1600200"/>
            <a:ext cx="8321040" cy="48189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SALES/AUCTION Disposal</a:t>
            </a:r>
            <a:r>
              <a:rPr lang="en-US" sz="2000" dirty="0"/>
              <a:t> 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PRE-AUCTION Sales</a:t>
            </a:r>
            <a:r>
              <a:rPr lang="en-US" sz="2000" dirty="0"/>
              <a:t>:</a:t>
            </a:r>
          </a:p>
          <a:p>
            <a:pPr lvl="1"/>
            <a:r>
              <a:rPr lang="en-US" dirty="0"/>
              <a:t>Contact Surplus Property regarding availability when looking for a particular item.</a:t>
            </a:r>
          </a:p>
          <a:p>
            <a:pPr lvl="1"/>
            <a:r>
              <a:rPr lang="en-US" dirty="0"/>
              <a:t>Items can be viewed Tues – Thurs, 9:00 AM to 3:30 PM (closed 12PM – 1PM for lunch)</a:t>
            </a:r>
          </a:p>
          <a:p>
            <a:pPr marL="0" indent="0">
              <a:buNone/>
            </a:pPr>
            <a:r>
              <a:rPr lang="en-US" sz="2000" b="1" dirty="0"/>
              <a:t>AUCTION on GovDeals.com: </a:t>
            </a:r>
          </a:p>
          <a:p>
            <a:pPr lvl="1"/>
            <a:r>
              <a:rPr lang="en-US" dirty="0"/>
              <a:t>Items are available online at </a:t>
            </a:r>
            <a:r>
              <a:rPr lang="en-US" dirty="0">
                <a:hlinkClick r:id="rId3"/>
              </a:rPr>
              <a:t>GovDeals.com/</a:t>
            </a:r>
            <a:r>
              <a:rPr lang="en-US" dirty="0" err="1">
                <a:hlinkClick r:id="rId3"/>
              </a:rPr>
              <a:t>nesurplus</a:t>
            </a:r>
            <a:r>
              <a:rPr lang="en-US" dirty="0">
                <a:hlinkClick r:id="rId3"/>
              </a:rPr>
              <a:t> </a:t>
            </a:r>
            <a:endParaRPr lang="en-US" dirty="0"/>
          </a:p>
          <a:p>
            <a:pPr lvl="1"/>
            <a:r>
              <a:rPr lang="en-US" dirty="0"/>
              <a:t>If an Agency or Political Subdivision wishes to purchase an item posted for auction, it will be removed from auction. </a:t>
            </a:r>
          </a:p>
          <a:p>
            <a:pPr marL="0" indent="0">
              <a:buNone/>
            </a:pPr>
            <a:r>
              <a:rPr lang="en-US" sz="2000" b="1" dirty="0"/>
              <a:t>Bill of Sale:</a:t>
            </a:r>
          </a:p>
          <a:p>
            <a:pPr lvl="1"/>
            <a:r>
              <a:rPr lang="en-US" dirty="0"/>
              <a:t>For all items sold, Surplus Property will provide a Bill of Sale to be signed by the purchaser.</a:t>
            </a:r>
          </a:p>
          <a:p>
            <a:pPr lvl="1"/>
            <a:r>
              <a:rPr lang="en-US" dirty="0"/>
              <a:t>Pick-up should take place within 5 business days for agencies and 10 business days for </a:t>
            </a:r>
            <a:r>
              <a:rPr lang="en-US" dirty="0" err="1"/>
              <a:t>GovDeals</a:t>
            </a:r>
            <a:r>
              <a:rPr lang="en-US" dirty="0"/>
              <a:t> sales.</a:t>
            </a:r>
          </a:p>
          <a:p>
            <a:pPr lvl="2"/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/>
              <a:t>Bill of Sale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F4C9D29-CB97-4A8B-887E-9C4D474C6F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652275"/>
              </p:ext>
            </p:extLst>
          </p:nvPr>
        </p:nvGraphicFramePr>
        <p:xfrm>
          <a:off x="2240756" y="823912"/>
          <a:ext cx="4662488" cy="603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87" imgH="7543800" progId="AcroExch.Document.DC">
                  <p:embed/>
                </p:oleObj>
              </mc:Choice>
              <mc:Fallback>
                <p:oleObj name="Acrobat Document" r:id="rId2" imgW="5829287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40756" y="823912"/>
                        <a:ext cx="4662488" cy="603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423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447800"/>
            <a:ext cx="7955280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Prior Authorization Required: </a:t>
            </a:r>
          </a:p>
          <a:p>
            <a:pPr lvl="1"/>
            <a:r>
              <a:rPr lang="en-US" dirty="0"/>
              <a:t>Items cannot be destroyed, scrapped, cannibalized or recycled without authorization.</a:t>
            </a:r>
          </a:p>
          <a:p>
            <a:pPr lvl="1"/>
            <a:r>
              <a:rPr lang="en-US" dirty="0"/>
              <a:t>Destruction requests (SPNs) are submitted through ECM to request destruction authorization.</a:t>
            </a:r>
          </a:p>
          <a:p>
            <a:pPr marL="457200" lvl="1" indent="0">
              <a:buNone/>
            </a:pPr>
            <a:r>
              <a:rPr lang="en-US" sz="1800" i="1" dirty="0"/>
              <a:t>(See </a:t>
            </a:r>
            <a:r>
              <a:rPr lang="en-US" sz="1800" i="1" dirty="0">
                <a:hlinkClick r:id="rId3"/>
              </a:rPr>
              <a:t>Asset Management Manual </a:t>
            </a:r>
            <a:r>
              <a:rPr lang="en-US" sz="1800" i="1" dirty="0"/>
              <a:t>for additional information)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/>
              <a:t>Destruction Types: </a:t>
            </a:r>
          </a:p>
          <a:p>
            <a:pPr lvl="1"/>
            <a:r>
              <a:rPr lang="en-US" dirty="0"/>
              <a:t>Destroy and Dispose (DND)</a:t>
            </a:r>
          </a:p>
          <a:p>
            <a:pPr lvl="1"/>
            <a:r>
              <a:rPr lang="en-US" dirty="0"/>
              <a:t>Destroy by Recycling (DNR)</a:t>
            </a:r>
          </a:p>
          <a:p>
            <a:pPr lvl="1"/>
            <a:r>
              <a:rPr lang="en-US" dirty="0"/>
              <a:t>Cannibalize for Parts (PRT)</a:t>
            </a:r>
          </a:p>
          <a:p>
            <a:pPr lvl="1"/>
            <a:r>
              <a:rPr lang="en-US" dirty="0"/>
              <a:t>Hazardous Materials (HAZ)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sz="2000" dirty="0"/>
              <a:t>NOTE: If items do not sell, Agency may be asked to process items as a Destruction which may require SPN adjustment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113A1CA-6E70-451E-97FB-123B36EC598C}"/>
              </a:ext>
            </a:extLst>
          </p:cNvPr>
          <p:cNvSpPr txBox="1">
            <a:spLocks noChangeAspect="1"/>
          </p:cNvSpPr>
          <p:nvPr/>
        </p:nvSpPr>
        <p:spPr>
          <a:xfrm>
            <a:off x="3659188" y="260350"/>
            <a:ext cx="5484812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/>
              <a:t>Destruction</a:t>
            </a:r>
          </a:p>
        </p:txBody>
      </p:sp>
    </p:spTree>
    <p:extLst>
      <p:ext uri="{BB962C8B-B14F-4D97-AF65-F5344CB8AC3E}">
        <p14:creationId xmlns:p14="http://schemas.microsoft.com/office/powerpoint/2010/main" val="9133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113A1CA-6E70-451E-97FB-123B36EC598C}"/>
              </a:ext>
            </a:extLst>
          </p:cNvPr>
          <p:cNvSpPr txBox="1">
            <a:spLocks noChangeAspect="1"/>
          </p:cNvSpPr>
          <p:nvPr/>
        </p:nvSpPr>
        <p:spPr>
          <a:xfrm>
            <a:off x="2686050" y="307172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Destruction workflow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0A47BD-F7D1-4E21-01FD-3943A7865518}"/>
              </a:ext>
            </a:extLst>
          </p:cNvPr>
          <p:cNvGrpSpPr/>
          <p:nvPr/>
        </p:nvGrpSpPr>
        <p:grpSpPr>
          <a:xfrm>
            <a:off x="685800" y="1905000"/>
            <a:ext cx="2064200" cy="4267200"/>
            <a:chOff x="491990" y="2017473"/>
            <a:chExt cx="2064200" cy="426720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85A28B3-E861-09B1-58DC-71159ECB9B04}"/>
                </a:ext>
              </a:extLst>
            </p:cNvPr>
            <p:cNvSpPr/>
            <p:nvPr/>
          </p:nvSpPr>
          <p:spPr>
            <a:xfrm>
              <a:off x="491990" y="2017473"/>
              <a:ext cx="2064200" cy="619260"/>
            </a:xfrm>
            <a:custGeom>
              <a:avLst/>
              <a:gdLst>
                <a:gd name="connsiteX0" fmla="*/ 0 w 2064200"/>
                <a:gd name="connsiteY0" fmla="*/ 0 h 619260"/>
                <a:gd name="connsiteX1" fmla="*/ 1878422 w 2064200"/>
                <a:gd name="connsiteY1" fmla="*/ 0 h 619260"/>
                <a:gd name="connsiteX2" fmla="*/ 2064200 w 2064200"/>
                <a:gd name="connsiteY2" fmla="*/ 309630 h 619260"/>
                <a:gd name="connsiteX3" fmla="*/ 1878422 w 2064200"/>
                <a:gd name="connsiteY3" fmla="*/ 619260 h 619260"/>
                <a:gd name="connsiteX4" fmla="*/ 0 w 2064200"/>
                <a:gd name="connsiteY4" fmla="*/ 619260 h 619260"/>
                <a:gd name="connsiteX5" fmla="*/ 185778 w 2064200"/>
                <a:gd name="connsiteY5" fmla="*/ 309630 h 619260"/>
                <a:gd name="connsiteX6" fmla="*/ 0 w 2064200"/>
                <a:gd name="connsiteY6" fmla="*/ 0 h 61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4200" h="619260">
                  <a:moveTo>
                    <a:pt x="0" y="0"/>
                  </a:moveTo>
                  <a:lnTo>
                    <a:pt x="1878422" y="0"/>
                  </a:lnTo>
                  <a:lnTo>
                    <a:pt x="2064200" y="309630"/>
                  </a:lnTo>
                  <a:lnTo>
                    <a:pt x="1878422" y="619260"/>
                  </a:lnTo>
                  <a:lnTo>
                    <a:pt x="0" y="619260"/>
                  </a:lnTo>
                  <a:lnTo>
                    <a:pt x="185778" y="3096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239" tIns="76461" rIns="262239" bIns="7646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Destruct – Agency Begin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A90C3C2-3B1B-B1E8-DDF2-06CD0B990822}"/>
                </a:ext>
              </a:extLst>
            </p:cNvPr>
            <p:cNvSpPr/>
            <p:nvPr/>
          </p:nvSpPr>
          <p:spPr>
            <a:xfrm>
              <a:off x="491990" y="2636733"/>
              <a:ext cx="1878422" cy="3647940"/>
            </a:xfrm>
            <a:custGeom>
              <a:avLst/>
              <a:gdLst>
                <a:gd name="connsiteX0" fmla="*/ 0 w 1878422"/>
                <a:gd name="connsiteY0" fmla="*/ 0 h 3115819"/>
                <a:gd name="connsiteX1" fmla="*/ 1878422 w 1878422"/>
                <a:gd name="connsiteY1" fmla="*/ 0 h 3115819"/>
                <a:gd name="connsiteX2" fmla="*/ 1878422 w 1878422"/>
                <a:gd name="connsiteY2" fmla="*/ 3115819 h 3115819"/>
                <a:gd name="connsiteX3" fmla="*/ 0 w 1878422"/>
                <a:gd name="connsiteY3" fmla="*/ 3115819 h 3115819"/>
                <a:gd name="connsiteX4" fmla="*/ 0 w 1878422"/>
                <a:gd name="connsiteY4" fmla="*/ 0 h 31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8422" h="3115819">
                  <a:moveTo>
                    <a:pt x="0" y="0"/>
                  </a:moveTo>
                  <a:lnTo>
                    <a:pt x="1878422" y="0"/>
                  </a:lnTo>
                  <a:lnTo>
                    <a:pt x="1878422" y="3115819"/>
                  </a:lnTo>
                  <a:lnTo>
                    <a:pt x="0" y="31158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437" tIns="148437" rIns="148437" bIns="296874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/>
                <a:t>Agency uploads SPN &amp; photo(s) to ECM/Hyland OnBase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/>
                <a:t>Agency forwards SPN to Destruct Surplus Process queue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117F22-F5A8-2F1D-3B64-8B62F12A296A}"/>
              </a:ext>
            </a:extLst>
          </p:cNvPr>
          <p:cNvGrpSpPr/>
          <p:nvPr/>
        </p:nvGrpSpPr>
        <p:grpSpPr>
          <a:xfrm>
            <a:off x="2709273" y="1905000"/>
            <a:ext cx="2064200" cy="4267200"/>
            <a:chOff x="2515463" y="2017473"/>
            <a:chExt cx="2064200" cy="42672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90B75C5-C207-86E6-393A-08EC7FB97C62}"/>
                </a:ext>
              </a:extLst>
            </p:cNvPr>
            <p:cNvSpPr/>
            <p:nvPr/>
          </p:nvSpPr>
          <p:spPr>
            <a:xfrm>
              <a:off x="2515463" y="2017473"/>
              <a:ext cx="2064200" cy="619260"/>
            </a:xfrm>
            <a:custGeom>
              <a:avLst/>
              <a:gdLst>
                <a:gd name="connsiteX0" fmla="*/ 0 w 2064200"/>
                <a:gd name="connsiteY0" fmla="*/ 0 h 619260"/>
                <a:gd name="connsiteX1" fmla="*/ 1878422 w 2064200"/>
                <a:gd name="connsiteY1" fmla="*/ 0 h 619260"/>
                <a:gd name="connsiteX2" fmla="*/ 2064200 w 2064200"/>
                <a:gd name="connsiteY2" fmla="*/ 309630 h 619260"/>
                <a:gd name="connsiteX3" fmla="*/ 1878422 w 2064200"/>
                <a:gd name="connsiteY3" fmla="*/ 619260 h 619260"/>
                <a:gd name="connsiteX4" fmla="*/ 0 w 2064200"/>
                <a:gd name="connsiteY4" fmla="*/ 619260 h 619260"/>
                <a:gd name="connsiteX5" fmla="*/ 185778 w 2064200"/>
                <a:gd name="connsiteY5" fmla="*/ 309630 h 619260"/>
                <a:gd name="connsiteX6" fmla="*/ 0 w 2064200"/>
                <a:gd name="connsiteY6" fmla="*/ 0 h 61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4200" h="619260">
                  <a:moveTo>
                    <a:pt x="0" y="0"/>
                  </a:moveTo>
                  <a:lnTo>
                    <a:pt x="1878422" y="0"/>
                  </a:lnTo>
                  <a:lnTo>
                    <a:pt x="2064200" y="309630"/>
                  </a:lnTo>
                  <a:lnTo>
                    <a:pt x="1878422" y="619260"/>
                  </a:lnTo>
                  <a:lnTo>
                    <a:pt x="0" y="619260"/>
                  </a:lnTo>
                  <a:lnTo>
                    <a:pt x="185778" y="3096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239" tIns="76461" rIns="262239" bIns="7646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Destruct – Surplus Process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97F76B8-709A-70CA-5E83-C219CA3C734F}"/>
                </a:ext>
              </a:extLst>
            </p:cNvPr>
            <p:cNvSpPr/>
            <p:nvPr/>
          </p:nvSpPr>
          <p:spPr>
            <a:xfrm>
              <a:off x="2515463" y="2636733"/>
              <a:ext cx="1878422" cy="3647940"/>
            </a:xfrm>
            <a:custGeom>
              <a:avLst/>
              <a:gdLst>
                <a:gd name="connsiteX0" fmla="*/ 0 w 1878422"/>
                <a:gd name="connsiteY0" fmla="*/ 0 h 3115819"/>
                <a:gd name="connsiteX1" fmla="*/ 1878422 w 1878422"/>
                <a:gd name="connsiteY1" fmla="*/ 0 h 3115819"/>
                <a:gd name="connsiteX2" fmla="*/ 1878422 w 1878422"/>
                <a:gd name="connsiteY2" fmla="*/ 3115819 h 3115819"/>
                <a:gd name="connsiteX3" fmla="*/ 0 w 1878422"/>
                <a:gd name="connsiteY3" fmla="*/ 3115819 h 3115819"/>
                <a:gd name="connsiteX4" fmla="*/ 0 w 1878422"/>
                <a:gd name="connsiteY4" fmla="*/ 0 h 31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8422" h="3115819">
                  <a:moveTo>
                    <a:pt x="0" y="0"/>
                  </a:moveTo>
                  <a:lnTo>
                    <a:pt x="1878422" y="0"/>
                  </a:lnTo>
                  <a:lnTo>
                    <a:pt x="1878422" y="3115819"/>
                  </a:lnTo>
                  <a:lnTo>
                    <a:pt x="0" y="31158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437" tIns="148437" rIns="148437" bIns="296874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Surplus reviews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Surplus approves or rejects;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if </a:t>
              </a:r>
              <a:r>
                <a:rPr lang="en-US" sz="1100" u="sng" kern="1200" dirty="0"/>
                <a:t>approved</a:t>
              </a:r>
              <a:r>
                <a:rPr lang="en-US" sz="1100" kern="1200" dirty="0"/>
                <a:t> – Surplus will note in Discussion “Approved” with any additional directives as appropriate.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dirty="0"/>
                <a:t>If </a:t>
              </a:r>
              <a:r>
                <a:rPr lang="en-US" sz="1100" u="sng" kern="1200" dirty="0"/>
                <a:t>rejected</a:t>
              </a:r>
              <a:r>
                <a:rPr lang="en-US" sz="1100" kern="1200" dirty="0"/>
                <a:t>, Surplus will add note as to why with additional instruction as appropriate.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SPN moves to Destruct – Agency Review queue for Agency action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BD9469-1FC1-DE1E-2F4E-03DDF7E4FC80}"/>
              </a:ext>
            </a:extLst>
          </p:cNvPr>
          <p:cNvGrpSpPr/>
          <p:nvPr/>
        </p:nvGrpSpPr>
        <p:grpSpPr>
          <a:xfrm>
            <a:off x="4732746" y="1905000"/>
            <a:ext cx="2064200" cy="4267200"/>
            <a:chOff x="4538936" y="2017473"/>
            <a:chExt cx="2064200" cy="42672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90ED957-528C-DDDA-1E31-5A60204221E5}"/>
                </a:ext>
              </a:extLst>
            </p:cNvPr>
            <p:cNvSpPr/>
            <p:nvPr/>
          </p:nvSpPr>
          <p:spPr>
            <a:xfrm>
              <a:off x="4538936" y="2017473"/>
              <a:ext cx="2064200" cy="619260"/>
            </a:xfrm>
            <a:custGeom>
              <a:avLst/>
              <a:gdLst>
                <a:gd name="connsiteX0" fmla="*/ 0 w 2064200"/>
                <a:gd name="connsiteY0" fmla="*/ 0 h 619260"/>
                <a:gd name="connsiteX1" fmla="*/ 1878422 w 2064200"/>
                <a:gd name="connsiteY1" fmla="*/ 0 h 619260"/>
                <a:gd name="connsiteX2" fmla="*/ 2064200 w 2064200"/>
                <a:gd name="connsiteY2" fmla="*/ 309630 h 619260"/>
                <a:gd name="connsiteX3" fmla="*/ 1878422 w 2064200"/>
                <a:gd name="connsiteY3" fmla="*/ 619260 h 619260"/>
                <a:gd name="connsiteX4" fmla="*/ 0 w 2064200"/>
                <a:gd name="connsiteY4" fmla="*/ 619260 h 619260"/>
                <a:gd name="connsiteX5" fmla="*/ 185778 w 2064200"/>
                <a:gd name="connsiteY5" fmla="*/ 309630 h 619260"/>
                <a:gd name="connsiteX6" fmla="*/ 0 w 2064200"/>
                <a:gd name="connsiteY6" fmla="*/ 0 h 61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4200" h="619260">
                  <a:moveTo>
                    <a:pt x="0" y="0"/>
                  </a:moveTo>
                  <a:lnTo>
                    <a:pt x="1878422" y="0"/>
                  </a:lnTo>
                  <a:lnTo>
                    <a:pt x="2064200" y="309630"/>
                  </a:lnTo>
                  <a:lnTo>
                    <a:pt x="1878422" y="619260"/>
                  </a:lnTo>
                  <a:lnTo>
                    <a:pt x="0" y="619260"/>
                  </a:lnTo>
                  <a:lnTo>
                    <a:pt x="185778" y="3096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239" tIns="76461" rIns="262239" bIns="7646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Destruct – Agency Review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13FC4ED-437F-9198-75D6-34F1AF9DA5FE}"/>
                </a:ext>
              </a:extLst>
            </p:cNvPr>
            <p:cNvSpPr/>
            <p:nvPr/>
          </p:nvSpPr>
          <p:spPr>
            <a:xfrm>
              <a:off x="4538936" y="2636733"/>
              <a:ext cx="1878422" cy="3647940"/>
            </a:xfrm>
            <a:custGeom>
              <a:avLst/>
              <a:gdLst>
                <a:gd name="connsiteX0" fmla="*/ 0 w 1878422"/>
                <a:gd name="connsiteY0" fmla="*/ 0 h 3115819"/>
                <a:gd name="connsiteX1" fmla="*/ 1878422 w 1878422"/>
                <a:gd name="connsiteY1" fmla="*/ 0 h 3115819"/>
                <a:gd name="connsiteX2" fmla="*/ 1878422 w 1878422"/>
                <a:gd name="connsiteY2" fmla="*/ 3115819 h 3115819"/>
                <a:gd name="connsiteX3" fmla="*/ 0 w 1878422"/>
                <a:gd name="connsiteY3" fmla="*/ 3115819 h 3115819"/>
                <a:gd name="connsiteX4" fmla="*/ 0 w 1878422"/>
                <a:gd name="connsiteY4" fmla="*/ 0 h 31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8422" h="3115819">
                  <a:moveTo>
                    <a:pt x="0" y="0"/>
                  </a:moveTo>
                  <a:lnTo>
                    <a:pt x="1878422" y="0"/>
                  </a:lnTo>
                  <a:lnTo>
                    <a:pt x="1878422" y="3115819"/>
                  </a:lnTo>
                  <a:lnTo>
                    <a:pt x="0" y="31158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437" tIns="148437" rIns="148437" bIns="296874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If approved, the Agency can now dispose of item(s)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Add “Discussion” in ECM to note:</a:t>
              </a:r>
            </a:p>
            <a:p>
              <a:pPr marL="57150" lvl="1" indent="-5715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00" kern="1200" dirty="0"/>
                <a:t>Date, Who, How and Witness of disposal</a:t>
              </a:r>
            </a:p>
            <a:p>
              <a:pPr marL="0" lvl="1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9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Upload any applicable supporting documents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Reminders are scheduled until disposal is complete (30, 60, 90, then daily)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Agency forwards SPN to Destruct Document – Surplus Review queue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359D51-2EC0-1CF3-3629-A7313E56AFC6}"/>
              </a:ext>
            </a:extLst>
          </p:cNvPr>
          <p:cNvGrpSpPr/>
          <p:nvPr/>
        </p:nvGrpSpPr>
        <p:grpSpPr>
          <a:xfrm>
            <a:off x="6756219" y="1905000"/>
            <a:ext cx="2064200" cy="4267200"/>
            <a:chOff x="6562409" y="2017473"/>
            <a:chExt cx="2064200" cy="4267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9266D5F-7FE0-A1D8-BAD5-A6C584C6D91D}"/>
                </a:ext>
              </a:extLst>
            </p:cNvPr>
            <p:cNvSpPr/>
            <p:nvPr/>
          </p:nvSpPr>
          <p:spPr>
            <a:xfrm>
              <a:off x="6562409" y="2017473"/>
              <a:ext cx="2064200" cy="619260"/>
            </a:xfrm>
            <a:custGeom>
              <a:avLst/>
              <a:gdLst>
                <a:gd name="connsiteX0" fmla="*/ 0 w 2064200"/>
                <a:gd name="connsiteY0" fmla="*/ 0 h 619260"/>
                <a:gd name="connsiteX1" fmla="*/ 1878422 w 2064200"/>
                <a:gd name="connsiteY1" fmla="*/ 0 h 619260"/>
                <a:gd name="connsiteX2" fmla="*/ 2064200 w 2064200"/>
                <a:gd name="connsiteY2" fmla="*/ 309630 h 619260"/>
                <a:gd name="connsiteX3" fmla="*/ 1878422 w 2064200"/>
                <a:gd name="connsiteY3" fmla="*/ 619260 h 619260"/>
                <a:gd name="connsiteX4" fmla="*/ 0 w 2064200"/>
                <a:gd name="connsiteY4" fmla="*/ 619260 h 619260"/>
                <a:gd name="connsiteX5" fmla="*/ 185778 w 2064200"/>
                <a:gd name="connsiteY5" fmla="*/ 309630 h 619260"/>
                <a:gd name="connsiteX6" fmla="*/ 0 w 2064200"/>
                <a:gd name="connsiteY6" fmla="*/ 0 h 61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4200" h="619260">
                  <a:moveTo>
                    <a:pt x="0" y="0"/>
                  </a:moveTo>
                  <a:lnTo>
                    <a:pt x="1878422" y="0"/>
                  </a:lnTo>
                  <a:lnTo>
                    <a:pt x="2064200" y="309630"/>
                  </a:lnTo>
                  <a:lnTo>
                    <a:pt x="1878422" y="619260"/>
                  </a:lnTo>
                  <a:lnTo>
                    <a:pt x="0" y="619260"/>
                  </a:lnTo>
                  <a:lnTo>
                    <a:pt x="185778" y="3096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239" tIns="76461" rIns="262239" bIns="7646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Destruct – Surplus Review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64ED3B8-A882-04EE-4103-DC3C19B7DEF1}"/>
                </a:ext>
              </a:extLst>
            </p:cNvPr>
            <p:cNvSpPr/>
            <p:nvPr/>
          </p:nvSpPr>
          <p:spPr>
            <a:xfrm>
              <a:off x="6562409" y="2636733"/>
              <a:ext cx="1878422" cy="3647940"/>
            </a:xfrm>
            <a:custGeom>
              <a:avLst/>
              <a:gdLst>
                <a:gd name="connsiteX0" fmla="*/ 0 w 1878422"/>
                <a:gd name="connsiteY0" fmla="*/ 0 h 3115819"/>
                <a:gd name="connsiteX1" fmla="*/ 1878422 w 1878422"/>
                <a:gd name="connsiteY1" fmla="*/ 0 h 3115819"/>
                <a:gd name="connsiteX2" fmla="*/ 1878422 w 1878422"/>
                <a:gd name="connsiteY2" fmla="*/ 3115819 h 3115819"/>
                <a:gd name="connsiteX3" fmla="*/ 0 w 1878422"/>
                <a:gd name="connsiteY3" fmla="*/ 3115819 h 3115819"/>
                <a:gd name="connsiteX4" fmla="*/ 0 w 1878422"/>
                <a:gd name="connsiteY4" fmla="*/ 0 h 31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8422" h="3115819">
                  <a:moveTo>
                    <a:pt x="0" y="0"/>
                  </a:moveTo>
                  <a:lnTo>
                    <a:pt x="1878422" y="0"/>
                  </a:lnTo>
                  <a:lnTo>
                    <a:pt x="1878422" y="3115819"/>
                  </a:lnTo>
                  <a:lnTo>
                    <a:pt x="0" y="31158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437" tIns="148437" rIns="148437" bIns="296874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Surplus reviews </a:t>
              </a:r>
            </a:p>
            <a:p>
              <a:pPr marL="57150" lvl="1" indent="-5715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00" kern="1200" dirty="0"/>
                <a:t>If Discussion is missing is incomplete, Surplus will Return to Agency Review with note</a:t>
              </a:r>
            </a:p>
            <a:p>
              <a:pPr marL="57150" lvl="1" indent="-5715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00" kern="1200" dirty="0"/>
                <a:t>If Discussion looks good, Surplus will move SPN to Mark Completed / Send Document to Admin for Disposal queue</a:t>
              </a:r>
            </a:p>
            <a:p>
              <a:pPr marL="57150" lvl="1" indent="-5715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9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Materiel Administration processes any fixed assets through disposal process to remove item(s) from E1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576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828800"/>
            <a:ext cx="795528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ECM Discussion documents the Agency’s final disposition step: </a:t>
            </a:r>
          </a:p>
          <a:p>
            <a:pPr lvl="1"/>
            <a:r>
              <a:rPr lang="en-US" dirty="0"/>
              <a:t>Include who completed the disposal &amp; witness;</a:t>
            </a:r>
          </a:p>
          <a:p>
            <a:pPr lvl="1"/>
            <a:r>
              <a:rPr lang="en-US" dirty="0"/>
              <a:t>Include date;</a:t>
            </a:r>
          </a:p>
          <a:p>
            <a:pPr lvl="1"/>
            <a:r>
              <a:rPr lang="en-US" dirty="0"/>
              <a:t>Include where or how item(s) are disposed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SAMPLE DISCUSSION LANGUAGE:  </a:t>
            </a:r>
          </a:p>
          <a:p>
            <a:pPr lvl="2"/>
            <a:r>
              <a:rPr lang="en-US" dirty="0"/>
              <a:t>“Disposed by John Doe on 10/23/23 by placing in dumpster.  Witnessed by Mary Smith.”</a:t>
            </a:r>
          </a:p>
          <a:p>
            <a:pPr lvl="2"/>
            <a:r>
              <a:rPr lang="en-US" dirty="0"/>
              <a:t>“Picked up by American Recycling on 9/15/23 – witnessed by Mary Smith and John Doe.”  </a:t>
            </a:r>
          </a:p>
          <a:p>
            <a:pPr lvl="2"/>
            <a:r>
              <a:rPr lang="en-US" dirty="0"/>
              <a:t>“Taken to Alter Metal on 10/5/23 by John Smith, witnessed by Jane Doe. See attached ticket.”  </a:t>
            </a:r>
          </a:p>
          <a:p>
            <a:pPr marL="0" indent="0" algn="ctr">
              <a:buNone/>
            </a:pPr>
            <a:r>
              <a:rPr lang="en-US" dirty="0"/>
              <a:t>Attach any ticket/disposal documentation and forward to Surplus for final approval and removal from E1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113A1CA-6E70-451E-97FB-123B36EC598C}"/>
              </a:ext>
            </a:extLst>
          </p:cNvPr>
          <p:cNvSpPr txBox="1">
            <a:spLocks noChangeAspect="1"/>
          </p:cNvSpPr>
          <p:nvPr/>
        </p:nvSpPr>
        <p:spPr>
          <a:xfrm>
            <a:off x="2211388" y="412750"/>
            <a:ext cx="6932612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destruction</a:t>
            </a:r>
          </a:p>
          <a:p>
            <a:r>
              <a:rPr lang="en-US" dirty="0"/>
              <a:t>by DISPOSING</a:t>
            </a:r>
          </a:p>
        </p:txBody>
      </p:sp>
    </p:spTree>
    <p:extLst>
      <p:ext uri="{BB962C8B-B14F-4D97-AF65-F5344CB8AC3E}">
        <p14:creationId xmlns:p14="http://schemas.microsoft.com/office/powerpoint/2010/main" val="341971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828800"/>
            <a:ext cx="795528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Metal Recycling: </a:t>
            </a:r>
          </a:p>
          <a:p>
            <a:pPr lvl="1"/>
            <a:r>
              <a:rPr lang="en-US" b="1" dirty="0"/>
              <a:t>PRIOR </a:t>
            </a:r>
            <a:r>
              <a:rPr lang="en-US" dirty="0"/>
              <a:t>SPN approval </a:t>
            </a:r>
            <a:r>
              <a:rPr lang="en-US" u="sng" dirty="0"/>
              <a:t>required</a:t>
            </a:r>
            <a:endParaRPr lang="en-US" b="1" u="sng" dirty="0"/>
          </a:p>
          <a:p>
            <a:pPr lvl="1"/>
            <a:r>
              <a:rPr lang="en-US" dirty="0"/>
              <a:t>Provide vendor with copy of SPN Form or SPN #</a:t>
            </a:r>
          </a:p>
          <a:p>
            <a:pPr lvl="1"/>
            <a:r>
              <a:rPr lang="en-US" dirty="0"/>
              <a:t>Upload ticket to ECM – this is the Proof of Destruction</a:t>
            </a:r>
          </a:p>
          <a:p>
            <a:pPr marL="0" indent="0">
              <a:buNone/>
            </a:pPr>
            <a:r>
              <a:rPr lang="en-US" sz="2000" b="1" dirty="0"/>
              <a:t>Electronic Recycling:</a:t>
            </a:r>
          </a:p>
          <a:p>
            <a:pPr lvl="1"/>
            <a:r>
              <a:rPr lang="en-US" b="1" dirty="0"/>
              <a:t>PRIOR </a:t>
            </a:r>
            <a:r>
              <a:rPr lang="en-US" dirty="0"/>
              <a:t>SPN approval </a:t>
            </a:r>
            <a:r>
              <a:rPr lang="en-US" u="sng" dirty="0"/>
              <a:t>required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American Recycling contract</a:t>
            </a:r>
          </a:p>
          <a:p>
            <a:pPr lvl="1"/>
            <a:r>
              <a:rPr lang="en-US" dirty="0"/>
              <a:t>Can take items to NSOB dock (Mail Center), Surplus Property, or direct to vendor</a:t>
            </a:r>
          </a:p>
          <a:p>
            <a:pPr lvl="2"/>
            <a:r>
              <a:rPr lang="en-US" dirty="0"/>
              <a:t>Large quantity, call first 402-805-4985 – vendor can pick-up</a:t>
            </a:r>
          </a:p>
          <a:p>
            <a:pPr marL="0" indent="0">
              <a:buNone/>
            </a:pPr>
            <a:r>
              <a:rPr lang="en-US" sz="2000" b="1" dirty="0"/>
              <a:t>Cell Phones:</a:t>
            </a:r>
          </a:p>
          <a:p>
            <a:pPr lvl="1"/>
            <a:r>
              <a:rPr lang="en-US" dirty="0"/>
              <a:t>Deliver to Surplus Property or to Jennifer Sommars-Link @ 1526 K Street Building</a:t>
            </a:r>
            <a:endParaRPr lang="en-US" b="1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113A1CA-6E70-451E-97FB-123B36EC598C}"/>
              </a:ext>
            </a:extLst>
          </p:cNvPr>
          <p:cNvSpPr txBox="1">
            <a:spLocks noChangeAspect="1"/>
          </p:cNvSpPr>
          <p:nvPr/>
        </p:nvSpPr>
        <p:spPr>
          <a:xfrm>
            <a:off x="2211388" y="412750"/>
            <a:ext cx="6932612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destruction</a:t>
            </a:r>
          </a:p>
          <a:p>
            <a:r>
              <a:rPr lang="en-US" dirty="0"/>
              <a:t>by recycling</a:t>
            </a:r>
          </a:p>
        </p:txBody>
      </p:sp>
    </p:spTree>
    <p:extLst>
      <p:ext uri="{BB962C8B-B14F-4D97-AF65-F5344CB8AC3E}">
        <p14:creationId xmlns:p14="http://schemas.microsoft.com/office/powerpoint/2010/main" val="6957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B7D2DB9-CA15-4474-AFC2-C63BC39B9D8A}"/>
              </a:ext>
            </a:extLst>
          </p:cNvPr>
          <p:cNvGrpSpPr/>
          <p:nvPr/>
        </p:nvGrpSpPr>
        <p:grpSpPr>
          <a:xfrm>
            <a:off x="2667000" y="762000"/>
            <a:ext cx="2167128" cy="932768"/>
            <a:chOff x="0" y="5877024"/>
            <a:chExt cx="2167128" cy="932768"/>
          </a:xfrm>
        </p:grpSpPr>
        <p:sp>
          <p:nvSpPr>
            <p:cNvPr id="15" name="Rectangle: Rounded Corners 14">
              <a:hlinkClick r:id="rId2"/>
              <a:extLst>
                <a:ext uri="{FF2B5EF4-FFF2-40B4-BE49-F238E27FC236}">
                  <a16:creationId xmlns:a16="http://schemas.microsoft.com/office/drawing/2014/main" id="{27208A30-9232-405F-B6E3-4E7326D5E9A2}"/>
                </a:ext>
              </a:extLst>
            </p:cNvPr>
            <p:cNvSpPr/>
            <p:nvPr/>
          </p:nvSpPr>
          <p:spPr>
            <a:xfrm>
              <a:off x="0" y="5877024"/>
              <a:ext cx="2167128" cy="9327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DEE8FDF0-234A-4A21-B870-50A3A02C332B}"/>
                </a:ext>
              </a:extLst>
            </p:cNvPr>
            <p:cNvSpPr txBox="1"/>
            <p:nvPr/>
          </p:nvSpPr>
          <p:spPr>
            <a:xfrm>
              <a:off x="45534" y="5922558"/>
              <a:ext cx="2076060" cy="841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Completion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50852A-4800-4D8C-9B4B-E7CD521E7D29}"/>
              </a:ext>
            </a:extLst>
          </p:cNvPr>
          <p:cNvGrpSpPr/>
          <p:nvPr/>
        </p:nvGrpSpPr>
        <p:grpSpPr>
          <a:xfrm>
            <a:off x="4953000" y="855277"/>
            <a:ext cx="3852672" cy="746214"/>
            <a:chOff x="2157592" y="5970301"/>
            <a:chExt cx="3852672" cy="746214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4563C72D-5D5E-47EE-B995-1E29CC5AE078}"/>
                </a:ext>
              </a:extLst>
            </p:cNvPr>
            <p:cNvSpPr/>
            <p:nvPr/>
          </p:nvSpPr>
          <p:spPr>
            <a:xfrm rot="5400000">
              <a:off x="3710821" y="4417072"/>
              <a:ext cx="746214" cy="3852672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-6739762"/>
                <a:satOff val="-22832"/>
                <a:lumOff val="-2928"/>
                <a:alphaOff val="0"/>
              </a:schemeClr>
            </a:lnRef>
            <a:fillRef idx="1">
              <a:schemeClr val="accent5">
                <a:tint val="40000"/>
                <a:alpha val="90000"/>
                <a:hueOff val="-6739762"/>
                <a:satOff val="-22832"/>
                <a:lumOff val="-2928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6739762"/>
                <a:satOff val="-22832"/>
                <a:lumOff val="-292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: Top Corners Rounded 4">
              <a:extLst>
                <a:ext uri="{FF2B5EF4-FFF2-40B4-BE49-F238E27FC236}">
                  <a16:creationId xmlns:a16="http://schemas.microsoft.com/office/drawing/2014/main" id="{5AF3CE44-DDA8-4B75-AFDE-BB9852AEDA1D}"/>
                </a:ext>
              </a:extLst>
            </p:cNvPr>
            <p:cNvSpPr txBox="1"/>
            <p:nvPr/>
          </p:nvSpPr>
          <p:spPr>
            <a:xfrm>
              <a:off x="2157593" y="6006728"/>
              <a:ext cx="3816245" cy="673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/>
                <a:t>Agency will receive the proceeds for items sold, less the administrative fees</a:t>
              </a: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A212D7B-0833-4702-A69B-D9373E9B94E4}"/>
              </a:ext>
            </a:extLst>
          </p:cNvPr>
          <p:cNvSpPr txBox="1">
            <a:spLocks/>
          </p:cNvSpPr>
          <p:nvPr/>
        </p:nvSpPr>
        <p:spPr>
          <a:xfrm>
            <a:off x="594360" y="2133600"/>
            <a:ext cx="7955280" cy="40690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Payment/Funds</a:t>
            </a:r>
          </a:p>
          <a:p>
            <a:pPr lvl="1"/>
            <a:r>
              <a:rPr lang="en-US" dirty="0"/>
              <a:t>Report of Sale (ROS) created &amp; sent to DAS–Central Finance </a:t>
            </a:r>
          </a:p>
          <a:p>
            <a:pPr lvl="1"/>
            <a:r>
              <a:rPr lang="en-US" dirty="0"/>
              <a:t>Funds moved through Journal Entries</a:t>
            </a:r>
          </a:p>
          <a:p>
            <a:pPr lvl="1"/>
            <a:r>
              <a:rPr lang="en-US" dirty="0"/>
              <a:t>Agencies receive proceeds, less administrative fee </a:t>
            </a:r>
          </a:p>
          <a:p>
            <a:pPr marL="0" indent="0">
              <a:buNone/>
            </a:pPr>
            <a:r>
              <a:rPr lang="en-US" sz="2000" b="1" dirty="0"/>
              <a:t>GovDeals Sales: </a:t>
            </a:r>
          </a:p>
          <a:p>
            <a:pPr lvl="1"/>
            <a:r>
              <a:rPr lang="en-US" dirty="0"/>
              <a:t>Payment not released to State until picked up </a:t>
            </a:r>
          </a:p>
          <a:p>
            <a:pPr lvl="2"/>
            <a:r>
              <a:rPr lang="en-US" dirty="0"/>
              <a:t>Requirement is 10 business days</a:t>
            </a:r>
          </a:p>
          <a:p>
            <a:pPr marL="0" indent="0">
              <a:buNone/>
            </a:pPr>
            <a:r>
              <a:rPr lang="en-US" sz="2000" b="1" dirty="0"/>
              <a:t>E1 Disposal Process:</a:t>
            </a:r>
          </a:p>
          <a:p>
            <a:pPr lvl="1"/>
            <a:r>
              <a:rPr lang="en-US" dirty="0"/>
              <a:t>Fixed assets must be processed for disposal to be removed from E1 inventory.</a:t>
            </a:r>
          </a:p>
          <a:p>
            <a:pPr lvl="1"/>
            <a:r>
              <a:rPr lang="en-US" dirty="0"/>
              <a:t>DO NOT change status to “disposed” in E1 – The disposal process takes care of this.</a:t>
            </a:r>
          </a:p>
        </p:txBody>
      </p:sp>
    </p:spTree>
    <p:extLst>
      <p:ext uri="{BB962C8B-B14F-4D97-AF65-F5344CB8AC3E}">
        <p14:creationId xmlns:p14="http://schemas.microsoft.com/office/powerpoint/2010/main" val="29100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060" y="307172"/>
            <a:ext cx="6377940" cy="1293028"/>
          </a:xfrm>
        </p:spPr>
        <p:txBody>
          <a:bodyPr/>
          <a:lstStyle/>
          <a:p>
            <a:r>
              <a:rPr lang="en-US" dirty="0"/>
              <a:t>Trade-In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US" b="1" dirty="0"/>
              <a:t>Procurement + Asset Mgmt = SUCCESSFUL TEAMWORK</a:t>
            </a:r>
          </a:p>
          <a:p>
            <a:pPr marL="0" lvl="0" indent="0" algn="ctr">
              <a:buNone/>
            </a:pPr>
            <a:endParaRPr lang="en-US" b="1" dirty="0"/>
          </a:p>
          <a:p>
            <a:pPr marL="457200" lvl="0" indent="-457200">
              <a:buAutoNum type="arabicPeriod"/>
            </a:pPr>
            <a:r>
              <a:rPr lang="en-US" sz="2000" dirty="0"/>
              <a:t>Identify item for trade-in</a:t>
            </a:r>
          </a:p>
          <a:p>
            <a:pPr marL="457200" lvl="0" indent="-457200">
              <a:buAutoNum type="arabicPeriod"/>
            </a:pPr>
            <a:r>
              <a:rPr lang="en-US" sz="2000" dirty="0"/>
              <a:t>Obtain vendor quote</a:t>
            </a:r>
          </a:p>
          <a:p>
            <a:pPr marL="457200" lvl="0" indent="-457200">
              <a:buAutoNum type="arabicPeriod"/>
            </a:pPr>
            <a:r>
              <a:rPr lang="en-US" sz="2000" dirty="0"/>
              <a:t>Obtain SPN Form</a:t>
            </a:r>
          </a:p>
          <a:p>
            <a:pPr marL="457200" lvl="0" indent="-457200">
              <a:buAutoNum type="arabicPeriod"/>
            </a:pPr>
            <a:r>
              <a:rPr lang="en-US" sz="2000" dirty="0"/>
              <a:t>Submit OW requisition (trade-ins are an exception type of procurement; routes to SPB).  Attach SPN &amp; Quote.</a:t>
            </a:r>
          </a:p>
          <a:p>
            <a:pPr marL="457200" lvl="0" indent="-457200">
              <a:buAutoNum type="arabicPeriod"/>
            </a:pPr>
            <a:r>
              <a:rPr lang="en-US" sz="2000" dirty="0"/>
              <a:t>Asset Coordinators uploads SPN, requisition &amp; quote to ECM and forwards for approval</a:t>
            </a:r>
          </a:p>
          <a:p>
            <a:pPr marL="457200" lvl="0" indent="-457200">
              <a:buAutoNum type="arabicPeriod"/>
            </a:pPr>
            <a:r>
              <a:rPr lang="en-US" sz="2000" dirty="0"/>
              <a:t>Surplus Property Manager approves </a:t>
            </a:r>
            <a:r>
              <a:rPr lang="en-US" sz="2000" b="1" dirty="0"/>
              <a:t>ALL </a:t>
            </a:r>
            <a:r>
              <a:rPr lang="en-US" sz="2000" dirty="0"/>
              <a:t>trade-in requests </a:t>
            </a:r>
            <a:r>
              <a:rPr lang="en-US" sz="2000" b="1" dirty="0"/>
              <a:t>PRIOR </a:t>
            </a:r>
            <a:r>
              <a:rPr lang="en-US" sz="2000" dirty="0"/>
              <a:t>to purchase to ensure proper value is being given for item.</a:t>
            </a:r>
          </a:p>
          <a:p>
            <a:pPr marL="457200" lvl="0" indent="-457200">
              <a:buAutoNum type="arabicPeriod"/>
            </a:pPr>
            <a:r>
              <a:rPr lang="en-US" sz="2000" dirty="0"/>
              <a:t>Once approved, SPB is notified to move procurement forward.</a:t>
            </a:r>
          </a:p>
          <a:p>
            <a:pPr marL="457200" lvl="0" indent="-457200">
              <a:buAutoNum type="arabicPeriod"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3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060" y="307172"/>
            <a:ext cx="6377940" cy="1293028"/>
          </a:xfrm>
        </p:spPr>
        <p:txBody>
          <a:bodyPr>
            <a:normAutofit/>
          </a:bodyPr>
          <a:lstStyle/>
          <a:p>
            <a:r>
              <a:rPr lang="en-US" dirty="0"/>
              <a:t>Service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10762"/>
            <a:ext cx="8763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Deliveries</a:t>
            </a:r>
          </a:p>
          <a:p>
            <a:pPr lvl="1"/>
            <a:r>
              <a:rPr lang="en-US" sz="2200" dirty="0"/>
              <a:t>Schedule appointment in advance </a:t>
            </a:r>
          </a:p>
          <a:p>
            <a:pPr lvl="2"/>
            <a:r>
              <a:rPr lang="en-US" sz="1900" dirty="0"/>
              <a:t>Tues – Thurs, 9:00 AM to 3:30 PM (closed 12PM – 1PM for lunch)</a:t>
            </a:r>
          </a:p>
          <a:p>
            <a:pPr lvl="2"/>
            <a:r>
              <a:rPr lang="en-US" sz="1900" dirty="0"/>
              <a:t>Unscheduled deliveries may be turned away</a:t>
            </a:r>
          </a:p>
          <a:p>
            <a:pPr lvl="2"/>
            <a:r>
              <a:rPr lang="en-US" sz="1900" b="1" dirty="0"/>
              <a:t>IMPORTANT! </a:t>
            </a:r>
            <a:r>
              <a:rPr lang="en-US" sz="1900" dirty="0"/>
              <a:t>Please keep to scheduled time. If unforeseeable delay, call to confirm whether the delivery can still be accommodated.  Rescheduling may be necessary.</a:t>
            </a:r>
            <a:endParaRPr lang="en-US" sz="1900" b="1" dirty="0"/>
          </a:p>
          <a:p>
            <a:r>
              <a:rPr lang="en-US" dirty="0"/>
              <a:t>Pick-Ups</a:t>
            </a:r>
          </a:p>
          <a:p>
            <a:pPr lvl="1"/>
            <a:r>
              <a:rPr lang="en-US" sz="2200" dirty="0"/>
              <a:t>Contact Surplus Property to see if this is an option and to schedule</a:t>
            </a:r>
          </a:p>
          <a:p>
            <a:r>
              <a:rPr lang="en-US" dirty="0"/>
              <a:t>Moving Services </a:t>
            </a:r>
          </a:p>
          <a:p>
            <a:pPr lvl="1"/>
            <a:r>
              <a:rPr lang="en-US" sz="2200" dirty="0"/>
              <a:t>Cornhusker State Industries (CSI) offers moving services for a fee</a:t>
            </a:r>
          </a:p>
          <a:p>
            <a:pPr lvl="1"/>
            <a:r>
              <a:rPr lang="en-US" sz="2200" dirty="0"/>
              <a:t>Contact State Purchasing Bureau for other moving service vendors</a:t>
            </a:r>
          </a:p>
          <a:p>
            <a:r>
              <a:rPr lang="en-US" dirty="0"/>
              <a:t>Viewing</a:t>
            </a:r>
          </a:p>
          <a:p>
            <a:pPr lvl="1"/>
            <a:r>
              <a:rPr lang="en-US" sz="2200" dirty="0"/>
              <a:t>Items are available for viewing</a:t>
            </a:r>
          </a:p>
          <a:p>
            <a:pPr lvl="2"/>
            <a:r>
              <a:rPr lang="en-US" sz="1900" dirty="0"/>
              <a:t>Tues – Thurs, 9:00 AM to 3:30 PM (closed 12PM – 1PM for lunch)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7413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6A196-B1FF-4D41-9A2B-B59480F8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307172"/>
            <a:ext cx="6377940" cy="1293028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881DC-C99F-4B4A-A0DE-74DC3657C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DAS Website: Forms and Documents (nebraska.gov)</a:t>
            </a:r>
            <a:endParaRPr lang="en-US" dirty="0"/>
          </a:p>
          <a:p>
            <a:pPr lvl="1"/>
            <a:r>
              <a:rPr lang="en-US" dirty="0"/>
              <a:t>Surplus Property Manual</a:t>
            </a:r>
          </a:p>
          <a:p>
            <a:pPr lvl="1"/>
            <a:r>
              <a:rPr lang="en-US" dirty="0"/>
              <a:t>Surplus Property Assessment Form</a:t>
            </a:r>
          </a:p>
          <a:p>
            <a:pPr lvl="1"/>
            <a:r>
              <a:rPr lang="en-US" dirty="0"/>
              <a:t>Non-Fixed Asset SPN Form</a:t>
            </a:r>
          </a:p>
          <a:p>
            <a:pPr lvl="1"/>
            <a:r>
              <a:rPr lang="en-US" dirty="0"/>
              <a:t>Surplus Photo Guidebook</a:t>
            </a:r>
          </a:p>
          <a:p>
            <a:pPr lvl="1"/>
            <a:r>
              <a:rPr lang="en-US" dirty="0"/>
              <a:t>Asset Management Manual</a:t>
            </a:r>
          </a:p>
          <a:p>
            <a:pPr lvl="1"/>
            <a:r>
              <a:rPr lang="en-US" dirty="0"/>
              <a:t>ECM Instructions</a:t>
            </a:r>
          </a:p>
          <a:p>
            <a:pPr lvl="1"/>
            <a:r>
              <a:rPr lang="en-US" dirty="0"/>
              <a:t>Annual Fixed Asset/Annual Inventory Letter</a:t>
            </a:r>
          </a:p>
          <a:p>
            <a:pPr lvl="1"/>
            <a:r>
              <a:rPr lang="en-US" dirty="0"/>
              <a:t>Barcoding Manual</a:t>
            </a:r>
          </a:p>
          <a:p>
            <a:pPr lvl="1"/>
            <a:r>
              <a:rPr lang="en-US" dirty="0"/>
              <a:t>Surplus Property Training presentation (posted soon)</a:t>
            </a:r>
          </a:p>
        </p:txBody>
      </p:sp>
    </p:spTree>
    <p:extLst>
      <p:ext uri="{BB962C8B-B14F-4D97-AF65-F5344CB8AC3E}">
        <p14:creationId xmlns:p14="http://schemas.microsoft.com/office/powerpoint/2010/main" val="249509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7172"/>
            <a:ext cx="7162800" cy="1293028"/>
          </a:xfrm>
        </p:spPr>
        <p:txBody>
          <a:bodyPr>
            <a:noAutofit/>
          </a:bodyPr>
          <a:lstStyle/>
          <a:p>
            <a:r>
              <a:rPr lang="en-US" dirty="0"/>
              <a:t>Surplus Property Functions/Responsibilities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057400"/>
            <a:ext cx="7955280" cy="4069080"/>
          </a:xfrm>
        </p:spPr>
        <p:txBody>
          <a:bodyPr>
            <a:normAutofit/>
          </a:bodyPr>
          <a:lstStyle/>
          <a:p>
            <a:r>
              <a:rPr lang="en-US" sz="2000" dirty="0"/>
              <a:t>Appraise &amp; make items available for sale to other agencies </a:t>
            </a:r>
          </a:p>
          <a:p>
            <a:r>
              <a:rPr lang="en-US" sz="2000" dirty="0"/>
              <a:t>Sell or dispose of items by any method most advantageous to the State, which include:</a:t>
            </a:r>
          </a:p>
          <a:p>
            <a:pPr lvl="1"/>
            <a:r>
              <a:rPr lang="en-US" dirty="0"/>
              <a:t>Sales</a:t>
            </a:r>
          </a:p>
          <a:p>
            <a:pPr lvl="1"/>
            <a:r>
              <a:rPr lang="en-US" dirty="0"/>
              <a:t>Trade-Ins</a:t>
            </a:r>
          </a:p>
          <a:p>
            <a:pPr lvl="1"/>
            <a:r>
              <a:rPr lang="en-US" dirty="0"/>
              <a:t>Destructions</a:t>
            </a:r>
          </a:p>
          <a:p>
            <a:pPr lvl="1"/>
            <a:r>
              <a:rPr lang="en-US" dirty="0"/>
              <a:t>Adjustments</a:t>
            </a:r>
          </a:p>
          <a:p>
            <a:r>
              <a:rPr lang="en-US" sz="2000" dirty="0"/>
              <a:t>Auctions typically handled online - GovDeals</a:t>
            </a:r>
          </a:p>
          <a:p>
            <a:r>
              <a:rPr lang="en-US" sz="2000" dirty="0"/>
              <a:t>Livestock Auction – Held in Crawford, Nebraska</a:t>
            </a:r>
          </a:p>
        </p:txBody>
      </p:sp>
    </p:spTree>
    <p:extLst>
      <p:ext uri="{BB962C8B-B14F-4D97-AF65-F5344CB8AC3E}">
        <p14:creationId xmlns:p14="http://schemas.microsoft.com/office/powerpoint/2010/main" val="70933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060" y="459572"/>
            <a:ext cx="6377940" cy="1293028"/>
          </a:xfrm>
        </p:spPr>
        <p:txBody>
          <a:bodyPr>
            <a:normAutofit/>
          </a:bodyPr>
          <a:lstStyle/>
          <a:p>
            <a:r>
              <a:rPr lang="en-US" dirty="0"/>
              <a:t>CONTACT INFORMATION and for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Shannon Morris</a:t>
            </a:r>
            <a:r>
              <a:rPr lang="en-US" dirty="0"/>
              <a:t>, Surplus Property Manager, 402-471-3030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James ByBee</a:t>
            </a:r>
            <a:r>
              <a:rPr lang="en-US" dirty="0"/>
              <a:t>, Surplus Programs Officer, 402-471-3896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as.materielsurplusproperty@nebraska.gov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/>
              <a:t>For questions regarding asset management, trade-ins, adjustments, E1 removal, and annual inventory contact:</a:t>
            </a:r>
          </a:p>
          <a:p>
            <a:pPr marL="0" indent="0" algn="ctr">
              <a:buNone/>
            </a:pPr>
            <a:r>
              <a:rPr lang="en-US" b="1" dirty="0"/>
              <a:t>Jennifer Sommars-Link</a:t>
            </a:r>
            <a:r>
              <a:rPr lang="en-US" dirty="0"/>
              <a:t>, 402-471-1405</a:t>
            </a:r>
          </a:p>
          <a:p>
            <a:pPr marL="457200" lvl="1" indent="0" algn="ctr">
              <a:buNone/>
            </a:pPr>
            <a:r>
              <a:rPr lang="en-US" dirty="0">
                <a:hlinkClick r:id="rId4"/>
              </a:rPr>
              <a:t>as.materielfixedassets@nebraska.gov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3713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B41E9-7EC5-49D7-86D8-266969D10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0" y="2897452"/>
            <a:ext cx="5334000" cy="1063096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A04BF-0495-441D-BB39-60AC70FAE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939423"/>
            <a:ext cx="7315200" cy="685800"/>
          </a:xfrm>
        </p:spPr>
        <p:txBody>
          <a:bodyPr/>
          <a:lstStyle/>
          <a:p>
            <a:pPr algn="ctr"/>
            <a:r>
              <a:rPr lang="en-US" dirty="0"/>
              <a:t>We open the floor to any questions.</a:t>
            </a:r>
          </a:p>
        </p:txBody>
      </p:sp>
    </p:spTree>
    <p:extLst>
      <p:ext uri="{BB962C8B-B14F-4D97-AF65-F5344CB8AC3E}">
        <p14:creationId xmlns:p14="http://schemas.microsoft.com/office/powerpoint/2010/main" val="300442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060" y="307172"/>
            <a:ext cx="6377940" cy="1293028"/>
          </a:xfrm>
        </p:spPr>
        <p:txBody>
          <a:bodyPr>
            <a:normAutofit/>
          </a:bodyPr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9144000" cy="5486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/>
              <a:t>Asset Coordinator </a:t>
            </a:r>
            <a:r>
              <a:rPr lang="en-US" dirty="0"/>
              <a:t>– Agency teammate responsible for managing assets and surplus property processes in ECM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E1 </a:t>
            </a:r>
            <a:r>
              <a:rPr lang="en-US" dirty="0"/>
              <a:t>– EnterpriseOne – State’s financial system of record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Fixed Asset </a:t>
            </a:r>
            <a:r>
              <a:rPr lang="en-US" dirty="0"/>
              <a:t>–typically $5,000 or more; entered in E1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Non-Fixed Asset </a:t>
            </a:r>
            <a:r>
              <a:rPr lang="en-US" dirty="0"/>
              <a:t>– typically &lt; $5,000 and </a:t>
            </a:r>
            <a:r>
              <a:rPr lang="en-US" i="1" dirty="0"/>
              <a:t>not entered </a:t>
            </a:r>
            <a:r>
              <a:rPr lang="en-US" dirty="0"/>
              <a:t>in E1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SPN Number </a:t>
            </a:r>
            <a:r>
              <a:rPr lang="en-US" dirty="0"/>
              <a:t>– a unique 10-digit number assigned by the Agency used to identify asset(s) going through a particular disposal process</a:t>
            </a:r>
          </a:p>
          <a:p>
            <a:pPr lvl="2"/>
            <a:r>
              <a:rPr lang="en-US" dirty="0"/>
              <a:t>2-digit agency / 2-digit division / 2-digit year / 4-digit sequential number starting with 0001 each year</a:t>
            </a:r>
          </a:p>
          <a:p>
            <a:pPr lvl="2"/>
            <a:r>
              <a:rPr lang="en-US" dirty="0"/>
              <a:t>Example:  6505230001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ECM</a:t>
            </a:r>
            <a:r>
              <a:rPr lang="en-US" dirty="0"/>
              <a:t> – Hyland OnBase’s </a:t>
            </a:r>
            <a:r>
              <a:rPr lang="en-US" u="sng" dirty="0"/>
              <a:t>E</a:t>
            </a:r>
            <a:r>
              <a:rPr lang="en-US" dirty="0"/>
              <a:t>nterprise </a:t>
            </a:r>
            <a:r>
              <a:rPr lang="en-US" u="sng" dirty="0"/>
              <a:t>C</a:t>
            </a:r>
            <a:r>
              <a:rPr lang="en-US" dirty="0"/>
              <a:t>ontent </a:t>
            </a:r>
            <a:r>
              <a:rPr lang="en-US" u="sng" dirty="0"/>
              <a:t>M</a:t>
            </a:r>
            <a:r>
              <a:rPr lang="en-US" dirty="0"/>
              <a:t>anagement software platform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234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DD7AD18E-4291-C766-04F1-D75CC4CBCF19}"/>
              </a:ext>
            </a:extLst>
          </p:cNvPr>
          <p:cNvGrpSpPr/>
          <p:nvPr/>
        </p:nvGrpSpPr>
        <p:grpSpPr>
          <a:xfrm>
            <a:off x="1219200" y="1753584"/>
            <a:ext cx="6076220" cy="703184"/>
            <a:chOff x="1219200" y="1753584"/>
            <a:chExt cx="6076220" cy="7031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3A39246-2B86-F432-3315-DB4B99A7ED21}"/>
                </a:ext>
              </a:extLst>
            </p:cNvPr>
            <p:cNvGrpSpPr/>
            <p:nvPr/>
          </p:nvGrpSpPr>
          <p:grpSpPr>
            <a:xfrm>
              <a:off x="1219200" y="1753584"/>
              <a:ext cx="2167128" cy="703184"/>
              <a:chOff x="0" y="581"/>
              <a:chExt cx="2167128" cy="932768"/>
            </a:xfrm>
          </p:grpSpPr>
          <p:sp>
            <p:nvSpPr>
              <p:cNvPr id="4" name="Rectangle: Rounded Corners 3">
                <a:hlinkClick r:id="rId3"/>
                <a:extLst>
                  <a:ext uri="{FF2B5EF4-FFF2-40B4-BE49-F238E27FC236}">
                    <a16:creationId xmlns:a16="http://schemas.microsoft.com/office/drawing/2014/main" id="{B078A913-0BED-A39E-DBAC-1260FCFB199B}"/>
                  </a:ext>
                </a:extLst>
              </p:cNvPr>
              <p:cNvSpPr/>
              <p:nvPr/>
            </p:nvSpPr>
            <p:spPr>
              <a:xfrm>
                <a:off x="0" y="581"/>
                <a:ext cx="2167128" cy="93276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2F83215-475A-0E32-5F22-0F49C6B7EFBE}"/>
                  </a:ext>
                </a:extLst>
              </p:cNvPr>
              <p:cNvSpPr txBox="1"/>
              <p:nvPr/>
            </p:nvSpPr>
            <p:spPr>
              <a:xfrm>
                <a:off x="45534" y="46115"/>
                <a:ext cx="2076060" cy="8417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100" kern="1200" dirty="0"/>
                  <a:t>Identification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1F023B-6361-586A-022B-48D512075CEF}"/>
                </a:ext>
              </a:extLst>
            </p:cNvPr>
            <p:cNvGrpSpPr/>
            <p:nvPr/>
          </p:nvGrpSpPr>
          <p:grpSpPr>
            <a:xfrm>
              <a:off x="3442748" y="1823903"/>
              <a:ext cx="3852672" cy="562547"/>
              <a:chOff x="2167127" y="93860"/>
              <a:chExt cx="3852672" cy="746214"/>
            </a:xfrm>
          </p:grpSpPr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3E35513B-5A78-EBE9-906D-47022B934AC2}"/>
                  </a:ext>
                </a:extLst>
              </p:cNvPr>
              <p:cNvSpPr/>
              <p:nvPr/>
            </p:nvSpPr>
            <p:spPr>
              <a:xfrm rot="5400000">
                <a:off x="3720356" y="-1459369"/>
                <a:ext cx="746214" cy="3852672"/>
              </a:xfrm>
              <a:prstGeom prst="round2Same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ectangle: Top Corners Rounded 4">
                <a:extLst>
                  <a:ext uri="{FF2B5EF4-FFF2-40B4-BE49-F238E27FC236}">
                    <a16:creationId xmlns:a16="http://schemas.microsoft.com/office/drawing/2014/main" id="{731ADA68-DEF4-BA14-B556-4064B8EFAA17}"/>
                  </a:ext>
                </a:extLst>
              </p:cNvPr>
              <p:cNvSpPr txBox="1"/>
              <p:nvPr/>
            </p:nvSpPr>
            <p:spPr>
              <a:xfrm>
                <a:off x="2167128" y="130286"/>
                <a:ext cx="3816245" cy="6733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/>
                  <a:t> Identify that items are not needed</a:t>
                </a:r>
                <a:endParaRPr lang="en-US" sz="1400" kern="1200" dirty="0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D6EA604-D734-195A-9C10-78063C27CB94}"/>
              </a:ext>
            </a:extLst>
          </p:cNvPr>
          <p:cNvGrpSpPr/>
          <p:nvPr/>
        </p:nvGrpSpPr>
        <p:grpSpPr>
          <a:xfrm>
            <a:off x="1404366" y="2497216"/>
            <a:ext cx="6063234" cy="703184"/>
            <a:chOff x="1404366" y="2497216"/>
            <a:chExt cx="6063234" cy="70318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A31BE3-AD52-641D-D4EC-7A6738AC4A07}"/>
                </a:ext>
              </a:extLst>
            </p:cNvPr>
            <p:cNvGrpSpPr/>
            <p:nvPr/>
          </p:nvGrpSpPr>
          <p:grpSpPr>
            <a:xfrm>
              <a:off x="1404366" y="2497216"/>
              <a:ext cx="2167128" cy="703184"/>
              <a:chOff x="0" y="979989"/>
              <a:chExt cx="2167128" cy="932768"/>
            </a:xfrm>
          </p:grpSpPr>
          <p:sp>
            <p:nvSpPr>
              <p:cNvPr id="10" name="Rectangle: Rounded Corners 9">
                <a:hlinkClick r:id="rId4"/>
                <a:extLst>
                  <a:ext uri="{FF2B5EF4-FFF2-40B4-BE49-F238E27FC236}">
                    <a16:creationId xmlns:a16="http://schemas.microsoft.com/office/drawing/2014/main" id="{A3F590FC-AE13-8FCE-2E1A-A3F76D127C08}"/>
                  </a:ext>
                </a:extLst>
              </p:cNvPr>
              <p:cNvSpPr/>
              <p:nvPr/>
            </p:nvSpPr>
            <p:spPr>
              <a:xfrm>
                <a:off x="0" y="979989"/>
                <a:ext cx="2167128" cy="93276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126424"/>
                  <a:satOff val="-2903"/>
                  <a:lumOff val="-1961"/>
                  <a:alphaOff val="0"/>
                </a:schemeClr>
              </a:fillRef>
              <a:effectRef idx="0">
                <a:schemeClr val="accent5">
                  <a:hueOff val="-1126424"/>
                  <a:satOff val="-2903"/>
                  <a:lumOff val="-19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ctangle: Rounded Corners 4">
                <a:extLst>
                  <a:ext uri="{FF2B5EF4-FFF2-40B4-BE49-F238E27FC236}">
                    <a16:creationId xmlns:a16="http://schemas.microsoft.com/office/drawing/2014/main" id="{345276DC-0BFC-EC77-4A17-160181A2B521}"/>
                  </a:ext>
                </a:extLst>
              </p:cNvPr>
              <p:cNvSpPr txBox="1"/>
              <p:nvPr/>
            </p:nvSpPr>
            <p:spPr>
              <a:xfrm>
                <a:off x="45534" y="1025523"/>
                <a:ext cx="2076060" cy="8417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100" kern="1200" dirty="0"/>
                  <a:t>Information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69428EE-8223-B92F-7A55-F70CD584E01A}"/>
                </a:ext>
              </a:extLst>
            </p:cNvPr>
            <p:cNvGrpSpPr/>
            <p:nvPr/>
          </p:nvGrpSpPr>
          <p:grpSpPr>
            <a:xfrm>
              <a:off x="3614928" y="2567535"/>
              <a:ext cx="3852672" cy="562547"/>
              <a:chOff x="2167127" y="1073267"/>
              <a:chExt cx="3852672" cy="746214"/>
            </a:xfrm>
          </p:grpSpPr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A31A56A2-7871-73D5-4CD8-BCB8C39DA34B}"/>
                  </a:ext>
                </a:extLst>
              </p:cNvPr>
              <p:cNvSpPr/>
              <p:nvPr/>
            </p:nvSpPr>
            <p:spPr>
              <a:xfrm rot="5400000">
                <a:off x="3720356" y="-479962"/>
                <a:ext cx="746214" cy="3852672"/>
              </a:xfrm>
              <a:prstGeom prst="round2Same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-1123294"/>
                  <a:satOff val="-3805"/>
                  <a:lumOff val="-488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1123294"/>
                  <a:satOff val="-3805"/>
                  <a:lumOff val="-488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1123294"/>
                  <a:satOff val="-3805"/>
                  <a:lumOff val="-488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Rectangle: Top Corners Rounded 4">
                <a:extLst>
                  <a:ext uri="{FF2B5EF4-FFF2-40B4-BE49-F238E27FC236}">
                    <a16:creationId xmlns:a16="http://schemas.microsoft.com/office/drawing/2014/main" id="{C01A28BD-AFD4-A017-AB82-856DB8EBD24A}"/>
                  </a:ext>
                </a:extLst>
              </p:cNvPr>
              <p:cNvSpPr txBox="1"/>
              <p:nvPr/>
            </p:nvSpPr>
            <p:spPr>
              <a:xfrm>
                <a:off x="2167128" y="1109693"/>
                <a:ext cx="3816245" cy="6733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dirty="0"/>
                  <a:t>Agency g</a:t>
                </a:r>
                <a:r>
                  <a:rPr lang="en-US" sz="1400" kern="1200" dirty="0"/>
                  <a:t>athers necessary information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B54B7E4-C14A-CCFE-3E96-4B426B0B8D40}"/>
              </a:ext>
            </a:extLst>
          </p:cNvPr>
          <p:cNvGrpSpPr/>
          <p:nvPr/>
        </p:nvGrpSpPr>
        <p:grpSpPr>
          <a:xfrm>
            <a:off x="1632966" y="3259216"/>
            <a:ext cx="6063234" cy="703184"/>
            <a:chOff x="1632966" y="3259216"/>
            <a:chExt cx="6063234" cy="70318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F32254-41C4-222B-377F-CA8D738AFD5C}"/>
                </a:ext>
              </a:extLst>
            </p:cNvPr>
            <p:cNvGrpSpPr/>
            <p:nvPr/>
          </p:nvGrpSpPr>
          <p:grpSpPr>
            <a:xfrm>
              <a:off x="1632966" y="3259216"/>
              <a:ext cx="2167128" cy="703184"/>
              <a:chOff x="0" y="1959396"/>
              <a:chExt cx="2167128" cy="932768"/>
            </a:xfrm>
          </p:grpSpPr>
          <p:sp>
            <p:nvSpPr>
              <p:cNvPr id="16" name="Rectangle: Rounded Corners 15">
                <a:hlinkClick r:id="rId5"/>
                <a:extLst>
                  <a:ext uri="{FF2B5EF4-FFF2-40B4-BE49-F238E27FC236}">
                    <a16:creationId xmlns:a16="http://schemas.microsoft.com/office/drawing/2014/main" id="{FC216547-48B9-FAF7-84D3-26D07DB51449}"/>
                  </a:ext>
                </a:extLst>
              </p:cNvPr>
              <p:cNvSpPr/>
              <p:nvPr/>
            </p:nvSpPr>
            <p:spPr>
              <a:xfrm>
                <a:off x="0" y="1959396"/>
                <a:ext cx="2167128" cy="93276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2252848"/>
                  <a:satOff val="-5806"/>
                  <a:lumOff val="-3922"/>
                  <a:alphaOff val="0"/>
                </a:schemeClr>
              </a:fillRef>
              <a:effectRef idx="0">
                <a:schemeClr val="accent5">
                  <a:hueOff val="-2252848"/>
                  <a:satOff val="-5806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ectangle: Rounded Corners 4">
                <a:extLst>
                  <a:ext uri="{FF2B5EF4-FFF2-40B4-BE49-F238E27FC236}">
                    <a16:creationId xmlns:a16="http://schemas.microsoft.com/office/drawing/2014/main" id="{95F20113-3393-9754-5468-286CECFE6A78}"/>
                  </a:ext>
                </a:extLst>
              </p:cNvPr>
              <p:cNvSpPr txBox="1"/>
              <p:nvPr/>
            </p:nvSpPr>
            <p:spPr>
              <a:xfrm>
                <a:off x="45534" y="2004930"/>
                <a:ext cx="2076060" cy="8417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kern="1200" dirty="0"/>
                  <a:t>Communication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730A4A6-45FA-D5B5-0C28-BFB83026BB97}"/>
                </a:ext>
              </a:extLst>
            </p:cNvPr>
            <p:cNvGrpSpPr/>
            <p:nvPr/>
          </p:nvGrpSpPr>
          <p:grpSpPr>
            <a:xfrm>
              <a:off x="3843528" y="3329535"/>
              <a:ext cx="3852672" cy="562547"/>
              <a:chOff x="2167127" y="2052673"/>
              <a:chExt cx="3852672" cy="746214"/>
            </a:xfrm>
          </p:grpSpPr>
          <p:sp>
            <p:nvSpPr>
              <p:cNvPr id="19" name="Rectangle: Top Corners Rounded 18">
                <a:extLst>
                  <a:ext uri="{FF2B5EF4-FFF2-40B4-BE49-F238E27FC236}">
                    <a16:creationId xmlns:a16="http://schemas.microsoft.com/office/drawing/2014/main" id="{CF832399-DFFF-4DE1-2E8B-CBF6F027B06F}"/>
                  </a:ext>
                </a:extLst>
              </p:cNvPr>
              <p:cNvSpPr/>
              <p:nvPr/>
            </p:nvSpPr>
            <p:spPr>
              <a:xfrm rot="5400000">
                <a:off x="3720356" y="499444"/>
                <a:ext cx="746214" cy="3852672"/>
              </a:xfrm>
              <a:prstGeom prst="round2Same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-2246587"/>
                  <a:satOff val="-7611"/>
                  <a:lumOff val="-976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2246587"/>
                  <a:satOff val="-7611"/>
                  <a:lumOff val="-976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2246587"/>
                  <a:satOff val="-7611"/>
                  <a:lumOff val="-976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tangle: Top Corners Rounded 4">
                <a:extLst>
                  <a:ext uri="{FF2B5EF4-FFF2-40B4-BE49-F238E27FC236}">
                    <a16:creationId xmlns:a16="http://schemas.microsoft.com/office/drawing/2014/main" id="{EFED5DF7-D3F9-027A-39B4-A81FCA2609C4}"/>
                  </a:ext>
                </a:extLst>
              </p:cNvPr>
              <p:cNvSpPr txBox="1"/>
              <p:nvPr/>
            </p:nvSpPr>
            <p:spPr>
              <a:xfrm>
                <a:off x="2167128" y="2089100"/>
                <a:ext cx="3852671" cy="6733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kern="1200" dirty="0"/>
                  <a:t>Submits information to Surplus Property</a:t>
                </a:r>
                <a:endParaRPr lang="en-US" sz="1200" kern="1200" dirty="0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5264CAB-B819-3C27-6E70-01FF71A22A06}"/>
              </a:ext>
            </a:extLst>
          </p:cNvPr>
          <p:cNvGrpSpPr/>
          <p:nvPr/>
        </p:nvGrpSpPr>
        <p:grpSpPr>
          <a:xfrm>
            <a:off x="1861566" y="4021216"/>
            <a:ext cx="6063234" cy="703184"/>
            <a:chOff x="1861566" y="4021216"/>
            <a:chExt cx="6063234" cy="70318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39F93A-A641-47A0-8096-80DB9D8D32B4}"/>
                </a:ext>
              </a:extLst>
            </p:cNvPr>
            <p:cNvGrpSpPr/>
            <p:nvPr/>
          </p:nvGrpSpPr>
          <p:grpSpPr>
            <a:xfrm>
              <a:off x="1861566" y="4021216"/>
              <a:ext cx="2167128" cy="703184"/>
              <a:chOff x="0" y="2938803"/>
              <a:chExt cx="2167128" cy="932768"/>
            </a:xfrm>
          </p:grpSpPr>
          <p:sp>
            <p:nvSpPr>
              <p:cNvPr id="22" name="Rectangle: Rounded Corners 21">
                <a:hlinkClick r:id="rId6"/>
                <a:extLst>
                  <a:ext uri="{FF2B5EF4-FFF2-40B4-BE49-F238E27FC236}">
                    <a16:creationId xmlns:a16="http://schemas.microsoft.com/office/drawing/2014/main" id="{507FED25-239B-5B00-9D19-4306FDE48DDC}"/>
                  </a:ext>
                </a:extLst>
              </p:cNvPr>
              <p:cNvSpPr/>
              <p:nvPr/>
            </p:nvSpPr>
            <p:spPr>
              <a:xfrm>
                <a:off x="0" y="2938803"/>
                <a:ext cx="2167128" cy="93276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79271"/>
                  <a:satOff val="-8710"/>
                  <a:lumOff val="-5883"/>
                  <a:alphaOff val="0"/>
                </a:schemeClr>
              </a:fillRef>
              <a:effectRef idx="0">
                <a:schemeClr val="accent5">
                  <a:hueOff val="-3379271"/>
                  <a:satOff val="-8710"/>
                  <a:lumOff val="-588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ctangle: Rounded Corners 4">
                <a:extLst>
                  <a:ext uri="{FF2B5EF4-FFF2-40B4-BE49-F238E27FC236}">
                    <a16:creationId xmlns:a16="http://schemas.microsoft.com/office/drawing/2014/main" id="{BC363DA4-9047-A48C-F9D3-1C4F668C71B8}"/>
                  </a:ext>
                </a:extLst>
              </p:cNvPr>
              <p:cNvSpPr txBox="1"/>
              <p:nvPr/>
            </p:nvSpPr>
            <p:spPr>
              <a:xfrm>
                <a:off x="45534" y="2984337"/>
                <a:ext cx="2076060" cy="8417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100" kern="1200" dirty="0"/>
                  <a:t>Determination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A7534CA-E28F-3C57-CE81-53345EE100B2}"/>
                </a:ext>
              </a:extLst>
            </p:cNvPr>
            <p:cNvGrpSpPr/>
            <p:nvPr/>
          </p:nvGrpSpPr>
          <p:grpSpPr>
            <a:xfrm>
              <a:off x="4072128" y="4091535"/>
              <a:ext cx="3852672" cy="562547"/>
              <a:chOff x="2167127" y="3032080"/>
              <a:chExt cx="3852672" cy="746214"/>
            </a:xfrm>
          </p:grpSpPr>
          <p:sp>
            <p:nvSpPr>
              <p:cNvPr id="25" name="Rectangle: Top Corners Rounded 24">
                <a:extLst>
                  <a:ext uri="{FF2B5EF4-FFF2-40B4-BE49-F238E27FC236}">
                    <a16:creationId xmlns:a16="http://schemas.microsoft.com/office/drawing/2014/main" id="{8F3FD395-EB17-4CB7-3A2E-D2FC04EF4AAA}"/>
                  </a:ext>
                </a:extLst>
              </p:cNvPr>
              <p:cNvSpPr/>
              <p:nvPr/>
            </p:nvSpPr>
            <p:spPr>
              <a:xfrm rot="5400000">
                <a:off x="3720356" y="1478851"/>
                <a:ext cx="746214" cy="3852672"/>
              </a:xfrm>
              <a:prstGeom prst="round2Same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-3369881"/>
                  <a:satOff val="-11416"/>
                  <a:lumOff val="-1464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3369881"/>
                  <a:satOff val="-11416"/>
                  <a:lumOff val="-1464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3369881"/>
                  <a:satOff val="-11416"/>
                  <a:lumOff val="-1464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Rectangle: Top Corners Rounded 4">
                <a:extLst>
                  <a:ext uri="{FF2B5EF4-FFF2-40B4-BE49-F238E27FC236}">
                    <a16:creationId xmlns:a16="http://schemas.microsoft.com/office/drawing/2014/main" id="{C73429B1-3C13-9C10-5870-B5866453588D}"/>
                  </a:ext>
                </a:extLst>
              </p:cNvPr>
              <p:cNvSpPr txBox="1"/>
              <p:nvPr/>
            </p:nvSpPr>
            <p:spPr>
              <a:xfrm>
                <a:off x="2167128" y="3068507"/>
                <a:ext cx="3816245" cy="6733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kern="1200" dirty="0"/>
                  <a:t>Surplus Property will assess, advise, and schedule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D1D3652-AA57-697E-4912-7B47B53A2F4F}"/>
              </a:ext>
            </a:extLst>
          </p:cNvPr>
          <p:cNvGrpSpPr/>
          <p:nvPr/>
        </p:nvGrpSpPr>
        <p:grpSpPr>
          <a:xfrm>
            <a:off x="2090166" y="4783216"/>
            <a:ext cx="6063234" cy="703184"/>
            <a:chOff x="2090166" y="4783216"/>
            <a:chExt cx="6063234" cy="70318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D33B911-B966-D1A6-C471-FEA794120BF2}"/>
                </a:ext>
              </a:extLst>
            </p:cNvPr>
            <p:cNvGrpSpPr/>
            <p:nvPr/>
          </p:nvGrpSpPr>
          <p:grpSpPr>
            <a:xfrm>
              <a:off x="2090166" y="4783216"/>
              <a:ext cx="2167128" cy="703184"/>
              <a:chOff x="0" y="3918210"/>
              <a:chExt cx="2167128" cy="932768"/>
            </a:xfrm>
          </p:grpSpPr>
          <p:sp>
            <p:nvSpPr>
              <p:cNvPr id="28" name="Rectangle: Rounded Corners 27">
                <a:hlinkClick r:id="rId7"/>
                <a:extLst>
                  <a:ext uri="{FF2B5EF4-FFF2-40B4-BE49-F238E27FC236}">
                    <a16:creationId xmlns:a16="http://schemas.microsoft.com/office/drawing/2014/main" id="{FF5AF57D-BF75-9362-879F-533DADE75920}"/>
                  </a:ext>
                </a:extLst>
              </p:cNvPr>
              <p:cNvSpPr/>
              <p:nvPr/>
            </p:nvSpPr>
            <p:spPr>
              <a:xfrm>
                <a:off x="0" y="3918210"/>
                <a:ext cx="2167128" cy="93276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505695"/>
                  <a:satOff val="-11613"/>
                  <a:lumOff val="-7843"/>
                  <a:alphaOff val="0"/>
                </a:schemeClr>
              </a:fillRef>
              <a:effectRef idx="0">
                <a:schemeClr val="accent5">
                  <a:hueOff val="-4505695"/>
                  <a:satOff val="-11613"/>
                  <a:lumOff val="-784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Rectangle: Rounded Corners 4">
                <a:extLst>
                  <a:ext uri="{FF2B5EF4-FFF2-40B4-BE49-F238E27FC236}">
                    <a16:creationId xmlns:a16="http://schemas.microsoft.com/office/drawing/2014/main" id="{40232C80-E7C4-349F-4182-829E2EC6B94D}"/>
                  </a:ext>
                </a:extLst>
              </p:cNvPr>
              <p:cNvSpPr txBox="1"/>
              <p:nvPr/>
            </p:nvSpPr>
            <p:spPr>
              <a:xfrm>
                <a:off x="45534" y="3963744"/>
                <a:ext cx="2076060" cy="8417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100" kern="1200" dirty="0"/>
                  <a:t> Preparation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FC68E1F-DCA9-7775-ABBA-1370F230EFB0}"/>
                </a:ext>
              </a:extLst>
            </p:cNvPr>
            <p:cNvGrpSpPr/>
            <p:nvPr/>
          </p:nvGrpSpPr>
          <p:grpSpPr>
            <a:xfrm>
              <a:off x="4300728" y="4853535"/>
              <a:ext cx="3852672" cy="562547"/>
              <a:chOff x="2167127" y="4011487"/>
              <a:chExt cx="3852672" cy="746214"/>
            </a:xfrm>
          </p:grpSpPr>
          <p:sp>
            <p:nvSpPr>
              <p:cNvPr id="31" name="Rectangle: Top Corners Rounded 30">
                <a:extLst>
                  <a:ext uri="{FF2B5EF4-FFF2-40B4-BE49-F238E27FC236}">
                    <a16:creationId xmlns:a16="http://schemas.microsoft.com/office/drawing/2014/main" id="{59DB6CE6-5CF4-7859-94B0-A4DDE5B21386}"/>
                  </a:ext>
                </a:extLst>
              </p:cNvPr>
              <p:cNvSpPr/>
              <p:nvPr/>
            </p:nvSpPr>
            <p:spPr>
              <a:xfrm rot="5400000">
                <a:off x="3720356" y="2458258"/>
                <a:ext cx="746214" cy="3852672"/>
              </a:xfrm>
              <a:prstGeom prst="round2Same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-4493175"/>
                  <a:satOff val="-15221"/>
                  <a:lumOff val="-1952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4493175"/>
                  <a:satOff val="-15221"/>
                  <a:lumOff val="-1952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4493175"/>
                  <a:satOff val="-15221"/>
                  <a:lumOff val="-1952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Rectangle: Top Corners Rounded 4">
                <a:extLst>
                  <a:ext uri="{FF2B5EF4-FFF2-40B4-BE49-F238E27FC236}">
                    <a16:creationId xmlns:a16="http://schemas.microsoft.com/office/drawing/2014/main" id="{A7EFF4D7-CF54-3317-85C3-3458D64533DB}"/>
                  </a:ext>
                </a:extLst>
              </p:cNvPr>
              <p:cNvSpPr txBox="1"/>
              <p:nvPr/>
            </p:nvSpPr>
            <p:spPr>
              <a:xfrm>
                <a:off x="2167128" y="4047914"/>
                <a:ext cx="3816245" cy="6733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kern="1200" dirty="0"/>
                  <a:t>The Agency prepares items</a:t>
                </a:r>
                <a:endParaRPr lang="en-US" sz="1200" kern="1200" dirty="0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BAF6A1E-D8D1-C948-F322-A3AC5E5EA1D9}"/>
              </a:ext>
            </a:extLst>
          </p:cNvPr>
          <p:cNvGrpSpPr/>
          <p:nvPr/>
        </p:nvGrpSpPr>
        <p:grpSpPr>
          <a:xfrm>
            <a:off x="2318766" y="5545216"/>
            <a:ext cx="6063234" cy="703184"/>
            <a:chOff x="2318766" y="5545216"/>
            <a:chExt cx="6063234" cy="70318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36A0403-D5FD-075A-3C5F-6AC8D4B0DB91}"/>
                </a:ext>
              </a:extLst>
            </p:cNvPr>
            <p:cNvGrpSpPr/>
            <p:nvPr/>
          </p:nvGrpSpPr>
          <p:grpSpPr>
            <a:xfrm>
              <a:off x="2318766" y="5545216"/>
              <a:ext cx="2167128" cy="703184"/>
              <a:chOff x="0" y="4897617"/>
              <a:chExt cx="2167128" cy="932768"/>
            </a:xfrm>
          </p:grpSpPr>
          <p:sp>
            <p:nvSpPr>
              <p:cNvPr id="34" name="Rectangle: Rounded Corners 33">
                <a:hlinkClick r:id="rId8"/>
                <a:extLst>
                  <a:ext uri="{FF2B5EF4-FFF2-40B4-BE49-F238E27FC236}">
                    <a16:creationId xmlns:a16="http://schemas.microsoft.com/office/drawing/2014/main" id="{DEC5E872-B575-69F8-8278-7490DE2C0977}"/>
                  </a:ext>
                </a:extLst>
              </p:cNvPr>
              <p:cNvSpPr/>
              <p:nvPr/>
            </p:nvSpPr>
            <p:spPr>
              <a:xfrm>
                <a:off x="0" y="4897617"/>
                <a:ext cx="2167128" cy="93276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5632119"/>
                  <a:satOff val="-14516"/>
                  <a:lumOff val="-9804"/>
                  <a:alphaOff val="0"/>
                </a:schemeClr>
              </a:fillRef>
              <a:effectRef idx="0">
                <a:schemeClr val="accent5">
                  <a:hueOff val="-5632119"/>
                  <a:satOff val="-14516"/>
                  <a:lumOff val="-980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C2B02EE6-5D9C-C415-5308-08F512884C82}"/>
                  </a:ext>
                </a:extLst>
              </p:cNvPr>
              <p:cNvSpPr txBox="1"/>
              <p:nvPr/>
            </p:nvSpPr>
            <p:spPr>
              <a:xfrm>
                <a:off x="45534" y="4943151"/>
                <a:ext cx="2076060" cy="8417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100" kern="1200" dirty="0"/>
                  <a:t>Disposition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9D43A0A-0596-E2ED-1209-F13702D0E838}"/>
                </a:ext>
              </a:extLst>
            </p:cNvPr>
            <p:cNvGrpSpPr/>
            <p:nvPr/>
          </p:nvGrpSpPr>
          <p:grpSpPr>
            <a:xfrm>
              <a:off x="4529328" y="5615535"/>
              <a:ext cx="3852672" cy="562547"/>
              <a:chOff x="2167127" y="4990894"/>
              <a:chExt cx="3852672" cy="746214"/>
            </a:xfrm>
          </p:grpSpPr>
          <p:sp>
            <p:nvSpPr>
              <p:cNvPr id="37" name="Rectangle: Top Corners Rounded 36">
                <a:extLst>
                  <a:ext uri="{FF2B5EF4-FFF2-40B4-BE49-F238E27FC236}">
                    <a16:creationId xmlns:a16="http://schemas.microsoft.com/office/drawing/2014/main" id="{649B0ABE-E415-4083-84A8-0B82FEE3BAD0}"/>
                  </a:ext>
                </a:extLst>
              </p:cNvPr>
              <p:cNvSpPr/>
              <p:nvPr/>
            </p:nvSpPr>
            <p:spPr>
              <a:xfrm rot="5400000">
                <a:off x="3720356" y="3437665"/>
                <a:ext cx="746214" cy="3852672"/>
              </a:xfrm>
              <a:prstGeom prst="round2Same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-5616468"/>
                  <a:satOff val="-19027"/>
                  <a:lumOff val="-244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5616468"/>
                  <a:satOff val="-19027"/>
                  <a:lumOff val="-244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5616468"/>
                  <a:satOff val="-19027"/>
                  <a:lumOff val="-244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Rectangle: Top Corners Rounded 4">
                <a:extLst>
                  <a:ext uri="{FF2B5EF4-FFF2-40B4-BE49-F238E27FC236}">
                    <a16:creationId xmlns:a16="http://schemas.microsoft.com/office/drawing/2014/main" id="{16E83419-66E6-34EB-E822-56B1976C2A47}"/>
                  </a:ext>
                </a:extLst>
              </p:cNvPr>
              <p:cNvSpPr txBox="1"/>
              <p:nvPr/>
            </p:nvSpPr>
            <p:spPr>
              <a:xfrm>
                <a:off x="2167128" y="5027321"/>
                <a:ext cx="3816245" cy="6733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kern="1200" dirty="0"/>
                  <a:t>The items are auctioned </a:t>
                </a:r>
                <a:r>
                  <a:rPr lang="en-US" sz="1400" dirty="0"/>
                  <a:t>or disposed of by </a:t>
                </a:r>
                <a:r>
                  <a:rPr lang="en-US" sz="1400" kern="1200" dirty="0"/>
                  <a:t>destruction or recycling</a:t>
                </a:r>
              </a:p>
            </p:txBody>
          </p:sp>
        </p:grp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7F0C8909-B677-1ABF-FEB1-02F465F8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307172"/>
            <a:ext cx="6377940" cy="1293028"/>
          </a:xfrm>
        </p:spPr>
        <p:txBody>
          <a:bodyPr>
            <a:normAutofit/>
          </a:bodyPr>
          <a:lstStyle/>
          <a:p>
            <a:r>
              <a:rPr lang="en-US" dirty="0"/>
              <a:t>LIFECYCLE</a:t>
            </a:r>
          </a:p>
        </p:txBody>
      </p:sp>
    </p:spTree>
    <p:extLst>
      <p:ext uri="{BB962C8B-B14F-4D97-AF65-F5344CB8AC3E}">
        <p14:creationId xmlns:p14="http://schemas.microsoft.com/office/powerpoint/2010/main" val="273653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E74E6-1BC7-4F53-B759-5C126C99E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438400"/>
            <a:ext cx="7955280" cy="3200400"/>
          </a:xfrm>
        </p:spPr>
        <p:txBody>
          <a:bodyPr>
            <a:normAutofit/>
          </a:bodyPr>
          <a:lstStyle/>
          <a:p>
            <a:r>
              <a:rPr lang="en-US" sz="2000" dirty="0"/>
              <a:t>Items no longer needed are identified as Surplus</a:t>
            </a:r>
          </a:p>
          <a:p>
            <a:r>
              <a:rPr lang="en-US" sz="2000" dirty="0"/>
              <a:t>Reach out to your agency Asset Coordinator</a:t>
            </a:r>
          </a:p>
          <a:p>
            <a:pPr lvl="1"/>
            <a:r>
              <a:rPr lang="en-US" sz="1800" dirty="0"/>
              <a:t>Don’t know who?  Contact us – we can help!</a:t>
            </a:r>
          </a:p>
          <a:p>
            <a:r>
              <a:rPr lang="en-US" sz="2000" dirty="0"/>
              <a:t>Asset Coordinator will prepare SPN forms, communicate with Surplus Property and manage processes going through DASSurplus ECM solution.</a:t>
            </a:r>
          </a:p>
          <a:p>
            <a:pPr lvl="1"/>
            <a:r>
              <a:rPr lang="en-US" sz="1800" dirty="0"/>
              <a:t>ECM houses all surplus property records. All disposal processes other than auction/sale go through ECM workflow for approval. All auction documentation and SPN’s are uploaded by Surplus Property.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68325A-EE5E-AAF7-5D73-EE625A9022F4}"/>
              </a:ext>
            </a:extLst>
          </p:cNvPr>
          <p:cNvGrpSpPr/>
          <p:nvPr/>
        </p:nvGrpSpPr>
        <p:grpSpPr>
          <a:xfrm>
            <a:off x="2133600" y="438832"/>
            <a:ext cx="6076220" cy="932768"/>
            <a:chOff x="2133600" y="438832"/>
            <a:chExt cx="6076220" cy="93276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0080A99-312B-4EED-9B15-3FBE31E75852}"/>
                </a:ext>
              </a:extLst>
            </p:cNvPr>
            <p:cNvGrpSpPr/>
            <p:nvPr/>
          </p:nvGrpSpPr>
          <p:grpSpPr>
            <a:xfrm>
              <a:off x="2133600" y="438832"/>
              <a:ext cx="2167128" cy="932768"/>
              <a:chOff x="0" y="581"/>
              <a:chExt cx="2167128" cy="932768"/>
            </a:xfrm>
          </p:grpSpPr>
          <p:sp>
            <p:nvSpPr>
              <p:cNvPr id="11" name="Rectangle: Rounded Corners 10">
                <a:hlinkClick r:id="rId3"/>
                <a:extLst>
                  <a:ext uri="{FF2B5EF4-FFF2-40B4-BE49-F238E27FC236}">
                    <a16:creationId xmlns:a16="http://schemas.microsoft.com/office/drawing/2014/main" id="{9BCD6BB6-5ACB-4DF6-8B2E-EF56BB40A7F6}"/>
                  </a:ext>
                </a:extLst>
              </p:cNvPr>
              <p:cNvSpPr/>
              <p:nvPr/>
            </p:nvSpPr>
            <p:spPr>
              <a:xfrm>
                <a:off x="0" y="581"/>
                <a:ext cx="2167128" cy="93276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ectangle: Rounded Corners 4">
                <a:extLst>
                  <a:ext uri="{FF2B5EF4-FFF2-40B4-BE49-F238E27FC236}">
                    <a16:creationId xmlns:a16="http://schemas.microsoft.com/office/drawing/2014/main" id="{995C1CE6-2D3F-4B87-84E7-40C042DA2E19}"/>
                  </a:ext>
                </a:extLst>
              </p:cNvPr>
              <p:cNvSpPr txBox="1"/>
              <p:nvPr/>
            </p:nvSpPr>
            <p:spPr>
              <a:xfrm>
                <a:off x="45534" y="46115"/>
                <a:ext cx="2076060" cy="8417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100" kern="1200" dirty="0"/>
                  <a:t>Identification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24BC36B-A2D1-4B7F-B460-DEFCEC981935}"/>
                </a:ext>
              </a:extLst>
            </p:cNvPr>
            <p:cNvGrpSpPr/>
            <p:nvPr/>
          </p:nvGrpSpPr>
          <p:grpSpPr>
            <a:xfrm>
              <a:off x="4357148" y="532109"/>
              <a:ext cx="3852672" cy="746214"/>
              <a:chOff x="2167127" y="93860"/>
              <a:chExt cx="3852672" cy="746214"/>
            </a:xfrm>
          </p:grpSpPr>
          <p:sp>
            <p:nvSpPr>
              <p:cNvPr id="14" name="Rectangle: Top Corners Rounded 13">
                <a:extLst>
                  <a:ext uri="{FF2B5EF4-FFF2-40B4-BE49-F238E27FC236}">
                    <a16:creationId xmlns:a16="http://schemas.microsoft.com/office/drawing/2014/main" id="{E9E0BE4A-4F80-4655-BC7A-0F7A808DB0AC}"/>
                  </a:ext>
                </a:extLst>
              </p:cNvPr>
              <p:cNvSpPr/>
              <p:nvPr/>
            </p:nvSpPr>
            <p:spPr>
              <a:xfrm rot="5400000">
                <a:off x="3720356" y="-1459369"/>
                <a:ext cx="746214" cy="3852672"/>
              </a:xfrm>
              <a:prstGeom prst="round2Same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ectangle: Top Corners Rounded 4">
                <a:extLst>
                  <a:ext uri="{FF2B5EF4-FFF2-40B4-BE49-F238E27FC236}">
                    <a16:creationId xmlns:a16="http://schemas.microsoft.com/office/drawing/2014/main" id="{B2700E37-F261-43FB-BE63-E77B2AB1D98C}"/>
                  </a:ext>
                </a:extLst>
              </p:cNvPr>
              <p:cNvSpPr txBox="1"/>
              <p:nvPr/>
            </p:nvSpPr>
            <p:spPr>
              <a:xfrm>
                <a:off x="2167128" y="130286"/>
                <a:ext cx="3816245" cy="6733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400" kern="1200" dirty="0"/>
                  <a:t>Have unneeded items? Contact your agency Asset Coordinator to begin the surplus process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418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89406-07AA-3C92-ED1E-A849A9AFA684}"/>
              </a:ext>
            </a:extLst>
          </p:cNvPr>
          <p:cNvGrpSpPr/>
          <p:nvPr/>
        </p:nvGrpSpPr>
        <p:grpSpPr>
          <a:xfrm>
            <a:off x="2086945" y="438832"/>
            <a:ext cx="6106668" cy="932768"/>
            <a:chOff x="2086945" y="438832"/>
            <a:chExt cx="6106668" cy="9327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F31EBE-1054-46D6-9169-39C9135E9E03}"/>
                </a:ext>
              </a:extLst>
            </p:cNvPr>
            <p:cNvGrpSpPr/>
            <p:nvPr/>
          </p:nvGrpSpPr>
          <p:grpSpPr>
            <a:xfrm>
              <a:off x="2086945" y="438832"/>
              <a:ext cx="2167128" cy="932768"/>
              <a:chOff x="0" y="979989"/>
              <a:chExt cx="2167128" cy="932768"/>
            </a:xfrm>
          </p:grpSpPr>
          <p:sp>
            <p:nvSpPr>
              <p:cNvPr id="5" name="Rectangle: Rounded Corners 4">
                <a:hlinkClick r:id="rId3"/>
                <a:extLst>
                  <a:ext uri="{FF2B5EF4-FFF2-40B4-BE49-F238E27FC236}">
                    <a16:creationId xmlns:a16="http://schemas.microsoft.com/office/drawing/2014/main" id="{5752DA5E-AFB7-42DE-8DEB-860D1B203000}"/>
                  </a:ext>
                </a:extLst>
              </p:cNvPr>
              <p:cNvSpPr/>
              <p:nvPr/>
            </p:nvSpPr>
            <p:spPr>
              <a:xfrm>
                <a:off x="0" y="979989"/>
                <a:ext cx="2167128" cy="93276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126424"/>
                  <a:satOff val="-2903"/>
                  <a:lumOff val="-1961"/>
                  <a:alphaOff val="0"/>
                </a:schemeClr>
              </a:fillRef>
              <a:effectRef idx="0">
                <a:schemeClr val="accent5">
                  <a:hueOff val="-1126424"/>
                  <a:satOff val="-2903"/>
                  <a:lumOff val="-19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Rectangle: Rounded Corners 4">
                <a:extLst>
                  <a:ext uri="{FF2B5EF4-FFF2-40B4-BE49-F238E27FC236}">
                    <a16:creationId xmlns:a16="http://schemas.microsoft.com/office/drawing/2014/main" id="{E63DB86F-E3F5-4990-B0D9-1B90A7E3D5FF}"/>
                  </a:ext>
                </a:extLst>
              </p:cNvPr>
              <p:cNvSpPr txBox="1"/>
              <p:nvPr/>
            </p:nvSpPr>
            <p:spPr>
              <a:xfrm>
                <a:off x="45534" y="1025523"/>
                <a:ext cx="2076060" cy="8417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100" kern="1200" dirty="0"/>
                  <a:t>Information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80D78D3-1690-45E1-BEF3-96C5BAC25A2D}"/>
                </a:ext>
              </a:extLst>
            </p:cNvPr>
            <p:cNvGrpSpPr/>
            <p:nvPr/>
          </p:nvGrpSpPr>
          <p:grpSpPr>
            <a:xfrm>
              <a:off x="4297507" y="532109"/>
              <a:ext cx="3896106" cy="746214"/>
              <a:chOff x="2167127" y="1073267"/>
              <a:chExt cx="3896106" cy="746214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B6CE826A-972A-4B9B-8D73-74C0CAB600F8}"/>
                  </a:ext>
                </a:extLst>
              </p:cNvPr>
              <p:cNvSpPr/>
              <p:nvPr/>
            </p:nvSpPr>
            <p:spPr>
              <a:xfrm rot="5400000">
                <a:off x="3720356" y="-479962"/>
                <a:ext cx="746214" cy="3852672"/>
              </a:xfrm>
              <a:prstGeom prst="round2Same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-1123294"/>
                  <a:satOff val="-3805"/>
                  <a:lumOff val="-488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1123294"/>
                  <a:satOff val="-3805"/>
                  <a:lumOff val="-488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1123294"/>
                  <a:satOff val="-3805"/>
                  <a:lumOff val="-488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: Top Corners Rounded 4">
                <a:extLst>
                  <a:ext uri="{FF2B5EF4-FFF2-40B4-BE49-F238E27FC236}">
                    <a16:creationId xmlns:a16="http://schemas.microsoft.com/office/drawing/2014/main" id="{5C38BE2B-B93D-415B-AD6D-1E6002667A7B}"/>
                  </a:ext>
                </a:extLst>
              </p:cNvPr>
              <p:cNvSpPr txBox="1"/>
              <p:nvPr/>
            </p:nvSpPr>
            <p:spPr>
              <a:xfrm>
                <a:off x="2167128" y="1109693"/>
                <a:ext cx="3896105" cy="6733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14300" lvl="1" indent="-11430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"/>
                </a:pPr>
                <a:r>
                  <a:rPr lang="en-US" sz="1400" kern="1200" dirty="0"/>
                  <a:t>The Agency Asset Coordinator will gather the necessary information (Assessment Forms, SPN Forms, Photos)</a:t>
                </a:r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E74E6-1BC7-4F53-B759-5C126C99E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664" y="3276600"/>
            <a:ext cx="2882304" cy="1459121"/>
          </a:xfrm>
        </p:spPr>
        <p:txBody>
          <a:bodyPr/>
          <a:lstStyle/>
          <a:p>
            <a:r>
              <a:rPr lang="en-US" dirty="0"/>
              <a:t>Assessment Forms</a:t>
            </a:r>
          </a:p>
          <a:p>
            <a:r>
              <a:rPr lang="en-US" dirty="0"/>
              <a:t>SPN Forms</a:t>
            </a:r>
          </a:p>
          <a:p>
            <a:r>
              <a:rPr lang="en-US" dirty="0"/>
              <a:t>Photos</a:t>
            </a:r>
          </a:p>
        </p:txBody>
      </p:sp>
      <p:pic>
        <p:nvPicPr>
          <p:cNvPr id="10" name="Picture 9" descr="Graphical user interface, application, Word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9F2AB738-7F2C-44BE-BCF0-72C04BE8C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1" t="19538" r="26486" b="8889"/>
          <a:stretch/>
        </p:blipFill>
        <p:spPr>
          <a:xfrm>
            <a:off x="3421904" y="1817273"/>
            <a:ext cx="3637658" cy="4626792"/>
          </a:xfrm>
          <a:prstGeom prst="rect">
            <a:avLst/>
          </a:prstGeom>
          <a:ln>
            <a:solidFill>
              <a:schemeClr val="tx2"/>
            </a:solidFill>
          </a:ln>
        </p:spPr>
      </p:pic>
      <p:graphicFrame>
        <p:nvGraphicFramePr>
          <p:cNvPr id="11" name="Object 10">
            <a:hlinkClick r:id="rId6" action="ppaction://hlinksldjump"/>
            <a:extLst>
              <a:ext uri="{FF2B5EF4-FFF2-40B4-BE49-F238E27FC236}">
                <a16:creationId xmlns:a16="http://schemas.microsoft.com/office/drawing/2014/main" id="{80A1535C-B490-4529-972F-32FE05DB41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807463"/>
              </p:ext>
            </p:extLst>
          </p:nvPr>
        </p:nvGraphicFramePr>
        <p:xfrm>
          <a:off x="3276600" y="2453736"/>
          <a:ext cx="5052223" cy="3594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1848909" imgH="8429625" progId="Excel.Sheet.12">
                  <p:embed/>
                </p:oleObj>
              </mc:Choice>
              <mc:Fallback>
                <p:oleObj name="Worksheet" r:id="rId7" imgW="11848909" imgH="8429625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7776F7F-8B13-4A28-8A27-FF5F98CBF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6600" y="2453736"/>
                        <a:ext cx="5052223" cy="359469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4A5DA365-089F-510B-D9F1-17EECD589A70}"/>
              </a:ext>
            </a:extLst>
          </p:cNvPr>
          <p:cNvGrpSpPr/>
          <p:nvPr/>
        </p:nvGrpSpPr>
        <p:grpSpPr>
          <a:xfrm>
            <a:off x="4156414" y="1764949"/>
            <a:ext cx="2187594" cy="4707167"/>
            <a:chOff x="4156414" y="1764949"/>
            <a:chExt cx="2187594" cy="4707167"/>
          </a:xfrm>
        </p:grpSpPr>
        <p:pic>
          <p:nvPicPr>
            <p:cNvPr id="12" name="Picture 11" descr="Graphical user interface, website&#10;&#10;Description automatically generated">
              <a:hlinkClick r:id="rId9" action="ppaction://hlinksldjump"/>
              <a:extLst>
                <a:ext uri="{FF2B5EF4-FFF2-40B4-BE49-F238E27FC236}">
                  <a16:creationId xmlns:a16="http://schemas.microsoft.com/office/drawing/2014/main" id="{0881849A-1EE2-4CB8-9F4A-249BC73839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01" t="20476" r="25832" b="56690"/>
            <a:stretch/>
          </p:blipFill>
          <p:spPr>
            <a:xfrm>
              <a:off x="4259611" y="5171682"/>
              <a:ext cx="1981200" cy="130043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14" name="Picture 13" descr="A picture containing text, computer, keyboard, indoor&#10;&#10;Description automatically generated">
              <a:extLst>
                <a:ext uri="{FF2B5EF4-FFF2-40B4-BE49-F238E27FC236}">
                  <a16:creationId xmlns:a16="http://schemas.microsoft.com/office/drawing/2014/main" id="{B623022A-9D60-4E16-A3ED-0DB1B333D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414" y="3723882"/>
              <a:ext cx="2187594" cy="130043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16" name="Picture 15" descr="A picture containing text, keyboard, computer, electronics&#10;&#10;Description automatically generated">
              <a:extLst>
                <a:ext uri="{FF2B5EF4-FFF2-40B4-BE49-F238E27FC236}">
                  <a16:creationId xmlns:a16="http://schemas.microsoft.com/office/drawing/2014/main" id="{F4089471-DAC5-4E64-9A30-50D628FE6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477" y="1764949"/>
              <a:ext cx="1713469" cy="178486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627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FADF37-D1FE-457D-B44C-6E960EEBB194}"/>
              </a:ext>
            </a:extLst>
          </p:cNvPr>
          <p:cNvSpPr>
            <a:spLocks noGrp="1" noChangeAspect="1"/>
          </p:cNvSpPr>
          <p:nvPr>
            <p:ph type="title" idx="4294967295"/>
          </p:nvPr>
        </p:nvSpPr>
        <p:spPr>
          <a:xfrm>
            <a:off x="2895600" y="260350"/>
            <a:ext cx="6248400" cy="1111250"/>
          </a:xfrm>
        </p:spPr>
        <p:txBody>
          <a:bodyPr>
            <a:noAutofit/>
          </a:bodyPr>
          <a:lstStyle/>
          <a:p>
            <a:r>
              <a:rPr lang="en-US" dirty="0"/>
              <a:t>New ASSESSMENT 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65ED1-263E-4671-AE3C-1D4544248D2D}"/>
              </a:ext>
            </a:extLst>
          </p:cNvPr>
          <p:cNvSpPr txBox="1"/>
          <p:nvPr/>
        </p:nvSpPr>
        <p:spPr>
          <a:xfrm>
            <a:off x="4455814" y="1310819"/>
            <a:ext cx="47625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Used to provide correct/updated contact information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Used as a general checklist to ensure items are ready to be surplused prior to notifying Surplus Property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Used to assist the Agency &amp; Surplus Property in scheduling the removal of items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Informs Surplus Property of the Agency’s needs and/or ability regarding delivery/pick-up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394638-C6D6-4B07-93AE-DE965A544791}"/>
              </a:ext>
            </a:extLst>
          </p:cNvPr>
          <p:cNvSpPr txBox="1"/>
          <p:nvPr/>
        </p:nvSpPr>
        <p:spPr>
          <a:xfrm>
            <a:off x="4614862" y="6059269"/>
            <a:ext cx="425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It is important to not adjust after submission as adding items after submission can cause errors in the disposal process. Use a new SPN if necessary. </a:t>
            </a:r>
          </a:p>
        </p:txBody>
      </p:sp>
      <p:pic>
        <p:nvPicPr>
          <p:cNvPr id="2" name="Picture 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67F95E1-419E-7B05-E769-8544DC07B1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5" t="19538" r="26486" b="8889"/>
          <a:stretch/>
        </p:blipFill>
        <p:spPr>
          <a:xfrm>
            <a:off x="304800" y="1371600"/>
            <a:ext cx="4038600" cy="506095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DC8F2A-1219-F8AE-1D6E-0324AC035C40}"/>
              </a:ext>
            </a:extLst>
          </p:cNvPr>
          <p:cNvSpPr/>
          <p:nvPr/>
        </p:nvSpPr>
        <p:spPr>
          <a:xfrm>
            <a:off x="381000" y="2581691"/>
            <a:ext cx="3962400" cy="1201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F41706-A599-4C7D-C632-49ED888F775B}"/>
              </a:ext>
            </a:extLst>
          </p:cNvPr>
          <p:cNvSpPr/>
          <p:nvPr/>
        </p:nvSpPr>
        <p:spPr>
          <a:xfrm>
            <a:off x="381000" y="3782795"/>
            <a:ext cx="3962400" cy="1170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9CFEC1-2F66-0F93-6301-02998416C015}"/>
              </a:ext>
            </a:extLst>
          </p:cNvPr>
          <p:cNvSpPr/>
          <p:nvPr/>
        </p:nvSpPr>
        <p:spPr>
          <a:xfrm>
            <a:off x="342900" y="4961989"/>
            <a:ext cx="3962400" cy="128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A8BA5C-3E37-CABC-BFBD-2ACAC1B9F497}"/>
              </a:ext>
            </a:extLst>
          </p:cNvPr>
          <p:cNvGrpSpPr/>
          <p:nvPr/>
        </p:nvGrpSpPr>
        <p:grpSpPr>
          <a:xfrm rot="537893">
            <a:off x="3899473" y="6016512"/>
            <a:ext cx="711721" cy="538550"/>
            <a:chOff x="3907472" y="6015132"/>
            <a:chExt cx="711721" cy="53855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E94AEF-B345-E465-668E-F53B8D67BC1F}"/>
                </a:ext>
              </a:extLst>
            </p:cNvPr>
            <p:cNvCxnSpPr>
              <a:cxnSpLocks/>
            </p:cNvCxnSpPr>
            <p:nvPr/>
          </p:nvCxnSpPr>
          <p:spPr>
            <a:xfrm rot="21062107">
              <a:off x="3950379" y="6034053"/>
              <a:ext cx="542110" cy="51962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CC6BF22-C0CB-51FD-B5E9-F656856CCAC4}"/>
                </a:ext>
              </a:extLst>
            </p:cNvPr>
            <p:cNvCxnSpPr>
              <a:cxnSpLocks/>
            </p:cNvCxnSpPr>
            <p:nvPr/>
          </p:nvCxnSpPr>
          <p:spPr>
            <a:xfrm rot="21062107">
              <a:off x="3907472" y="6015132"/>
              <a:ext cx="711721" cy="21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571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5" grpId="1" animBg="1"/>
      <p:bldP spid="6" grpId="0" animBg="1"/>
      <p:bldP spid="6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7776F7F-8B13-4A28-8A27-FF5F98CBFE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934875"/>
              </p:ext>
            </p:extLst>
          </p:nvPr>
        </p:nvGraphicFramePr>
        <p:xfrm>
          <a:off x="1095244" y="1567902"/>
          <a:ext cx="7220874" cy="5137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848909" imgH="8429625" progId="Excel.Sheet.12">
                  <p:embed/>
                </p:oleObj>
              </mc:Choice>
              <mc:Fallback>
                <p:oleObj name="Worksheet" r:id="rId3" imgW="11848909" imgH="84296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5244" y="1567902"/>
                        <a:ext cx="7220874" cy="5137698"/>
                      </a:xfrm>
                      <a:prstGeom prst="rect">
                        <a:avLst/>
                      </a:prstGeom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3038" y="1744424"/>
            <a:ext cx="363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/>
              <a:t>65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25175" y="1744424"/>
            <a:ext cx="565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09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93615" y="1744424"/>
            <a:ext cx="641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23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2145" y="1744424"/>
            <a:ext cx="543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0001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A24B58-A666-11AB-B33F-8FDAEA0E3B93}"/>
              </a:ext>
            </a:extLst>
          </p:cNvPr>
          <p:cNvGrpSpPr/>
          <p:nvPr/>
        </p:nvGrpSpPr>
        <p:grpSpPr>
          <a:xfrm>
            <a:off x="7678792" y="1269619"/>
            <a:ext cx="855608" cy="524994"/>
            <a:chOff x="7773567" y="857764"/>
            <a:chExt cx="855608" cy="524994"/>
          </a:xfrm>
        </p:grpSpPr>
        <p:cxnSp>
          <p:nvCxnSpPr>
            <p:cNvPr id="38" name="Straight Arrow Connector 37"/>
            <p:cNvCxnSpPr>
              <a:cxnSpLocks/>
            </p:cNvCxnSpPr>
            <p:nvPr/>
          </p:nvCxnSpPr>
          <p:spPr>
            <a:xfrm flipH="1">
              <a:off x="7773567" y="1141520"/>
              <a:ext cx="218909" cy="24123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894290" y="857764"/>
              <a:ext cx="734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C00000"/>
                  </a:solidFill>
                </a:rPr>
                <a:t>1</a:t>
              </a:r>
              <a:r>
                <a:rPr lang="en-US" sz="800" baseline="30000" dirty="0">
                  <a:solidFill>
                    <a:srgbClr val="C00000"/>
                  </a:solidFill>
                </a:rPr>
                <a:t>st</a:t>
              </a:r>
              <a:r>
                <a:rPr lang="en-US" sz="800" dirty="0">
                  <a:solidFill>
                    <a:srgbClr val="C00000"/>
                  </a:solidFill>
                </a:rPr>
                <a:t> SPN # of the Year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3A9CFD-9066-F0F2-3F9D-53CC6F74D2EB}"/>
              </a:ext>
            </a:extLst>
          </p:cNvPr>
          <p:cNvGrpSpPr/>
          <p:nvPr/>
        </p:nvGrpSpPr>
        <p:grpSpPr>
          <a:xfrm>
            <a:off x="-68827" y="3048000"/>
            <a:ext cx="1403582" cy="1258907"/>
            <a:chOff x="-202508" y="3048000"/>
            <a:chExt cx="1403582" cy="1258907"/>
          </a:xfrm>
        </p:grpSpPr>
        <p:sp>
          <p:nvSpPr>
            <p:cNvPr id="19" name="TextBox 18"/>
            <p:cNvSpPr txBox="1"/>
            <p:nvPr/>
          </p:nvSpPr>
          <p:spPr>
            <a:xfrm>
              <a:off x="-202508" y="3352800"/>
              <a:ext cx="12880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</a:rPr>
                <a:t>Total Number of </a:t>
              </a:r>
              <a:r>
                <a:rPr lang="en-US" sz="1400" b="1" dirty="0">
                  <a:solidFill>
                    <a:srgbClr val="C00000"/>
                  </a:solidFill>
                </a:rPr>
                <a:t>EACH </a:t>
              </a:r>
            </a:p>
            <a:p>
              <a:pPr algn="ctr"/>
              <a:r>
                <a:rPr lang="en-US" sz="1400" dirty="0">
                  <a:solidFill>
                    <a:srgbClr val="C00000"/>
                  </a:solidFill>
                </a:rPr>
                <a:t>Item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EDB7EB1-56DF-4C53-BAFE-B31F4196E5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200" y="3048000"/>
              <a:ext cx="362874" cy="3810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FC0F75-E64D-1594-ADCC-BF66D66A2FA3}"/>
              </a:ext>
            </a:extLst>
          </p:cNvPr>
          <p:cNvGrpSpPr/>
          <p:nvPr/>
        </p:nvGrpSpPr>
        <p:grpSpPr>
          <a:xfrm>
            <a:off x="5764105" y="1775201"/>
            <a:ext cx="1151376" cy="215444"/>
            <a:chOff x="5748619" y="1268820"/>
            <a:chExt cx="1151376" cy="21544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869BB25-E6D3-457E-A080-A70CC5372835}"/>
                </a:ext>
              </a:extLst>
            </p:cNvPr>
            <p:cNvCxnSpPr>
              <a:cxnSpLocks/>
            </p:cNvCxnSpPr>
            <p:nvPr/>
          </p:nvCxnSpPr>
          <p:spPr>
            <a:xfrm>
              <a:off x="6308317" y="1395155"/>
              <a:ext cx="591678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E5B462-E982-4E7C-A501-6890169EEDF1}"/>
                </a:ext>
              </a:extLst>
            </p:cNvPr>
            <p:cNvSpPr txBox="1"/>
            <p:nvPr/>
          </p:nvSpPr>
          <p:spPr>
            <a:xfrm>
              <a:off x="5748619" y="1268820"/>
              <a:ext cx="6709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C00000"/>
                  </a:solidFill>
                </a:rPr>
                <a:t>Agency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3E2FE2-3139-B652-A2A5-B4338AF13B7F}"/>
              </a:ext>
            </a:extLst>
          </p:cNvPr>
          <p:cNvGrpSpPr/>
          <p:nvPr/>
        </p:nvGrpSpPr>
        <p:grpSpPr>
          <a:xfrm>
            <a:off x="6305881" y="1343694"/>
            <a:ext cx="862972" cy="437956"/>
            <a:chOff x="6172200" y="1343694"/>
            <a:chExt cx="862972" cy="437956"/>
          </a:xfrm>
        </p:grpSpPr>
        <p:cxnSp>
          <p:nvCxnSpPr>
            <p:cNvPr id="28" name="Straight Arrow Connector 27"/>
            <p:cNvCxnSpPr>
              <a:cxnSpLocks/>
            </p:cNvCxnSpPr>
            <p:nvPr/>
          </p:nvCxnSpPr>
          <p:spPr>
            <a:xfrm>
              <a:off x="6682139" y="1451416"/>
              <a:ext cx="353033" cy="33023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03A154-2C0B-4E9D-BDCA-B8B1EAD41C38}"/>
                </a:ext>
              </a:extLst>
            </p:cNvPr>
            <p:cNvSpPr txBox="1"/>
            <p:nvPr/>
          </p:nvSpPr>
          <p:spPr>
            <a:xfrm>
              <a:off x="6172200" y="1343694"/>
              <a:ext cx="5490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C00000"/>
                  </a:solidFill>
                </a:rPr>
                <a:t>Division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6B80AB-5349-9253-6AF5-4C3587FA8B3D}"/>
              </a:ext>
            </a:extLst>
          </p:cNvPr>
          <p:cNvGrpSpPr/>
          <p:nvPr/>
        </p:nvGrpSpPr>
        <p:grpSpPr>
          <a:xfrm>
            <a:off x="7050555" y="1219200"/>
            <a:ext cx="733427" cy="598447"/>
            <a:chOff x="6657367" y="1012540"/>
            <a:chExt cx="733427" cy="598447"/>
          </a:xfrm>
        </p:grpSpPr>
        <p:cxnSp>
          <p:nvCxnSpPr>
            <p:cNvPr id="33" name="Straight Arrow Connector 32"/>
            <p:cNvCxnSpPr>
              <a:cxnSpLocks/>
            </p:cNvCxnSpPr>
            <p:nvPr/>
          </p:nvCxnSpPr>
          <p:spPr>
            <a:xfrm flipH="1">
              <a:off x="6977423" y="1317340"/>
              <a:ext cx="46658" cy="29364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6ED0FF7-4F99-402A-BC20-DF7FD91F304E}"/>
                </a:ext>
              </a:extLst>
            </p:cNvPr>
            <p:cNvSpPr txBox="1"/>
            <p:nvPr/>
          </p:nvSpPr>
          <p:spPr>
            <a:xfrm>
              <a:off x="6657367" y="1012540"/>
              <a:ext cx="7334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C00000"/>
                  </a:solidFill>
                </a:rPr>
                <a:t>Calendar Year</a:t>
              </a: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058CB65B-D698-44A4-87D0-70625F61D81C}"/>
              </a:ext>
            </a:extLst>
          </p:cNvPr>
          <p:cNvSpPr txBox="1">
            <a:spLocks noChangeAspect="1"/>
          </p:cNvSpPr>
          <p:nvPr/>
        </p:nvSpPr>
        <p:spPr>
          <a:xfrm>
            <a:off x="5029200" y="271523"/>
            <a:ext cx="4114800" cy="719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/>
              <a:t>New SPN FORM</a:t>
            </a:r>
          </a:p>
        </p:txBody>
      </p:sp>
    </p:spTree>
    <p:extLst>
      <p:ext uri="{BB962C8B-B14F-4D97-AF65-F5344CB8AC3E}">
        <p14:creationId xmlns:p14="http://schemas.microsoft.com/office/powerpoint/2010/main" val="4944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5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4388</TotalTime>
  <Words>1900</Words>
  <Application>Microsoft Office PowerPoint</Application>
  <PresentationFormat>On-screen Show (4:3)</PresentationFormat>
  <Paragraphs>279</Paragraphs>
  <Slides>31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Vapor Trail</vt:lpstr>
      <vt:lpstr>Worksheet</vt:lpstr>
      <vt:lpstr>Acrobat Document</vt:lpstr>
      <vt:lpstr>Surplus property</vt:lpstr>
      <vt:lpstr>Team Introductions</vt:lpstr>
      <vt:lpstr>Surplus Property Functions/Responsibilities</vt:lpstr>
      <vt:lpstr>definitions</vt:lpstr>
      <vt:lpstr>LIFECYCLE</vt:lpstr>
      <vt:lpstr>PowerPoint Presentation</vt:lpstr>
      <vt:lpstr>PowerPoint Presentation</vt:lpstr>
      <vt:lpstr>New ASSESSMENT FORM</vt:lpstr>
      <vt:lpstr>PowerPoint Presentation</vt:lpstr>
      <vt:lpstr>PowerPoint Presentation</vt:lpstr>
      <vt:lpstr>Fixed Asset SPN (generated from E1) </vt:lpstr>
      <vt:lpstr>Vehicle SPN &amp; placard (generated from E1) </vt:lpstr>
      <vt:lpstr>New PhOTO GUIDEBOOK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PROPERLY Prepared Items</vt:lpstr>
      <vt:lpstr>PowerPoint Presentation</vt:lpstr>
      <vt:lpstr>Bill of Sale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Trade-In Process</vt:lpstr>
      <vt:lpstr>Service expectations</vt:lpstr>
      <vt:lpstr>RESOURCES</vt:lpstr>
      <vt:lpstr>CONTACT INFORMATION and for questions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Surplus property</dc:title>
  <dc:creator>amy.archuleta</dc:creator>
  <cp:lastModifiedBy>Bugay, Samantha</cp:lastModifiedBy>
  <cp:revision>251</cp:revision>
  <cp:lastPrinted>2023-05-26T16:03:15Z</cp:lastPrinted>
  <dcterms:created xsi:type="dcterms:W3CDTF">2013-12-02T14:33:33Z</dcterms:created>
  <dcterms:modified xsi:type="dcterms:W3CDTF">2023-11-07T20:27:50Z</dcterms:modified>
</cp:coreProperties>
</file>