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97" r:id="rId1"/>
  </p:sldMasterIdLst>
  <p:notesMasterIdLst>
    <p:notesMasterId r:id="rId35"/>
  </p:notesMasterIdLst>
  <p:handoutMasterIdLst>
    <p:handoutMasterId r:id="rId36"/>
  </p:handoutMasterIdLst>
  <p:sldIdLst>
    <p:sldId id="256" r:id="rId2"/>
    <p:sldId id="313" r:id="rId3"/>
    <p:sldId id="306" r:id="rId4"/>
    <p:sldId id="257" r:id="rId5"/>
    <p:sldId id="258" r:id="rId6"/>
    <p:sldId id="259" r:id="rId7"/>
    <p:sldId id="304" r:id="rId8"/>
    <p:sldId id="307" r:id="rId9"/>
    <p:sldId id="305" r:id="rId10"/>
    <p:sldId id="261" r:id="rId11"/>
    <p:sldId id="262" r:id="rId12"/>
    <p:sldId id="263" r:id="rId13"/>
    <p:sldId id="308" r:id="rId14"/>
    <p:sldId id="309" r:id="rId15"/>
    <p:sldId id="311" r:id="rId16"/>
    <p:sldId id="260" r:id="rId17"/>
    <p:sldId id="264" r:id="rId18"/>
    <p:sldId id="317" r:id="rId19"/>
    <p:sldId id="265" r:id="rId20"/>
    <p:sldId id="266" r:id="rId21"/>
    <p:sldId id="267" r:id="rId22"/>
    <p:sldId id="314" r:id="rId23"/>
    <p:sldId id="316" r:id="rId24"/>
    <p:sldId id="315" r:id="rId25"/>
    <p:sldId id="312" r:id="rId26"/>
    <p:sldId id="296" r:id="rId27"/>
    <p:sldId id="297" r:id="rId28"/>
    <p:sldId id="298" r:id="rId29"/>
    <p:sldId id="299" r:id="rId30"/>
    <p:sldId id="300" r:id="rId31"/>
    <p:sldId id="301" r:id="rId32"/>
    <p:sldId id="302" r:id="rId33"/>
    <p:sldId id="303" r:id="rId3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18" autoAdjust="0"/>
  </p:normalViewPr>
  <p:slideViewPr>
    <p:cSldViewPr>
      <p:cViewPr varScale="1">
        <p:scale>
          <a:sx n="53" d="100"/>
          <a:sy n="53" d="100"/>
        </p:scale>
        <p:origin x="159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512" y="-8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r>
              <a:rPr lang="en-US" dirty="0" smtClean="0"/>
              <a:t>DAS-ER </a:t>
            </a:r>
            <a:r>
              <a:rPr lang="en-US" dirty="0"/>
              <a:t>FMLA Training</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pPr>
              <a:defRPr/>
            </a:pPr>
            <a:r>
              <a:rPr lang="en-US" dirty="0" smtClean="0"/>
              <a:t>5/16/2017</a:t>
            </a:r>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6611E027-2D60-4CF1-8176-E0FCF9F45EB8}" type="slidenum">
              <a:rPr lang="en-US"/>
              <a:pPr>
                <a:defRPr/>
              </a:pPr>
              <a:t>‹#›</a:t>
            </a:fld>
            <a:endParaRPr lang="en-US"/>
          </a:p>
        </p:txBody>
      </p:sp>
    </p:spTree>
    <p:extLst>
      <p:ext uri="{BB962C8B-B14F-4D97-AF65-F5344CB8AC3E}">
        <p14:creationId xmlns:p14="http://schemas.microsoft.com/office/powerpoint/2010/main" val="439796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8990A34D-DC0B-4015-A304-D485952B5EE7}" type="datetimeFigureOut">
              <a:rPr lang="en-US"/>
              <a:pPr>
                <a:defRPr/>
              </a:pPr>
              <a:t>4/10/2020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58AF71E7-0DC8-4CB0-BD70-39476FE95A37}" type="slidenum">
              <a:rPr lang="en-US"/>
              <a:pPr>
                <a:defRPr/>
              </a:pPr>
              <a:t>‹#›</a:t>
            </a:fld>
            <a:endParaRPr lang="en-US"/>
          </a:p>
        </p:txBody>
      </p:sp>
    </p:spTree>
    <p:extLst>
      <p:ext uri="{BB962C8B-B14F-4D97-AF65-F5344CB8AC3E}">
        <p14:creationId xmlns:p14="http://schemas.microsoft.com/office/powerpoint/2010/main" val="3895042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AAE4A0E-3D02-4C45-9653-0796AC6D5478}" type="slidenum">
              <a:rPr lang="en-US" altLang="en-US" smtClean="0">
                <a:latin typeface="Arial" charset="0"/>
              </a:rPr>
              <a:pPr eaLnBrk="1" hangingPunct="1">
                <a:spcBef>
                  <a:spcPct val="0"/>
                </a:spcBef>
              </a:pPr>
              <a:t>1</a:t>
            </a:fld>
            <a:endParaRPr lang="en-US" alt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10</a:t>
            </a:fld>
            <a:endParaRPr lang="en-US"/>
          </a:p>
        </p:txBody>
      </p:sp>
    </p:spTree>
    <p:extLst>
      <p:ext uri="{BB962C8B-B14F-4D97-AF65-F5344CB8AC3E}">
        <p14:creationId xmlns:p14="http://schemas.microsoft.com/office/powerpoint/2010/main" val="2017249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11</a:t>
            </a:fld>
            <a:endParaRPr lang="en-US"/>
          </a:p>
        </p:txBody>
      </p:sp>
    </p:spTree>
    <p:extLst>
      <p:ext uri="{BB962C8B-B14F-4D97-AF65-F5344CB8AC3E}">
        <p14:creationId xmlns:p14="http://schemas.microsoft.com/office/powerpoint/2010/main" val="1494254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12</a:t>
            </a:fld>
            <a:endParaRPr lang="en-US"/>
          </a:p>
        </p:txBody>
      </p:sp>
    </p:spTree>
    <p:extLst>
      <p:ext uri="{BB962C8B-B14F-4D97-AF65-F5344CB8AC3E}">
        <p14:creationId xmlns:p14="http://schemas.microsoft.com/office/powerpoint/2010/main" val="277172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13</a:t>
            </a:fld>
            <a:endParaRPr lang="en-US"/>
          </a:p>
        </p:txBody>
      </p:sp>
    </p:spTree>
    <p:extLst>
      <p:ext uri="{BB962C8B-B14F-4D97-AF65-F5344CB8AC3E}">
        <p14:creationId xmlns:p14="http://schemas.microsoft.com/office/powerpoint/2010/main" val="4257893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14</a:t>
            </a:fld>
            <a:endParaRPr lang="en-US"/>
          </a:p>
        </p:txBody>
      </p:sp>
    </p:spTree>
    <p:extLst>
      <p:ext uri="{BB962C8B-B14F-4D97-AF65-F5344CB8AC3E}">
        <p14:creationId xmlns:p14="http://schemas.microsoft.com/office/powerpoint/2010/main" val="1158586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15</a:t>
            </a:fld>
            <a:endParaRPr lang="en-US"/>
          </a:p>
        </p:txBody>
      </p:sp>
    </p:spTree>
    <p:extLst>
      <p:ext uri="{BB962C8B-B14F-4D97-AF65-F5344CB8AC3E}">
        <p14:creationId xmlns:p14="http://schemas.microsoft.com/office/powerpoint/2010/main" val="3665260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Leave to bond with a child after the birth or placement </a:t>
            </a:r>
            <a:r>
              <a:rPr lang="en-US" sz="1200" u="sng" dirty="0" smtClean="0"/>
              <a:t>must be taken as a continuous block of leave unless the employer agrees to allow intermittent </a:t>
            </a:r>
            <a:r>
              <a:rPr lang="en-US" sz="1200" dirty="0" smtClean="0"/>
              <a:t>or reduced schedule leave </a:t>
            </a:r>
          </a:p>
          <a:p>
            <a:endParaRPr lang="en-US" dirty="0" smtClean="0"/>
          </a:p>
          <a:p>
            <a:r>
              <a:rPr lang="en-US" dirty="0" smtClean="0"/>
              <a:t>In calculating the amount of leave, employer must use the shortest increment the employer uses to account for other types of leave, provided it is not greater than one hour</a:t>
            </a:r>
            <a:endParaRPr lang="en-US" dirty="0"/>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16</a:t>
            </a:fld>
            <a:endParaRPr lang="en-US"/>
          </a:p>
        </p:txBody>
      </p:sp>
    </p:spTree>
    <p:extLst>
      <p:ext uri="{BB962C8B-B14F-4D97-AF65-F5344CB8AC3E}">
        <p14:creationId xmlns:p14="http://schemas.microsoft.com/office/powerpoint/2010/main" val="99235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17</a:t>
            </a:fld>
            <a:endParaRPr lang="en-US"/>
          </a:p>
        </p:txBody>
      </p:sp>
    </p:spTree>
    <p:extLst>
      <p:ext uri="{BB962C8B-B14F-4D97-AF65-F5344CB8AC3E}">
        <p14:creationId xmlns:p14="http://schemas.microsoft.com/office/powerpoint/2010/main" val="23293721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19</a:t>
            </a:fld>
            <a:endParaRPr lang="en-US"/>
          </a:p>
        </p:txBody>
      </p:sp>
    </p:spTree>
    <p:extLst>
      <p:ext uri="{BB962C8B-B14F-4D97-AF65-F5344CB8AC3E}">
        <p14:creationId xmlns:p14="http://schemas.microsoft.com/office/powerpoint/2010/main" val="11604460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20</a:t>
            </a:fld>
            <a:endParaRPr lang="en-US"/>
          </a:p>
        </p:txBody>
      </p:sp>
    </p:spTree>
    <p:extLst>
      <p:ext uri="{BB962C8B-B14F-4D97-AF65-F5344CB8AC3E}">
        <p14:creationId xmlns:p14="http://schemas.microsoft.com/office/powerpoint/2010/main" val="13492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2015- </a:t>
            </a:r>
            <a:r>
              <a:rPr lang="en-US" sz="1200" kern="1200" dirty="0" smtClean="0">
                <a:solidFill>
                  <a:schemeClr val="tx1"/>
                </a:solidFill>
                <a:effectLst/>
                <a:latin typeface="+mn-lt"/>
                <a:ea typeface="+mn-ea"/>
                <a:cs typeface="+mn-cs"/>
              </a:rPr>
              <a:t>The Department of Labor issued a Final Rule on February 25, 2015 revising the regulatory definition of spouse under the Family and Medical Leave Act of 1993 (FMLA). The effective date for the final rule is March 27, 2015.</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Department has moved from a “state of residence” rule to a “place of celebration” rule for the definition of spouse under the FMLA regulations. The Final Rule changes the regulatory definition of spouse in 29 CFR §§ 825.102 and 825.122(b) to look to the law of the place in which the marriage was entered into, as opposed to the law of the state in which the employee resides. A place of celebration rule allows all legally married couples, whether opposite-sex or same-sex, or married under common law, to have consistent federal family leave rights regardless of where they live.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Final Rule’s definition of spouse expressly includes individuals in lawfully recognized same-sex and common law marriages and marriages that were validly entered into outside of the United States if they could have been entered into in at least one state.</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2</a:t>
            </a:fld>
            <a:endParaRPr lang="en-US"/>
          </a:p>
        </p:txBody>
      </p:sp>
    </p:spTree>
    <p:extLst>
      <p:ext uri="{BB962C8B-B14F-4D97-AF65-F5344CB8AC3E}">
        <p14:creationId xmlns:p14="http://schemas.microsoft.com/office/powerpoint/2010/main" val="32994955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21</a:t>
            </a:fld>
            <a:endParaRPr lang="en-US"/>
          </a:p>
        </p:txBody>
      </p:sp>
    </p:spTree>
    <p:extLst>
      <p:ext uri="{BB962C8B-B14F-4D97-AF65-F5344CB8AC3E}">
        <p14:creationId xmlns:p14="http://schemas.microsoft.com/office/powerpoint/2010/main" val="40771760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22</a:t>
            </a:fld>
            <a:endParaRPr lang="en-US"/>
          </a:p>
        </p:txBody>
      </p:sp>
    </p:spTree>
    <p:extLst>
      <p:ext uri="{BB962C8B-B14F-4D97-AF65-F5344CB8AC3E}">
        <p14:creationId xmlns:p14="http://schemas.microsoft.com/office/powerpoint/2010/main" val="35133718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24</a:t>
            </a:fld>
            <a:endParaRPr lang="en-US"/>
          </a:p>
        </p:txBody>
      </p:sp>
    </p:spTree>
    <p:extLst>
      <p:ext uri="{BB962C8B-B14F-4D97-AF65-F5344CB8AC3E}">
        <p14:creationId xmlns:p14="http://schemas.microsoft.com/office/powerpoint/2010/main" val="5454571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Provide a reason if employee is </a:t>
            </a:r>
            <a:r>
              <a:rPr lang="en-US" sz="1200" u="sng" dirty="0" smtClean="0"/>
              <a:t>not</a:t>
            </a:r>
            <a:r>
              <a:rPr lang="en-US" sz="1200" dirty="0" smtClean="0"/>
              <a:t> eligible</a:t>
            </a:r>
          </a:p>
          <a:p>
            <a:endParaRPr lang="en-US" dirty="0"/>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25</a:t>
            </a:fld>
            <a:endParaRPr lang="en-US"/>
          </a:p>
        </p:txBody>
      </p:sp>
    </p:spTree>
    <p:extLst>
      <p:ext uri="{BB962C8B-B14F-4D97-AF65-F5344CB8AC3E}">
        <p14:creationId xmlns:p14="http://schemas.microsoft.com/office/powerpoint/2010/main" val="4103609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26</a:t>
            </a:fld>
            <a:endParaRPr lang="en-US"/>
          </a:p>
        </p:txBody>
      </p:sp>
    </p:spTree>
    <p:extLst>
      <p:ext uri="{BB962C8B-B14F-4D97-AF65-F5344CB8AC3E}">
        <p14:creationId xmlns:p14="http://schemas.microsoft.com/office/powerpoint/2010/main" val="30418562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  Joe is the father of the newborn and can take time off.</a:t>
            </a:r>
            <a:endParaRPr lang="en-US" dirty="0"/>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27</a:t>
            </a:fld>
            <a:endParaRPr lang="en-US"/>
          </a:p>
        </p:txBody>
      </p:sp>
    </p:spTree>
    <p:extLst>
      <p:ext uri="{BB962C8B-B14F-4D97-AF65-F5344CB8AC3E}">
        <p14:creationId xmlns:p14="http://schemas.microsoft.com/office/powerpoint/2010/main" val="28909302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28</a:t>
            </a:fld>
            <a:endParaRPr lang="en-US"/>
          </a:p>
        </p:txBody>
      </p:sp>
    </p:spTree>
    <p:extLst>
      <p:ext uri="{BB962C8B-B14F-4D97-AF65-F5344CB8AC3E}">
        <p14:creationId xmlns:p14="http://schemas.microsoft.com/office/powerpoint/2010/main" val="21623874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29</a:t>
            </a:fld>
            <a:endParaRPr lang="en-US"/>
          </a:p>
        </p:txBody>
      </p:sp>
    </p:spTree>
    <p:extLst>
      <p:ext uri="{BB962C8B-B14F-4D97-AF65-F5344CB8AC3E}">
        <p14:creationId xmlns:p14="http://schemas.microsoft.com/office/powerpoint/2010/main" val="2090504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30</a:t>
            </a:fld>
            <a:endParaRPr lang="en-US"/>
          </a:p>
        </p:txBody>
      </p:sp>
    </p:spTree>
    <p:extLst>
      <p:ext uri="{BB962C8B-B14F-4D97-AF65-F5344CB8AC3E}">
        <p14:creationId xmlns:p14="http://schemas.microsoft.com/office/powerpoint/2010/main" val="29695317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31</a:t>
            </a:fld>
            <a:endParaRPr lang="en-US"/>
          </a:p>
        </p:txBody>
      </p:sp>
    </p:spTree>
    <p:extLst>
      <p:ext uri="{BB962C8B-B14F-4D97-AF65-F5344CB8AC3E}">
        <p14:creationId xmlns:p14="http://schemas.microsoft.com/office/powerpoint/2010/main" val="2963686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 to poster sample- US</a:t>
            </a:r>
            <a:r>
              <a:rPr lang="en-US" baseline="0" dirty="0" smtClean="0"/>
              <a:t> Department of labor provides free FMLA posters</a:t>
            </a:r>
            <a:endParaRPr lang="en-US" dirty="0" smtClean="0"/>
          </a:p>
          <a:p>
            <a:endParaRPr lang="en-US" dirty="0" smtClean="0"/>
          </a:p>
          <a:p>
            <a:r>
              <a:rPr lang="en-US" dirty="0" smtClean="0"/>
              <a:t>The State of the Nebraska is the employer, not the individual agencies</a:t>
            </a:r>
            <a:endParaRPr lang="en-US" dirty="0"/>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3</a:t>
            </a:fld>
            <a:endParaRPr lang="en-US"/>
          </a:p>
        </p:txBody>
      </p:sp>
    </p:spTree>
    <p:extLst>
      <p:ext uri="{BB962C8B-B14F-4D97-AF65-F5344CB8AC3E}">
        <p14:creationId xmlns:p14="http://schemas.microsoft.com/office/powerpoint/2010/main" val="33551486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32</a:t>
            </a:fld>
            <a:endParaRPr lang="en-US"/>
          </a:p>
        </p:txBody>
      </p:sp>
    </p:spTree>
    <p:extLst>
      <p:ext uri="{BB962C8B-B14F-4D97-AF65-F5344CB8AC3E}">
        <p14:creationId xmlns:p14="http://schemas.microsoft.com/office/powerpoint/2010/main" val="36400981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 to the FMLA Road Map handout</a:t>
            </a:r>
          </a:p>
          <a:p>
            <a:r>
              <a:rPr lang="en-US" dirty="0" smtClean="0"/>
              <a:t>Forms available on our website-</a:t>
            </a:r>
            <a:r>
              <a:rPr lang="en-US" baseline="0" dirty="0" smtClean="0"/>
              <a:t> Including the Employee </a:t>
            </a:r>
            <a:r>
              <a:rPr lang="en-US" baseline="0" smtClean="0"/>
              <a:t>Rights document</a:t>
            </a:r>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33</a:t>
            </a:fld>
            <a:endParaRPr lang="en-US"/>
          </a:p>
        </p:txBody>
      </p:sp>
    </p:spTree>
    <p:extLst>
      <p:ext uri="{BB962C8B-B14F-4D97-AF65-F5344CB8AC3E}">
        <p14:creationId xmlns:p14="http://schemas.microsoft.com/office/powerpoint/2010/main" val="2814335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1250 “actual work” hours DO NOT include any paid leave, holiday or LWOP</a:t>
            </a:r>
            <a:endParaRPr lang="en-US" dirty="0"/>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4</a:t>
            </a:fld>
            <a:endParaRPr lang="en-US"/>
          </a:p>
        </p:txBody>
      </p:sp>
    </p:spTree>
    <p:extLst>
      <p:ext uri="{BB962C8B-B14F-4D97-AF65-F5344CB8AC3E}">
        <p14:creationId xmlns:p14="http://schemas.microsoft.com/office/powerpoint/2010/main" val="3200024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273050" indent="-273050" eaLnBrk="1" hangingPunct="1">
              <a:spcBef>
                <a:spcPts val="1000"/>
              </a:spcBef>
              <a:spcAft>
                <a:spcPts val="1200"/>
              </a:spcAft>
            </a:pPr>
            <a:r>
              <a:rPr lang="en-US" altLang="en-US" sz="1200" dirty="0" smtClean="0"/>
              <a:t>Both the mother and father are entitled to FMLA leave for the birth or placement of the child and/or to be with the healthy child after the birth or placement (bonding time).</a:t>
            </a:r>
            <a:r>
              <a:rPr lang="en-US" altLang="en-US" sz="1200" baseline="0" dirty="0" smtClean="0"/>
              <a:t> Generally, sick leave for the day of the birth and the day of dismissal from the hospital.</a:t>
            </a:r>
            <a:endParaRPr lang="en-US" altLang="en-US" sz="1200" dirty="0" smtClean="0"/>
          </a:p>
          <a:p>
            <a:pPr marL="273050" indent="-273050" eaLnBrk="1" hangingPunct="1">
              <a:spcBef>
                <a:spcPts val="1000"/>
              </a:spcBef>
              <a:spcAft>
                <a:spcPts val="1200"/>
              </a:spcAft>
            </a:pPr>
            <a:endParaRPr lang="en-US" alt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200" dirty="0" smtClean="0"/>
              <a:t>Employees may take FMLA leave before the actual birth, placement or adoption. </a:t>
            </a:r>
            <a:r>
              <a:rPr lang="en-US" sz="1200" dirty="0" smtClean="0"/>
              <a:t>Leave to bond with a child after the birth or placement </a:t>
            </a:r>
            <a:r>
              <a:rPr lang="en-US" sz="1200" u="sng" dirty="0" smtClean="0"/>
              <a:t>must be taken as a continuous block of leave unless the employer agrees to allow intermittent </a:t>
            </a:r>
            <a:r>
              <a:rPr lang="en-US" sz="1200" dirty="0" smtClean="0"/>
              <a:t>or reduced schedule leave </a:t>
            </a:r>
          </a:p>
          <a:p>
            <a:endParaRPr lang="en-US" dirty="0" smtClean="0"/>
          </a:p>
          <a:p>
            <a:r>
              <a:rPr lang="en-US" dirty="0" smtClean="0"/>
              <a:t>Qualifying Exigencies:</a:t>
            </a:r>
          </a:p>
          <a:p>
            <a:pPr marL="274320" indent="-274320" eaLnBrk="1" fontAlgn="auto" hangingPunct="1">
              <a:lnSpc>
                <a:spcPct val="110000"/>
              </a:lnSpc>
              <a:spcBef>
                <a:spcPts val="600"/>
              </a:spcBef>
              <a:spcAft>
                <a:spcPts val="600"/>
              </a:spcAft>
              <a:buFont typeface="Arial" pitchFamily="34" charset="0"/>
              <a:buChar char="•"/>
              <a:defRPr/>
            </a:pPr>
            <a:r>
              <a:rPr lang="en-US" dirty="0" smtClean="0"/>
              <a:t>Short-notice deployment (up to seven days)</a:t>
            </a:r>
          </a:p>
          <a:p>
            <a:pPr marL="274320" indent="-274320" eaLnBrk="1" fontAlgn="auto" hangingPunct="1">
              <a:lnSpc>
                <a:spcPct val="110000"/>
              </a:lnSpc>
              <a:spcBef>
                <a:spcPts val="600"/>
              </a:spcBef>
              <a:spcAft>
                <a:spcPts val="600"/>
              </a:spcAft>
              <a:buFont typeface="Arial" pitchFamily="34" charset="0"/>
              <a:buChar char="•"/>
              <a:defRPr/>
            </a:pPr>
            <a:r>
              <a:rPr lang="en-US" dirty="0" smtClean="0"/>
              <a:t>Military events and related activities</a:t>
            </a:r>
          </a:p>
          <a:p>
            <a:pPr marL="274320" indent="-274320" eaLnBrk="1" fontAlgn="auto" hangingPunct="1">
              <a:lnSpc>
                <a:spcPct val="110000"/>
              </a:lnSpc>
              <a:spcBef>
                <a:spcPts val="600"/>
              </a:spcBef>
              <a:spcAft>
                <a:spcPts val="600"/>
              </a:spcAft>
              <a:buFont typeface="Arial" pitchFamily="34" charset="0"/>
              <a:buChar char="•"/>
              <a:defRPr/>
            </a:pPr>
            <a:r>
              <a:rPr lang="en-US" dirty="0" smtClean="0"/>
              <a:t>Childcare and school activities</a:t>
            </a:r>
          </a:p>
          <a:p>
            <a:pPr marL="274320" indent="-274320" eaLnBrk="1" fontAlgn="auto" hangingPunct="1">
              <a:lnSpc>
                <a:spcPct val="110000"/>
              </a:lnSpc>
              <a:spcBef>
                <a:spcPts val="600"/>
              </a:spcBef>
              <a:spcAft>
                <a:spcPts val="600"/>
              </a:spcAft>
              <a:buFont typeface="Arial" pitchFamily="34" charset="0"/>
              <a:buChar char="•"/>
              <a:defRPr/>
            </a:pPr>
            <a:r>
              <a:rPr lang="en-US" dirty="0" smtClean="0"/>
              <a:t>Financial and legal arrangements</a:t>
            </a:r>
          </a:p>
          <a:p>
            <a:pPr marL="274320" indent="-274320" eaLnBrk="1" fontAlgn="auto" hangingPunct="1">
              <a:lnSpc>
                <a:spcPct val="110000"/>
              </a:lnSpc>
              <a:spcBef>
                <a:spcPts val="600"/>
              </a:spcBef>
              <a:spcAft>
                <a:spcPts val="600"/>
              </a:spcAft>
              <a:buFont typeface="Arial" pitchFamily="34" charset="0"/>
              <a:buChar char="•"/>
              <a:defRPr/>
            </a:pPr>
            <a:r>
              <a:rPr lang="en-US" dirty="0" smtClean="0"/>
              <a:t>Non-medical counseling</a:t>
            </a:r>
          </a:p>
          <a:p>
            <a:pPr marL="274320" indent="-274320" eaLnBrk="1" fontAlgn="auto" hangingPunct="1">
              <a:lnSpc>
                <a:spcPct val="110000"/>
              </a:lnSpc>
              <a:spcBef>
                <a:spcPts val="600"/>
              </a:spcBef>
              <a:spcAft>
                <a:spcPts val="600"/>
              </a:spcAft>
              <a:buFont typeface="Arial" pitchFamily="34" charset="0"/>
              <a:buChar char="•"/>
              <a:defRPr/>
            </a:pPr>
            <a:r>
              <a:rPr lang="en-US" dirty="0" smtClean="0"/>
              <a:t>Care of the military member’s parent</a:t>
            </a:r>
          </a:p>
          <a:p>
            <a:pPr marL="274320" indent="-274320" eaLnBrk="1" fontAlgn="auto" hangingPunct="1">
              <a:lnSpc>
                <a:spcPct val="110000"/>
              </a:lnSpc>
              <a:spcBef>
                <a:spcPts val="600"/>
              </a:spcBef>
              <a:spcAft>
                <a:spcPts val="600"/>
              </a:spcAft>
              <a:buFont typeface="Arial" pitchFamily="34" charset="0"/>
              <a:buChar char="•"/>
              <a:defRPr/>
            </a:pPr>
            <a:r>
              <a:rPr lang="en-US" dirty="0" smtClean="0"/>
              <a:t>Rest and recuperation (up to fifteen days) as determined by the military</a:t>
            </a:r>
          </a:p>
          <a:p>
            <a:pPr marL="274320" indent="-274320" eaLnBrk="1" fontAlgn="auto" hangingPunct="1">
              <a:lnSpc>
                <a:spcPct val="110000"/>
              </a:lnSpc>
              <a:spcBef>
                <a:spcPts val="600"/>
              </a:spcBef>
              <a:spcAft>
                <a:spcPts val="600"/>
              </a:spcAft>
              <a:buFont typeface="Arial" pitchFamily="34" charset="0"/>
              <a:buChar char="•"/>
              <a:defRPr/>
            </a:pPr>
            <a:r>
              <a:rPr lang="en-US" dirty="0" smtClean="0"/>
              <a:t>Post-deployment activities (90-day period)</a:t>
            </a:r>
          </a:p>
          <a:p>
            <a:pPr marL="274320" indent="-274320" eaLnBrk="1" fontAlgn="auto" hangingPunct="1">
              <a:lnSpc>
                <a:spcPct val="110000"/>
              </a:lnSpc>
              <a:spcBef>
                <a:spcPts val="600"/>
              </a:spcBef>
              <a:spcAft>
                <a:spcPts val="600"/>
              </a:spcAft>
              <a:buFont typeface="Arial" pitchFamily="34" charset="0"/>
              <a:buChar char="•"/>
              <a:defRPr/>
            </a:pPr>
            <a:r>
              <a:rPr lang="en-US" dirty="0" smtClean="0"/>
              <a:t>Additional activities by agreement</a:t>
            </a:r>
          </a:p>
          <a:p>
            <a:pPr marL="274320" indent="-274320" eaLnBrk="1" fontAlgn="auto" hangingPunct="1">
              <a:lnSpc>
                <a:spcPct val="110000"/>
              </a:lnSpc>
              <a:spcBef>
                <a:spcPts val="600"/>
              </a:spcBef>
              <a:spcAft>
                <a:spcPts val="600"/>
              </a:spcAft>
              <a:buFont typeface="Arial" pitchFamily="34" charset="0"/>
              <a:buChar char="•"/>
              <a:defRPr/>
            </a:pPr>
            <a:r>
              <a:rPr lang="en-US" sz="1200" dirty="0" smtClean="0"/>
              <a:t>For qualifying exigency leave, son or daughter refers to a son or daughter of any age</a:t>
            </a:r>
          </a:p>
          <a:p>
            <a:pPr marL="274320" indent="-274320" eaLnBrk="1" fontAlgn="auto" hangingPunct="1">
              <a:lnSpc>
                <a:spcPct val="110000"/>
              </a:lnSpc>
              <a:spcBef>
                <a:spcPts val="600"/>
              </a:spcBef>
              <a:spcAft>
                <a:spcPts val="600"/>
              </a:spcAft>
              <a:buFont typeface="Arial" pitchFamily="34" charset="0"/>
              <a:buChar char="•"/>
              <a:defRPr/>
            </a:pPr>
            <a:r>
              <a:rPr lang="en-US" sz="1200" dirty="0" smtClean="0"/>
              <a:t>Leave for this reason counts against an employee’s normal FMLA entitlement for other leave reasons within the 12-month leave year</a:t>
            </a:r>
          </a:p>
          <a:p>
            <a:endParaRPr lang="en-US" dirty="0"/>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5</a:t>
            </a:fld>
            <a:endParaRPr lang="en-US"/>
          </a:p>
        </p:txBody>
      </p:sp>
    </p:spTree>
    <p:extLst>
      <p:ext uri="{BB962C8B-B14F-4D97-AF65-F5344CB8AC3E}">
        <p14:creationId xmlns:p14="http://schemas.microsoft.com/office/powerpoint/2010/main" val="1334753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6</a:t>
            </a:fld>
            <a:endParaRPr lang="en-US"/>
          </a:p>
        </p:txBody>
      </p:sp>
    </p:spTree>
    <p:extLst>
      <p:ext uri="{BB962C8B-B14F-4D97-AF65-F5344CB8AC3E}">
        <p14:creationId xmlns:p14="http://schemas.microsoft.com/office/powerpoint/2010/main" val="1567634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 to the “spouse” definition</a:t>
            </a:r>
            <a:r>
              <a:rPr lang="en-US" baseline="0" dirty="0" smtClean="0"/>
              <a:t> update again?</a:t>
            </a:r>
          </a:p>
          <a:p>
            <a:endParaRPr lang="en-US" baseline="0" dirty="0" smtClean="0"/>
          </a:p>
          <a:p>
            <a:r>
              <a:rPr lang="en-US" i="1" baseline="0" dirty="0" smtClean="0"/>
              <a:t>in loco parentis- could include grandparents taking care of a grandchild, a neighbor, close family friend, or person who hasn’t been appointed yet as guardian</a:t>
            </a:r>
            <a:r>
              <a:rPr lang="en-US" i="1" baseline="0" smtClean="0"/>
              <a:t>, etc.</a:t>
            </a:r>
            <a:endParaRPr lang="en-US" i="1" dirty="0"/>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7</a:t>
            </a:fld>
            <a:endParaRPr lang="en-US"/>
          </a:p>
        </p:txBody>
      </p:sp>
    </p:spTree>
    <p:extLst>
      <p:ext uri="{BB962C8B-B14F-4D97-AF65-F5344CB8AC3E}">
        <p14:creationId xmlns:p14="http://schemas.microsoft.com/office/powerpoint/2010/main" val="2700896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8</a:t>
            </a:fld>
            <a:endParaRPr lang="en-US"/>
          </a:p>
        </p:txBody>
      </p:sp>
    </p:spTree>
    <p:extLst>
      <p:ext uri="{BB962C8B-B14F-4D97-AF65-F5344CB8AC3E}">
        <p14:creationId xmlns:p14="http://schemas.microsoft.com/office/powerpoint/2010/main" val="4104647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AF71E7-0DC8-4CB0-BD70-39476FE95A37}" type="slidenum">
              <a:rPr lang="en-US" smtClean="0"/>
              <a:pPr>
                <a:defRPr/>
              </a:pPr>
              <a:t>9</a:t>
            </a:fld>
            <a:endParaRPr lang="en-US"/>
          </a:p>
        </p:txBody>
      </p:sp>
    </p:spTree>
    <p:extLst>
      <p:ext uri="{BB962C8B-B14F-4D97-AF65-F5344CB8AC3E}">
        <p14:creationId xmlns:p14="http://schemas.microsoft.com/office/powerpoint/2010/main" val="1852190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fld id="{43CAEBBC-A1E9-4184-A491-30AE69AAF80B}" type="datetimeFigureOut">
              <a:rPr lang="en-US" smtClean="0"/>
              <a:pPr>
                <a:defRPr/>
              </a:pPr>
              <a:t>4/10/2020</a:t>
            </a:fld>
            <a:endParaRPr lang="en-US" dirty="0"/>
          </a:p>
        </p:txBody>
      </p:sp>
      <p:sp>
        <p:nvSpPr>
          <p:cNvPr id="16" name="Slide Number Placeholder 15"/>
          <p:cNvSpPr>
            <a:spLocks noGrp="1"/>
          </p:cNvSpPr>
          <p:nvPr>
            <p:ph type="sldNum" sz="quarter" idx="11"/>
          </p:nvPr>
        </p:nvSpPr>
        <p:spPr/>
        <p:txBody>
          <a:bodyPr/>
          <a:lstStyle/>
          <a:p>
            <a:pPr>
              <a:defRPr/>
            </a:pPr>
            <a:fld id="{653EF7B3-87A5-4EFA-8E6B-CD21AE0165B9}" type="slidenum">
              <a:rPr lang="en-US" smtClean="0"/>
              <a:pPr>
                <a:defRPr/>
              </a:pPr>
              <a:t>‹#›</a:t>
            </a:fld>
            <a:endParaRPr lang="en-US" dirty="0"/>
          </a:p>
        </p:txBody>
      </p:sp>
      <p:sp>
        <p:nvSpPr>
          <p:cNvPr id="17" name="Footer Placeholder 16"/>
          <p:cNvSpPr>
            <a:spLocks noGrp="1"/>
          </p:cNvSpPr>
          <p:nvPr>
            <p:ph type="ftr" sz="quarter" idx="12"/>
          </p:nvPr>
        </p:nvSpPr>
        <p:spPr/>
        <p:txBody>
          <a:bodyPr/>
          <a:lstStyle/>
          <a:p>
            <a:pPr>
              <a:defRPr/>
            </a:pPr>
            <a:endParaRPr lang="en-US"/>
          </a:p>
        </p:txBody>
      </p:sp>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F05B2FDD-2AC5-436A-B98F-F13ABFAD7A7F}" type="datetimeFigureOut">
              <a:rPr lang="en-US" smtClean="0"/>
              <a:pPr>
                <a:defRPr/>
              </a:pPr>
              <a:t>4/10/2020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0B32027-8156-4F46-BC97-BD5674E7AA6F}" type="slidenum">
              <a:rPr lang="en-US" smtClean="0"/>
              <a:pPr>
                <a:defRPr/>
              </a:pPr>
              <a:t>‹#›</a:t>
            </a:fld>
            <a:endParaRPr lang="en-US" dirty="0"/>
          </a:p>
        </p:txBody>
      </p:sp>
    </p:spTree>
  </p:cSld>
  <p:clrMapOvr>
    <a:masterClrMapping/>
  </p:clrMapOvr>
  <p:transition>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28AC3B3-16DA-4BE0-8C4E-EBF8FAA17336}" type="datetimeFigureOut">
              <a:rPr lang="en-US" smtClean="0"/>
              <a:pPr>
                <a:defRPr/>
              </a:pPr>
              <a:t>4/10/2020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4F1574F-D5FA-4163-B6D3-A3DF0B196964}" type="slidenum">
              <a:rPr lang="en-US" smtClean="0"/>
              <a:pPr>
                <a:defRPr/>
              </a:pPr>
              <a:t>‹#›</a:t>
            </a:fld>
            <a:endParaRPr lang="en-US" dirty="0"/>
          </a:p>
        </p:txBody>
      </p:sp>
    </p:spTree>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defRPr/>
            </a:pPr>
            <a:fld id="{DC18A78E-6889-4EEA-AEA0-92175EC6774E}" type="datetimeFigureOut">
              <a:rPr lang="en-US" smtClean="0"/>
              <a:pPr>
                <a:defRPr/>
              </a:pPr>
              <a:t>4/10/2020</a:t>
            </a:fld>
            <a:endParaRPr lang="en-US" dirty="0"/>
          </a:p>
        </p:txBody>
      </p:sp>
      <p:sp>
        <p:nvSpPr>
          <p:cNvPr id="15" name="Slide Number Placeholder 14"/>
          <p:cNvSpPr>
            <a:spLocks noGrp="1"/>
          </p:cNvSpPr>
          <p:nvPr>
            <p:ph type="sldNum" sz="quarter" idx="15"/>
          </p:nvPr>
        </p:nvSpPr>
        <p:spPr/>
        <p:txBody>
          <a:bodyPr/>
          <a:lstStyle>
            <a:lvl1pPr algn="ctr">
              <a:defRPr/>
            </a:lvl1pPr>
          </a:lstStyle>
          <a:p>
            <a:pPr>
              <a:defRPr/>
            </a:pPr>
            <a:fld id="{0795B088-666B-4DD2-87AB-FCFA575B9E9F}" type="slidenum">
              <a:rPr lang="en-US" smtClean="0"/>
              <a:pPr>
                <a:defRPr/>
              </a:pPr>
              <a:t>‹#›</a:t>
            </a:fld>
            <a:endParaRPr lang="en-US" dirty="0"/>
          </a:p>
        </p:txBody>
      </p:sp>
      <p:sp>
        <p:nvSpPr>
          <p:cNvPr id="16" name="Footer Placeholder 15"/>
          <p:cNvSpPr>
            <a:spLocks noGrp="1"/>
          </p:cNvSpPr>
          <p:nvPr>
            <p:ph type="ftr" sz="quarter" idx="16"/>
          </p:nvPr>
        </p:nvSpPr>
        <p:spPr/>
        <p:txBody>
          <a:bodyPr/>
          <a:lstStyle/>
          <a:p>
            <a:pPr>
              <a:defRPr/>
            </a:pP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BDE53415-B7E6-4C85-8EA8-3602746FEA74}" type="datetimeFigureOut">
              <a:rPr lang="en-US" smtClean="0"/>
              <a:pPr>
                <a:defRPr/>
              </a:pPr>
              <a:t>4/10/2020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5C8748-4DC1-40B6-8C53-608DE3103013}" type="slidenum">
              <a:rPr lang="en-US" smtClean="0"/>
              <a:pPr>
                <a:defRPr/>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CCCD9637-F190-4B75-B998-87CBB3A609E6}" type="datetimeFigureOut">
              <a:rPr lang="en-US" smtClean="0"/>
              <a:pPr>
                <a:defRPr/>
              </a:pPr>
              <a:t>4/10/2020</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F77F8B6-518A-4A26-A7CC-388C740D252D}" type="slidenum">
              <a:rPr lang="en-US" smtClean="0"/>
              <a:pPr>
                <a:defRPr/>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ED13E2B2-1BEE-4745-A986-C4B2AB066DF3}"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7" name="Date Placeholder 6"/>
          <p:cNvSpPr>
            <a:spLocks noGrp="1"/>
          </p:cNvSpPr>
          <p:nvPr>
            <p:ph type="dt" sz="half" idx="10"/>
          </p:nvPr>
        </p:nvSpPr>
        <p:spPr/>
        <p:txBody>
          <a:bodyPr/>
          <a:lstStyle/>
          <a:p>
            <a:pPr>
              <a:defRPr/>
            </a:pPr>
            <a:fld id="{06C372EC-538F-4986-8CBD-981A7E7A5E70}" type="datetimeFigureOut">
              <a:rPr lang="en-US" smtClean="0"/>
              <a:pPr>
                <a:defRPr/>
              </a:pPr>
              <a:t>4/10/2020</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E135F5D5-D6BA-4759-AC7A-A34AE8C89CD3}" type="datetimeFigureOut">
              <a:rPr lang="en-US" smtClean="0"/>
              <a:pPr>
                <a:defRPr/>
              </a:pPr>
              <a:t>4/10/2020</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F556440-26A4-406E-BB9A-4A6F7F12B40F}" type="slidenum">
              <a:rPr lang="en-US" smtClean="0"/>
              <a:pPr>
                <a:defRPr/>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FD797FC-F6AC-4A9C-AC35-65752C771F59}" type="datetimeFigureOut">
              <a:rPr lang="en-US" smtClean="0"/>
              <a:pPr>
                <a:defRPr/>
              </a:pPr>
              <a:t>4/10/2020</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1DD4E22-6FA1-4C80-BBFF-552C8BC8A06E}" type="slidenum">
              <a:rPr lang="en-US" smtClean="0"/>
              <a:pPr>
                <a:defRPr/>
              </a:pPr>
              <a:t>‹#›</a:t>
            </a:fld>
            <a:endParaRPr lang="en-US" dirty="0"/>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defRPr/>
            </a:pPr>
            <a:fld id="{77EF38C7-6BDA-40FC-B03B-E7FA253A6BB7}" type="datetimeFigureOut">
              <a:rPr lang="en-US" smtClean="0"/>
              <a:pPr>
                <a:defRPr/>
              </a:pPr>
              <a:t>4/10/2020</a:t>
            </a:fld>
            <a:endParaRPr lang="en-US" dirty="0"/>
          </a:p>
        </p:txBody>
      </p:sp>
      <p:sp>
        <p:nvSpPr>
          <p:cNvPr id="9" name="Slide Number Placeholder 8"/>
          <p:cNvSpPr>
            <a:spLocks noGrp="1"/>
          </p:cNvSpPr>
          <p:nvPr>
            <p:ph type="sldNum" sz="quarter" idx="15"/>
          </p:nvPr>
        </p:nvSpPr>
        <p:spPr/>
        <p:txBody>
          <a:bodyPr/>
          <a:lstStyle/>
          <a:p>
            <a:pPr>
              <a:defRPr/>
            </a:pPr>
            <a:fld id="{9EDA1DAB-61B3-492C-9B4D-E882E9085516}" type="slidenum">
              <a:rPr lang="en-US" smtClean="0"/>
              <a:pPr>
                <a:defRPr/>
              </a:pPr>
              <a:t>‹#›</a:t>
            </a:fld>
            <a:endParaRPr lang="en-US" dirty="0"/>
          </a:p>
        </p:txBody>
      </p:sp>
      <p:sp>
        <p:nvSpPr>
          <p:cNvPr id="10" name="Footer Placeholder 9"/>
          <p:cNvSpPr>
            <a:spLocks noGrp="1"/>
          </p:cNvSpPr>
          <p:nvPr>
            <p:ph type="ftr" sz="quarter" idx="16"/>
          </p:nvPr>
        </p:nvSpPr>
        <p:spPr/>
        <p:txBody>
          <a:bodyPr/>
          <a:lstStyle/>
          <a:p>
            <a:pPr>
              <a:defRPr/>
            </a:pPr>
            <a:endParaRPr lang="en-US"/>
          </a:p>
        </p:txBody>
      </p:sp>
    </p:spTree>
  </p:cSld>
  <p:clrMapOvr>
    <a:masterClrMapping/>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defRPr/>
            </a:pPr>
            <a:fld id="{78E61B14-8FDE-4599-B602-117B2083B6F1}" type="datetimeFigureOut">
              <a:rPr lang="en-US" smtClean="0"/>
              <a:pPr>
                <a:defRPr/>
              </a:pPr>
              <a:t>4/10/2020</a:t>
            </a:fld>
            <a:endParaRPr lang="en-US" dirty="0"/>
          </a:p>
        </p:txBody>
      </p:sp>
      <p:sp>
        <p:nvSpPr>
          <p:cNvPr id="9" name="Slide Number Placeholder 8"/>
          <p:cNvSpPr>
            <a:spLocks noGrp="1"/>
          </p:cNvSpPr>
          <p:nvPr>
            <p:ph type="sldNum" sz="quarter" idx="11"/>
          </p:nvPr>
        </p:nvSpPr>
        <p:spPr/>
        <p:txBody>
          <a:bodyPr/>
          <a:lstStyle/>
          <a:p>
            <a:pPr>
              <a:defRPr/>
            </a:pPr>
            <a:fld id="{0518B26B-C112-47C4-9D84-80F319416D1E}" type="slidenum">
              <a:rPr lang="en-US" smtClean="0"/>
              <a:pPr>
                <a:defRPr/>
              </a:pPr>
              <a:t>‹#›</a:t>
            </a:fld>
            <a:endParaRPr lang="en-US" dirty="0"/>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fld id="{65DA9B52-498F-4667-8F48-7D07433BB04A}" type="datetimeFigureOut">
              <a:rPr lang="en-US" smtClean="0"/>
              <a:pPr>
                <a:defRPr/>
              </a:pPr>
              <a:t>4/10/2020</a:t>
            </a:fld>
            <a:endParaRPr lang="en-US" dirty="0">
              <a:solidFill>
                <a:schemeClr val="tx2"/>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B7393908-D783-4DE8-BFF7-04E1E1095983}" type="slidenum">
              <a:rPr lang="en-US" smtClean="0"/>
              <a:pPr>
                <a:defRPr/>
              </a:pPr>
              <a:t>‹#›</a:t>
            </a:fld>
            <a:endParaRPr lang="en-US" sz="1400" b="1"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4898" r:id="rId1"/>
    <p:sldLayoutId id="2147484899" r:id="rId2"/>
    <p:sldLayoutId id="2147484900" r:id="rId3"/>
    <p:sldLayoutId id="2147484901" r:id="rId4"/>
    <p:sldLayoutId id="2147484902" r:id="rId5"/>
    <p:sldLayoutId id="2147484903" r:id="rId6"/>
    <p:sldLayoutId id="2147484904" r:id="rId7"/>
    <p:sldLayoutId id="2147484905" r:id="rId8"/>
    <p:sldLayoutId id="2147484906" r:id="rId9"/>
    <p:sldLayoutId id="2147484907" r:id="rId10"/>
    <p:sldLayoutId id="2147484908" r:id="rId11"/>
  </p:sldLayoutIdLst>
  <p:transition>
    <p:random/>
  </p:transition>
  <p:timing>
    <p:tnLst>
      <p:par>
        <p:cT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Subtitle 2"/>
          <p:cNvSpPr>
            <a:spLocks noGrp="1"/>
          </p:cNvSpPr>
          <p:nvPr>
            <p:ph type="subTitle" idx="1"/>
          </p:nvPr>
        </p:nvSpPr>
        <p:spPr>
          <a:xfrm flipH="1" flipV="1">
            <a:off x="8229599" y="6400799"/>
            <a:ext cx="45719" cy="45719"/>
          </a:xfrm>
        </p:spPr>
        <p:txBody>
          <a:bodyPr>
            <a:normAutofit fontScale="25000" lnSpcReduction="20000"/>
          </a:bodyPr>
          <a:lstStyle/>
          <a:p>
            <a:pPr marL="63500" eaLnBrk="1" hangingPunct="1"/>
            <a:endParaRPr lang="en-US" altLang="en-US" sz="2000" b="1" dirty="0" smtClean="0">
              <a:solidFill>
                <a:schemeClr val="accent1"/>
              </a:solidFill>
            </a:endParaRPr>
          </a:p>
        </p:txBody>
      </p:sp>
      <p:sp>
        <p:nvSpPr>
          <p:cNvPr id="81922" name="Title 1"/>
          <p:cNvSpPr>
            <a:spLocks noGrp="1"/>
          </p:cNvSpPr>
          <p:nvPr>
            <p:ph type="ctrTitle"/>
          </p:nvPr>
        </p:nvSpPr>
        <p:spPr/>
        <p:txBody>
          <a:bodyPr>
            <a:normAutofit/>
          </a:bodyPr>
          <a:lstStyle/>
          <a:p>
            <a:pPr eaLnBrk="1" hangingPunct="1"/>
            <a:r>
              <a:rPr lang="en-US" altLang="en-US" dirty="0" smtClean="0"/>
              <a:t>Family and Medical Leave Act</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Content Placeholder 2"/>
          <p:cNvSpPr>
            <a:spLocks noGrp="1"/>
          </p:cNvSpPr>
          <p:nvPr>
            <p:ph idx="1"/>
          </p:nvPr>
        </p:nvSpPr>
        <p:spPr>
          <a:xfrm>
            <a:off x="457200" y="1524000"/>
            <a:ext cx="8229600" cy="4592638"/>
          </a:xfrm>
        </p:spPr>
        <p:txBody>
          <a:bodyPr>
            <a:normAutofit lnSpcReduction="10000"/>
          </a:bodyPr>
          <a:lstStyle/>
          <a:p>
            <a:pPr marL="0" indent="0" eaLnBrk="1" hangingPunct="1">
              <a:buFont typeface="Georgia" pitchFamily="18" charset="0"/>
              <a:buNone/>
            </a:pPr>
            <a:r>
              <a:rPr lang="en-US" altLang="en-US" sz="2400" dirty="0" smtClean="0"/>
              <a:t>Illness, injury, impairment, or physical or mental condition that involves either: </a:t>
            </a:r>
          </a:p>
          <a:p>
            <a:pPr eaLnBrk="1" hangingPunct="1">
              <a:buFont typeface="Georgia" pitchFamily="18" charset="0"/>
              <a:buNone/>
            </a:pPr>
            <a:r>
              <a:rPr lang="en-US" altLang="en-US" sz="2000" dirty="0" smtClean="0"/>
              <a:t> </a:t>
            </a:r>
          </a:p>
          <a:p>
            <a:pPr eaLnBrk="1" hangingPunct="1"/>
            <a:r>
              <a:rPr lang="en-US" altLang="en-US" sz="2000" dirty="0" smtClean="0"/>
              <a:t>Inpatient care or subsequent treatment in connection with such inpatient care; </a:t>
            </a:r>
            <a:r>
              <a:rPr lang="en-US" altLang="en-US" sz="2000" b="1" dirty="0" smtClean="0"/>
              <a:t>or </a:t>
            </a:r>
            <a:endParaRPr lang="en-US" altLang="en-US" sz="2000" dirty="0" smtClean="0"/>
          </a:p>
          <a:p>
            <a:pPr eaLnBrk="1" hangingPunct="1">
              <a:buFont typeface="Georgia" pitchFamily="18" charset="0"/>
              <a:buNone/>
            </a:pPr>
            <a:r>
              <a:rPr lang="en-US" altLang="en-US" sz="2000" dirty="0" smtClean="0"/>
              <a:t> </a:t>
            </a:r>
          </a:p>
          <a:p>
            <a:pPr eaLnBrk="1" hangingPunct="1"/>
            <a:r>
              <a:rPr lang="en-US" altLang="en-US" sz="2000" dirty="0" smtClean="0"/>
              <a:t>Continuing treatment by a health care provider, this includes: </a:t>
            </a:r>
          </a:p>
          <a:p>
            <a:pPr eaLnBrk="1" hangingPunct="1">
              <a:buFont typeface="Georgia" pitchFamily="18" charset="0"/>
              <a:buNone/>
            </a:pPr>
            <a:r>
              <a:rPr lang="en-US" altLang="en-US" sz="2000" dirty="0" smtClean="0"/>
              <a:t> </a:t>
            </a:r>
          </a:p>
          <a:p>
            <a:pPr lvl="1" eaLnBrk="1" hangingPunct="1"/>
            <a:r>
              <a:rPr lang="en-US" altLang="en-US" sz="2000" dirty="0" smtClean="0"/>
              <a:t>A period of incapacity lasting more than three consecutive, full calendar days, and any subsequent treatment or period of incapacity relating to the same condition; </a:t>
            </a:r>
            <a:r>
              <a:rPr lang="en-US" altLang="en-US" sz="2000" b="1" dirty="0" smtClean="0"/>
              <a:t>or</a:t>
            </a:r>
          </a:p>
          <a:p>
            <a:pPr lvl="1" eaLnBrk="1" hangingPunct="1">
              <a:buFont typeface="Georgia" pitchFamily="18" charset="0"/>
              <a:buNone/>
            </a:pPr>
            <a:endParaRPr lang="en-US" altLang="en-US" sz="2000" b="1" dirty="0" smtClean="0"/>
          </a:p>
          <a:p>
            <a:pPr lvl="1" eaLnBrk="1" hangingPunct="1"/>
            <a:r>
              <a:rPr lang="en-US" altLang="en-US" sz="2000" dirty="0" smtClean="0"/>
              <a:t>Any period of incapacity related to pregnancy or for prenatal care; </a:t>
            </a:r>
            <a:r>
              <a:rPr lang="en-US" altLang="en-US" sz="2000" b="1" dirty="0" smtClean="0"/>
              <a:t>or</a:t>
            </a:r>
            <a:r>
              <a:rPr lang="en-US" altLang="en-US" sz="2000" dirty="0" smtClean="0"/>
              <a:t>  </a:t>
            </a:r>
          </a:p>
        </p:txBody>
      </p:sp>
      <p:sp>
        <p:nvSpPr>
          <p:cNvPr id="87042" name="Title 1"/>
          <p:cNvSpPr>
            <a:spLocks noGrp="1"/>
          </p:cNvSpPr>
          <p:nvPr>
            <p:ph type="title"/>
          </p:nvPr>
        </p:nvSpPr>
        <p:spPr>
          <a:xfrm>
            <a:off x="457200" y="304800"/>
            <a:ext cx="8229600" cy="1066800"/>
          </a:xfrm>
        </p:spPr>
        <p:txBody>
          <a:bodyPr/>
          <a:lstStyle/>
          <a:p>
            <a:pPr eaLnBrk="1" hangingPunct="1"/>
            <a:r>
              <a:rPr lang="en-US" altLang="en-US" dirty="0" smtClean="0"/>
              <a:t>Serious Health Condition</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457200" y="1905000"/>
            <a:ext cx="8229600" cy="4668838"/>
          </a:xfrm>
        </p:spPr>
        <p:txBody>
          <a:bodyPr>
            <a:normAutofit/>
          </a:bodyPr>
          <a:lstStyle/>
          <a:p>
            <a:pPr lvl="1" eaLnBrk="1" hangingPunct="1"/>
            <a:r>
              <a:rPr lang="en-US" altLang="en-US" sz="2200" dirty="0" smtClean="0"/>
              <a:t>Any period of incapacity or treatment for a chronic serious health condition which continues over an extended period of time, requires periodic visits to a health care provider, and may involve occasional episodes of incapacity; </a:t>
            </a:r>
            <a:r>
              <a:rPr lang="en-US" altLang="en-US" sz="2200" b="1" dirty="0" smtClean="0"/>
              <a:t>or</a:t>
            </a:r>
            <a:endParaRPr lang="en-US" altLang="en-US" sz="2200" dirty="0" smtClean="0"/>
          </a:p>
          <a:p>
            <a:pPr eaLnBrk="1" hangingPunct="1">
              <a:buFont typeface="Georgia" pitchFamily="18" charset="0"/>
              <a:buNone/>
            </a:pPr>
            <a:r>
              <a:rPr lang="en-US" altLang="en-US" sz="2200" dirty="0" smtClean="0"/>
              <a:t> </a:t>
            </a:r>
          </a:p>
          <a:p>
            <a:pPr lvl="1" eaLnBrk="1" hangingPunct="1"/>
            <a:r>
              <a:rPr lang="en-US" altLang="en-US" sz="2200" dirty="0" smtClean="0"/>
              <a:t>A period of incapacity that is permanent or long-term due to a condition for which treatment may not be effective; </a:t>
            </a:r>
            <a:r>
              <a:rPr lang="en-US" altLang="en-US" sz="2200" b="1" dirty="0" smtClean="0"/>
              <a:t>or </a:t>
            </a:r>
            <a:endParaRPr lang="en-US" altLang="en-US" sz="2200" dirty="0" smtClean="0"/>
          </a:p>
          <a:p>
            <a:pPr eaLnBrk="1" hangingPunct="1">
              <a:buFont typeface="Georgia" pitchFamily="18" charset="0"/>
              <a:buNone/>
            </a:pPr>
            <a:r>
              <a:rPr lang="en-US" altLang="en-US" sz="2200" dirty="0" smtClean="0"/>
              <a:t> </a:t>
            </a:r>
          </a:p>
          <a:p>
            <a:pPr lvl="1" eaLnBrk="1" hangingPunct="1"/>
            <a:r>
              <a:rPr lang="en-US" altLang="en-US" sz="2200" dirty="0" smtClean="0"/>
              <a:t>Any absences to receive multiple treatments for restorative surgery or for a condition that would likely result in a period of incapacity of more than three days if not treated.</a:t>
            </a:r>
          </a:p>
        </p:txBody>
      </p:sp>
      <p:sp>
        <p:nvSpPr>
          <p:cNvPr id="88066" name="Title 1"/>
          <p:cNvSpPr>
            <a:spLocks noGrp="1"/>
          </p:cNvSpPr>
          <p:nvPr>
            <p:ph type="title"/>
          </p:nvPr>
        </p:nvSpPr>
        <p:spPr>
          <a:xfrm>
            <a:off x="457200" y="609600"/>
            <a:ext cx="8229600" cy="1066800"/>
          </a:xfrm>
        </p:spPr>
        <p:txBody>
          <a:bodyPr>
            <a:normAutofit/>
          </a:bodyPr>
          <a:lstStyle/>
          <a:p>
            <a:pPr eaLnBrk="1" hangingPunct="1"/>
            <a:r>
              <a:rPr lang="en-US" altLang="en-US" dirty="0" smtClean="0"/>
              <a:t>Serious Health Condition </a:t>
            </a:r>
            <a:r>
              <a:rPr lang="en-US" altLang="en-US" sz="2000" dirty="0" smtClean="0"/>
              <a:t>(continued)</a:t>
            </a: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592638"/>
          </a:xfrm>
        </p:spPr>
        <p:txBody>
          <a:bodyPr>
            <a:normAutofit fontScale="92500" lnSpcReduction="10000"/>
          </a:bodyPr>
          <a:lstStyle/>
          <a:p>
            <a:r>
              <a:rPr lang="en-US" sz="2400" dirty="0" smtClean="0"/>
              <a:t>A </a:t>
            </a:r>
            <a:r>
              <a:rPr lang="en-US" sz="2400" dirty="0"/>
              <a:t>serious injury or illness for a </a:t>
            </a:r>
            <a:r>
              <a:rPr lang="en-US" sz="2400" u="sng" dirty="0"/>
              <a:t>current servicemember</a:t>
            </a:r>
            <a:r>
              <a:rPr lang="en-US" sz="2400" dirty="0"/>
              <a:t> is an injury or illness that was incurred by the servicemember in the line of duty on active duty that may render the servicemember medically unfit to perform the duties of his or her office, grade, rank, or rating. A serious injury or illness may also result from the aggravation of a pre-existing condition in the line of duty on active duty. </a:t>
            </a:r>
          </a:p>
          <a:p>
            <a:r>
              <a:rPr lang="en-US" sz="2400" dirty="0"/>
              <a:t>A serious injury or illness for a </a:t>
            </a:r>
            <a:r>
              <a:rPr lang="en-US" sz="2400" u="sng" dirty="0"/>
              <a:t>veteran</a:t>
            </a:r>
            <a:r>
              <a:rPr lang="en-US" sz="2400" dirty="0"/>
              <a:t> is an injury or illness that was incurred in the line of duty when the veteran was on active duty in the Armed Forces, including any injury or illness that resulted from the aggravation of a preexisting condition in the line of duty on active duty. The injury or illness may manifest itself during active duty or may develop after the servicemember becomes a veteran. </a:t>
            </a:r>
          </a:p>
        </p:txBody>
      </p:sp>
      <p:sp>
        <p:nvSpPr>
          <p:cNvPr id="89090" name="Title 1"/>
          <p:cNvSpPr>
            <a:spLocks noGrp="1"/>
          </p:cNvSpPr>
          <p:nvPr>
            <p:ph type="title"/>
          </p:nvPr>
        </p:nvSpPr>
        <p:spPr>
          <a:xfrm>
            <a:off x="457200" y="685800"/>
            <a:ext cx="8229600" cy="1066800"/>
          </a:xfrm>
        </p:spPr>
        <p:txBody>
          <a:bodyPr>
            <a:normAutofit/>
          </a:bodyPr>
          <a:lstStyle/>
          <a:p>
            <a:pPr eaLnBrk="1" hangingPunct="1"/>
            <a:r>
              <a:rPr lang="en-US" altLang="en-US" dirty="0" smtClean="0"/>
              <a:t>Serious Health Condition </a:t>
            </a:r>
            <a:r>
              <a:rPr lang="en-US" altLang="en-US" sz="2000" dirty="0" smtClean="0"/>
              <a:t>(continued)</a:t>
            </a:r>
            <a:endParaRPr lang="en-US" altLang="en-US" dirty="0" smtClean="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lnSpcReduction="10000"/>
          </a:bodyPr>
          <a:lstStyle/>
          <a:p>
            <a:pPr marL="0" indent="0">
              <a:buNone/>
            </a:pPr>
            <a:r>
              <a:rPr lang="en-US" dirty="0" smtClean="0"/>
              <a:t>Employee Family Medical Leave</a:t>
            </a:r>
          </a:p>
          <a:p>
            <a:r>
              <a:rPr lang="en-US" dirty="0" smtClean="0"/>
              <a:t>Calendar Year (January 1</a:t>
            </a:r>
            <a:r>
              <a:rPr lang="en-US" baseline="30000" dirty="0" smtClean="0"/>
              <a:t>st</a:t>
            </a:r>
            <a:r>
              <a:rPr lang="en-US" dirty="0" smtClean="0"/>
              <a:t> – December 31</a:t>
            </a:r>
            <a:r>
              <a:rPr lang="en-US" baseline="30000" dirty="0" smtClean="0"/>
              <a:t>st</a:t>
            </a:r>
            <a:r>
              <a:rPr lang="en-US" dirty="0" smtClean="0"/>
              <a:t>)</a:t>
            </a:r>
          </a:p>
          <a:p>
            <a:r>
              <a:rPr lang="en-US" dirty="0" smtClean="0"/>
              <a:t>Fixed 12 months (e.g. fiscal year)</a:t>
            </a:r>
          </a:p>
          <a:p>
            <a:r>
              <a:rPr lang="en-US" dirty="0" smtClean="0"/>
              <a:t>12 months measured forward from the first date that an employee takes </a:t>
            </a:r>
            <a:r>
              <a:rPr lang="en-US" dirty="0"/>
              <a:t>FMLA </a:t>
            </a:r>
            <a:r>
              <a:rPr lang="en-US" dirty="0" smtClean="0"/>
              <a:t>Leave.  (</a:t>
            </a:r>
            <a:r>
              <a:rPr lang="en-US" dirty="0"/>
              <a:t>The State of Nebraska currently practices this method</a:t>
            </a:r>
            <a:r>
              <a:rPr lang="en-US" dirty="0" smtClean="0"/>
              <a:t>.)</a:t>
            </a:r>
          </a:p>
          <a:p>
            <a:r>
              <a:rPr lang="en-US" dirty="0" smtClean="0"/>
              <a:t>Rolling 12 month “look back” from the date an employee uses FMLA Leave. </a:t>
            </a:r>
          </a:p>
          <a:p>
            <a:pPr marL="0" indent="0">
              <a:buNone/>
            </a:pPr>
            <a:r>
              <a:rPr lang="en-US" dirty="0" smtClean="0"/>
              <a:t>For Family Military Leave the 12 month period measures forward from the first date.  An eligible employee is limited to a </a:t>
            </a:r>
            <a:r>
              <a:rPr lang="en-US" b="1" u="sng" dirty="0" smtClean="0"/>
              <a:t>combined</a:t>
            </a:r>
            <a:r>
              <a:rPr lang="en-US" dirty="0" smtClean="0"/>
              <a:t> 26 workweeks (can include both Family Medical and Military Leave)</a:t>
            </a:r>
          </a:p>
          <a:p>
            <a:endParaRPr lang="en-US" dirty="0" smtClean="0"/>
          </a:p>
          <a:p>
            <a:endParaRPr lang="en-US" dirty="0"/>
          </a:p>
        </p:txBody>
      </p:sp>
      <p:sp>
        <p:nvSpPr>
          <p:cNvPr id="3" name="Title 2"/>
          <p:cNvSpPr>
            <a:spLocks noGrp="1"/>
          </p:cNvSpPr>
          <p:nvPr>
            <p:ph type="title"/>
          </p:nvPr>
        </p:nvSpPr>
        <p:spPr/>
        <p:txBody>
          <a:bodyPr/>
          <a:lstStyle/>
          <a:p>
            <a:r>
              <a:rPr lang="en-US" sz="6000" dirty="0" smtClean="0"/>
              <a:t>12</a:t>
            </a:r>
            <a:r>
              <a:rPr lang="en-US" dirty="0" smtClean="0"/>
              <a:t> Month Period (Leave Year)</a:t>
            </a:r>
            <a:endParaRPr lang="en-US" dirty="0"/>
          </a:p>
        </p:txBody>
      </p:sp>
    </p:spTree>
    <p:extLst>
      <p:ext uri="{BB962C8B-B14F-4D97-AF65-F5344CB8AC3E}">
        <p14:creationId xmlns:p14="http://schemas.microsoft.com/office/powerpoint/2010/main" val="1709391408"/>
      </p:ext>
    </p:extLst>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2590800"/>
          </a:xfrm>
        </p:spPr>
        <p:txBody>
          <a:bodyPr>
            <a:normAutofit fontScale="85000" lnSpcReduction="10000"/>
          </a:bodyPr>
          <a:lstStyle/>
          <a:p>
            <a:pPr marL="0" indent="0" algn="just">
              <a:buNone/>
            </a:pPr>
            <a:r>
              <a:rPr lang="en-US" i="1" dirty="0" smtClean="0">
                <a:solidFill>
                  <a:schemeClr val="bg2"/>
                </a:solidFill>
              </a:rPr>
              <a:t>An </a:t>
            </a:r>
            <a:r>
              <a:rPr lang="en-US" i="1" dirty="0">
                <a:solidFill>
                  <a:schemeClr val="bg2"/>
                </a:solidFill>
              </a:rPr>
              <a:t>eligible employee requests </a:t>
            </a:r>
            <a:r>
              <a:rPr lang="en-US" i="1" dirty="0" smtClean="0">
                <a:solidFill>
                  <a:schemeClr val="bg2"/>
                </a:solidFill>
              </a:rPr>
              <a:t>four </a:t>
            </a:r>
            <a:r>
              <a:rPr lang="en-US" i="1" dirty="0">
                <a:solidFill>
                  <a:schemeClr val="bg2"/>
                </a:solidFill>
              </a:rPr>
              <a:t>weeks of FMLA leave to begin on November </a:t>
            </a:r>
            <a:r>
              <a:rPr lang="en-US" i="1" dirty="0" smtClean="0">
                <a:solidFill>
                  <a:schemeClr val="bg2"/>
                </a:solidFill>
              </a:rPr>
              <a:t>1, 2017. </a:t>
            </a:r>
            <a:r>
              <a:rPr lang="en-US" i="1" dirty="0">
                <a:solidFill>
                  <a:schemeClr val="bg2"/>
                </a:solidFill>
              </a:rPr>
              <a:t>The employer looks </a:t>
            </a:r>
            <a:r>
              <a:rPr lang="en-US" i="1" dirty="0" smtClean="0">
                <a:solidFill>
                  <a:schemeClr val="bg2"/>
                </a:solidFill>
              </a:rPr>
              <a:t>forward </a:t>
            </a:r>
            <a:r>
              <a:rPr lang="en-US" i="1" dirty="0">
                <a:solidFill>
                  <a:schemeClr val="bg2"/>
                </a:solidFill>
              </a:rPr>
              <a:t>12 months (from November 1st </a:t>
            </a:r>
            <a:r>
              <a:rPr lang="en-US" i="1" dirty="0" smtClean="0">
                <a:solidFill>
                  <a:schemeClr val="bg2"/>
                </a:solidFill>
              </a:rPr>
              <a:t>forward </a:t>
            </a:r>
            <a:r>
              <a:rPr lang="en-US" i="1" dirty="0">
                <a:solidFill>
                  <a:schemeClr val="bg2"/>
                </a:solidFill>
              </a:rPr>
              <a:t>to </a:t>
            </a:r>
            <a:r>
              <a:rPr lang="en-US" i="1" dirty="0" smtClean="0">
                <a:solidFill>
                  <a:schemeClr val="bg2"/>
                </a:solidFill>
              </a:rPr>
              <a:t>the next October 31st) </a:t>
            </a:r>
            <a:r>
              <a:rPr lang="en-US" i="1" dirty="0">
                <a:solidFill>
                  <a:schemeClr val="bg2"/>
                </a:solidFill>
              </a:rPr>
              <a:t>and </a:t>
            </a:r>
            <a:r>
              <a:rPr lang="en-US" i="1" dirty="0" smtClean="0">
                <a:solidFill>
                  <a:schemeClr val="bg2"/>
                </a:solidFill>
              </a:rPr>
              <a:t>keeps track as the </a:t>
            </a:r>
            <a:r>
              <a:rPr lang="en-US" i="1" dirty="0">
                <a:solidFill>
                  <a:schemeClr val="bg2"/>
                </a:solidFill>
              </a:rPr>
              <a:t>employee </a:t>
            </a:r>
            <a:r>
              <a:rPr lang="en-US" i="1" dirty="0" smtClean="0">
                <a:solidFill>
                  <a:schemeClr val="bg2"/>
                </a:solidFill>
              </a:rPr>
              <a:t>uses two </a:t>
            </a:r>
            <a:r>
              <a:rPr lang="en-US" i="1" dirty="0">
                <a:solidFill>
                  <a:schemeClr val="bg2"/>
                </a:solidFill>
              </a:rPr>
              <a:t>weeks of FMLA leave beginning January 1st, four weeks beginning March 1st, and </a:t>
            </a:r>
            <a:r>
              <a:rPr lang="en-US" i="1" dirty="0" smtClean="0">
                <a:solidFill>
                  <a:schemeClr val="bg2"/>
                </a:solidFill>
              </a:rPr>
              <a:t>two </a:t>
            </a:r>
            <a:r>
              <a:rPr lang="en-US" i="1" dirty="0">
                <a:solidFill>
                  <a:schemeClr val="bg2"/>
                </a:solidFill>
              </a:rPr>
              <a:t>weeks beginning </a:t>
            </a:r>
            <a:r>
              <a:rPr lang="en-US" i="1" dirty="0" smtClean="0">
                <a:solidFill>
                  <a:schemeClr val="bg2"/>
                </a:solidFill>
              </a:rPr>
              <a:t>May </a:t>
            </a:r>
            <a:r>
              <a:rPr lang="en-US" i="1" dirty="0">
                <a:solidFill>
                  <a:schemeClr val="bg2"/>
                </a:solidFill>
              </a:rPr>
              <a:t>1st. The employee has taken </a:t>
            </a:r>
            <a:r>
              <a:rPr lang="en-US" i="1" dirty="0" smtClean="0">
                <a:solidFill>
                  <a:schemeClr val="bg2"/>
                </a:solidFill>
              </a:rPr>
              <a:t>12 </a:t>
            </a:r>
            <a:r>
              <a:rPr lang="en-US" i="1" dirty="0">
                <a:solidFill>
                  <a:schemeClr val="bg2"/>
                </a:solidFill>
              </a:rPr>
              <a:t>weeks of FMLA leave in the 12-month </a:t>
            </a:r>
            <a:r>
              <a:rPr lang="en-US" i="1" dirty="0" smtClean="0">
                <a:solidFill>
                  <a:schemeClr val="bg2"/>
                </a:solidFill>
              </a:rPr>
              <a:t>period. Anytime after November 1, 2018 the year would begin again and the employee would be eligible for more FMLA leave.</a:t>
            </a:r>
            <a:endParaRPr lang="en-US" dirty="0">
              <a:solidFill>
                <a:schemeClr val="bg2"/>
              </a:solidFill>
            </a:endParaRPr>
          </a:p>
        </p:txBody>
      </p:sp>
      <p:sp>
        <p:nvSpPr>
          <p:cNvPr id="3" name="Title 2"/>
          <p:cNvSpPr>
            <a:spLocks noGrp="1"/>
          </p:cNvSpPr>
          <p:nvPr>
            <p:ph type="title"/>
          </p:nvPr>
        </p:nvSpPr>
        <p:spPr>
          <a:xfrm>
            <a:off x="457200" y="152400"/>
            <a:ext cx="8229600" cy="990600"/>
          </a:xfrm>
        </p:spPr>
        <p:txBody>
          <a:bodyPr>
            <a:normAutofit fontScale="90000"/>
          </a:bodyPr>
          <a:lstStyle/>
          <a:p>
            <a:pPr algn="ctr"/>
            <a:r>
              <a:rPr lang="en-US" sz="6000" dirty="0" smtClean="0">
                <a:solidFill>
                  <a:schemeClr val="accent1"/>
                </a:solidFill>
              </a:rPr>
              <a:t>12</a:t>
            </a:r>
            <a:r>
              <a:rPr lang="en-US" dirty="0" smtClean="0">
                <a:solidFill>
                  <a:schemeClr val="accent1"/>
                </a:solidFill>
              </a:rPr>
              <a:t> Month “Look Forward” Example</a:t>
            </a:r>
            <a:endParaRPr lang="en-US" dirty="0">
              <a:solidFill>
                <a:schemeClr val="accent1"/>
              </a:solidFill>
            </a:endParaRP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52881" t="37363" r="15593" b="25735"/>
          <a:stretch/>
        </p:blipFill>
        <p:spPr>
          <a:xfrm>
            <a:off x="381000" y="3809999"/>
            <a:ext cx="8153400" cy="2982383"/>
          </a:xfrm>
          <a:prstGeom prst="rect">
            <a:avLst/>
          </a:prstGeom>
        </p:spPr>
      </p:pic>
    </p:spTree>
    <p:extLst>
      <p:ext uri="{BB962C8B-B14F-4D97-AF65-F5344CB8AC3E}">
        <p14:creationId xmlns:p14="http://schemas.microsoft.com/office/powerpoint/2010/main" val="4047952117"/>
      </p:ext>
    </p:extLst>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990600"/>
          </a:xfrm>
        </p:spPr>
        <p:txBody>
          <a:bodyPr>
            <a:normAutofit/>
          </a:bodyPr>
          <a:lstStyle/>
          <a:p>
            <a:pPr algn="ctr"/>
            <a:r>
              <a:rPr lang="en-US" sz="3800" dirty="0" smtClean="0">
                <a:solidFill>
                  <a:schemeClr val="accent1"/>
                </a:solidFill>
              </a:rPr>
              <a:t>Military Family </a:t>
            </a:r>
            <a:r>
              <a:rPr lang="en-US" sz="3800" dirty="0">
                <a:solidFill>
                  <a:schemeClr val="accent1"/>
                </a:solidFill>
              </a:rPr>
              <a:t>Leave</a:t>
            </a: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53382" t="32065" r="15700" b="18438"/>
          <a:stretch/>
        </p:blipFill>
        <p:spPr>
          <a:xfrm>
            <a:off x="1010478" y="3733800"/>
            <a:ext cx="7142922" cy="3124200"/>
          </a:xfrm>
        </p:spPr>
      </p:pic>
      <p:sp>
        <p:nvSpPr>
          <p:cNvPr id="8" name="Content Placeholder 1"/>
          <p:cNvSpPr txBox="1">
            <a:spLocks/>
          </p:cNvSpPr>
          <p:nvPr/>
        </p:nvSpPr>
        <p:spPr>
          <a:xfrm>
            <a:off x="457200" y="914400"/>
            <a:ext cx="8229600" cy="2971800"/>
          </a:xfrm>
          <a:prstGeom prst="rect">
            <a:avLst/>
          </a:prstGeom>
        </p:spPr>
        <p:txBody>
          <a:bodyPr vert="horz">
            <a:normAutofit fontScale="77500" lnSpcReduction="20000"/>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algn="just" fontAlgn="auto">
              <a:spcAft>
                <a:spcPts val="0"/>
              </a:spcAft>
              <a:buFont typeface="Wingdings 2"/>
              <a:buNone/>
            </a:pPr>
            <a:r>
              <a:rPr lang="en-US" i="1" dirty="0" smtClean="0">
                <a:solidFill>
                  <a:schemeClr val="bg2"/>
                </a:solidFill>
              </a:rPr>
              <a:t>An eligible employee requests four weeks of Military FMLA leave to care for a qualified servicemember to begin on November 1st. The employer looks forward 12 months (from November 1st forward to the next October 31st) and keeps track as the employee uses eight more weeks of Military FMLA leave beginning January 1st, four weeks of FMLA for their own serious medical condition beginning March 1st, and three weeks of Military FMLA beginning May 1st. The employee has taken 15 weeks of Military FMLA and 4 weeks of FMLA leave (19 weeks combined) in the 12-month period. </a:t>
            </a:r>
            <a:r>
              <a:rPr lang="en-US" i="1" dirty="0">
                <a:solidFill>
                  <a:schemeClr val="bg2"/>
                </a:solidFill>
              </a:rPr>
              <a:t> </a:t>
            </a:r>
            <a:r>
              <a:rPr lang="en-US" i="1" dirty="0" smtClean="0">
                <a:solidFill>
                  <a:schemeClr val="bg2"/>
                </a:solidFill>
              </a:rPr>
              <a:t>They would still be eligible for up to 7 more weeks of FMLA or 7 more weeks of Military FMLA in this 12 month period.  (Total number of weeks cannot exceed 26 weeks in the 12 month timeframe.)</a:t>
            </a:r>
            <a:endParaRPr lang="en-US" dirty="0">
              <a:solidFill>
                <a:schemeClr val="bg2"/>
              </a:solidFill>
            </a:endParaRPr>
          </a:p>
        </p:txBody>
      </p:sp>
    </p:spTree>
    <p:extLst>
      <p:ext uri="{BB962C8B-B14F-4D97-AF65-F5344CB8AC3E}">
        <p14:creationId xmlns:p14="http://schemas.microsoft.com/office/powerpoint/2010/main" val="1151713318"/>
      </p:ext>
    </p:extLst>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668838"/>
          </a:xfrm>
        </p:spPr>
        <p:txBody>
          <a:bodyPr>
            <a:normAutofit fontScale="85000" lnSpcReduction="10000"/>
          </a:bodyPr>
          <a:lstStyle/>
          <a:p>
            <a:pPr marL="365760" indent="-256032" eaLnBrk="1" fontAlgn="auto" hangingPunct="1">
              <a:spcAft>
                <a:spcPts val="0"/>
              </a:spcAft>
              <a:buClr>
                <a:schemeClr val="accent3"/>
              </a:buClr>
              <a:buFont typeface="Georgia"/>
              <a:buChar char="•"/>
              <a:defRPr/>
            </a:pPr>
            <a:r>
              <a:rPr lang="en-US" dirty="0" smtClean="0"/>
              <a:t>Under some circumstances, employees may take FMLA leave intermittently, or on a reduced leave schedule. When leave is needed for planned medical treatment, the employee must make a reasonable effort to schedule treatment so as not to unduly disrupt the employer’s operation. </a:t>
            </a:r>
          </a:p>
          <a:p>
            <a:pPr marL="365760" indent="-256032" eaLnBrk="1" fontAlgn="auto" hangingPunct="1">
              <a:spcAft>
                <a:spcPts val="0"/>
              </a:spcAft>
              <a:buClr>
                <a:schemeClr val="accent3"/>
              </a:buClr>
              <a:buFont typeface="Georgia"/>
              <a:buChar char="•"/>
              <a:defRPr/>
            </a:pPr>
            <a:endParaRPr lang="en-US" dirty="0" smtClean="0"/>
          </a:p>
          <a:p>
            <a:pPr marL="365760" indent="-256032" eaLnBrk="1" fontAlgn="auto" hangingPunct="1">
              <a:spcAft>
                <a:spcPts val="0"/>
              </a:spcAft>
              <a:buClr>
                <a:schemeClr val="accent3"/>
              </a:buClr>
              <a:buFont typeface="Georgia"/>
              <a:buChar char="•"/>
              <a:defRPr/>
            </a:pPr>
            <a:r>
              <a:rPr lang="en-US" dirty="0" smtClean="0"/>
              <a:t>If FMLA leave is for birth and care, or placement for adoption or foster care, use of intermittent leave is subject to the employer's approval. </a:t>
            </a:r>
          </a:p>
          <a:p>
            <a:pPr marL="365760" indent="-256032" eaLnBrk="1" fontAlgn="auto" hangingPunct="1">
              <a:spcAft>
                <a:spcPts val="0"/>
              </a:spcAft>
              <a:buClr>
                <a:schemeClr val="accent3"/>
              </a:buClr>
              <a:buFont typeface="Georgia"/>
              <a:buNone/>
              <a:defRPr/>
            </a:pPr>
            <a:r>
              <a:rPr lang="en-US" dirty="0" smtClean="0"/>
              <a:t> </a:t>
            </a:r>
          </a:p>
          <a:p>
            <a:pPr marL="365760" indent="-256032" eaLnBrk="1" fontAlgn="auto" hangingPunct="1">
              <a:spcAft>
                <a:spcPts val="0"/>
              </a:spcAft>
              <a:buClr>
                <a:schemeClr val="accent3"/>
              </a:buClr>
              <a:buFont typeface="Georgia"/>
              <a:buChar char="•"/>
              <a:defRPr/>
            </a:pPr>
            <a:r>
              <a:rPr lang="en-US" dirty="0" smtClean="0"/>
              <a:t>Under certain conditions, employees </a:t>
            </a:r>
            <a:r>
              <a:rPr lang="en-US" b="1" dirty="0" smtClean="0"/>
              <a:t>or </a:t>
            </a:r>
            <a:r>
              <a:rPr lang="en-US" dirty="0" smtClean="0"/>
              <a:t>employers may choose to “substitute” (run concurrently) accrued </a:t>
            </a:r>
            <a:r>
              <a:rPr lang="en-US" b="1" dirty="0" smtClean="0"/>
              <a:t>paid </a:t>
            </a:r>
            <a:r>
              <a:rPr lang="en-US" dirty="0" smtClean="0"/>
              <a:t>leave (such as sick or vacation leave) to cover some or all of the FMLA leave. </a:t>
            </a:r>
            <a:endParaRPr lang="en-US" dirty="0"/>
          </a:p>
        </p:txBody>
      </p:sp>
      <p:sp>
        <p:nvSpPr>
          <p:cNvPr id="86018" name="Title 1"/>
          <p:cNvSpPr>
            <a:spLocks noGrp="1"/>
          </p:cNvSpPr>
          <p:nvPr>
            <p:ph type="title"/>
          </p:nvPr>
        </p:nvSpPr>
        <p:spPr>
          <a:xfrm>
            <a:off x="457200" y="762000"/>
            <a:ext cx="8229600" cy="1066800"/>
          </a:xfrm>
        </p:spPr>
        <p:txBody>
          <a:bodyPr/>
          <a:lstStyle/>
          <a:p>
            <a:pPr eaLnBrk="1" hangingPunct="1"/>
            <a:r>
              <a:rPr lang="en-US" altLang="en-US" dirty="0" smtClean="0"/>
              <a:t>Intermittent FMLA Leave</a:t>
            </a: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572000"/>
          </a:xfrm>
        </p:spPr>
        <p:txBody>
          <a:bodyPr>
            <a:normAutofit/>
          </a:bodyPr>
          <a:lstStyle/>
          <a:p>
            <a:pPr marL="365760" indent="-256032" eaLnBrk="1" fontAlgn="auto" hangingPunct="1">
              <a:spcAft>
                <a:spcPts val="0"/>
              </a:spcAft>
              <a:buFont typeface="Georgia"/>
              <a:buChar char="•"/>
              <a:defRPr/>
            </a:pPr>
            <a:r>
              <a:rPr lang="en-US" dirty="0" smtClean="0"/>
              <a:t>Employer health insurance contributions shall continue during an employee’s unpaid FMLA Leave absence, provided the employee makes his/her required contribution and intends to return to work for at least 30 days following his/her FMLA leave.  </a:t>
            </a:r>
          </a:p>
          <a:p>
            <a:pPr marL="365760" indent="-256032" eaLnBrk="1" fontAlgn="auto" hangingPunct="1">
              <a:spcAft>
                <a:spcPts val="0"/>
              </a:spcAft>
              <a:buFont typeface="Georgia"/>
              <a:buChar char="•"/>
              <a:defRPr/>
            </a:pPr>
            <a:endParaRPr lang="en-US" dirty="0" smtClean="0"/>
          </a:p>
          <a:p>
            <a:pPr marL="365760" indent="-256032" eaLnBrk="1" fontAlgn="auto" hangingPunct="1">
              <a:spcAft>
                <a:spcPts val="0"/>
              </a:spcAft>
              <a:buFont typeface="Georgia"/>
              <a:buChar char="•"/>
              <a:defRPr/>
            </a:pPr>
            <a:r>
              <a:rPr lang="en-US" dirty="0" smtClean="0"/>
              <a:t>Employer contributions shall be based as if the employee had continued to work his/her normal schedule.  </a:t>
            </a:r>
          </a:p>
          <a:p>
            <a:pPr marL="365760" indent="-256032" eaLnBrk="1" fontAlgn="auto" hangingPunct="1">
              <a:spcAft>
                <a:spcPts val="0"/>
              </a:spcAft>
              <a:buClr>
                <a:schemeClr val="accent3"/>
              </a:buClr>
              <a:buFont typeface="Georgia"/>
              <a:buChar char="•"/>
              <a:defRPr/>
            </a:pPr>
            <a:endParaRPr lang="en-US" dirty="0" smtClean="0"/>
          </a:p>
        </p:txBody>
      </p:sp>
      <p:sp>
        <p:nvSpPr>
          <p:cNvPr id="90114" name="Title 1"/>
          <p:cNvSpPr>
            <a:spLocks noGrp="1"/>
          </p:cNvSpPr>
          <p:nvPr>
            <p:ph type="title"/>
          </p:nvPr>
        </p:nvSpPr>
        <p:spPr>
          <a:xfrm>
            <a:off x="457200" y="685800"/>
            <a:ext cx="8229600" cy="1066800"/>
          </a:xfrm>
        </p:spPr>
        <p:txBody>
          <a:bodyPr/>
          <a:lstStyle/>
          <a:p>
            <a:pPr eaLnBrk="1" hangingPunct="1"/>
            <a:r>
              <a:rPr lang="en-US" altLang="en-US" dirty="0" smtClean="0"/>
              <a:t>Health Insurance</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At such time that an employee is in an </a:t>
            </a:r>
            <a:r>
              <a:rPr lang="en-US" b="1" i="1" dirty="0"/>
              <a:t>unprotected</a:t>
            </a:r>
            <a:r>
              <a:rPr lang="en-US" b="1" dirty="0"/>
              <a:t> LWOP status</a:t>
            </a:r>
            <a:r>
              <a:rPr lang="en-US" dirty="0"/>
              <a:t> </a:t>
            </a:r>
            <a:r>
              <a:rPr lang="en-US" dirty="0" smtClean="0"/>
              <a:t>(FMLA has ended and the employee does not have any leave accruals), </a:t>
            </a:r>
            <a:r>
              <a:rPr lang="en-US" dirty="0"/>
              <a:t>he/she will have health insurance/pharmacy benefits terminated after 14 consecutive days in the </a:t>
            </a:r>
            <a:r>
              <a:rPr lang="en-US" i="1" dirty="0"/>
              <a:t>unprotected</a:t>
            </a:r>
            <a:r>
              <a:rPr lang="en-US" dirty="0"/>
              <a:t> LWOP status.  </a:t>
            </a:r>
            <a:endParaRPr lang="en-US" dirty="0" smtClean="0"/>
          </a:p>
          <a:p>
            <a:endParaRPr lang="en-US" dirty="0" smtClean="0"/>
          </a:p>
          <a:p>
            <a:r>
              <a:rPr lang="en-US" dirty="0" smtClean="0"/>
              <a:t>Any </a:t>
            </a:r>
            <a:r>
              <a:rPr lang="en-US" dirty="0"/>
              <a:t>paid medical or pharmacy claims incurred during the </a:t>
            </a:r>
            <a:r>
              <a:rPr lang="en-US" b="1" i="1" dirty="0"/>
              <a:t>unprotected</a:t>
            </a:r>
            <a:r>
              <a:rPr lang="en-US" b="1" dirty="0"/>
              <a:t> LWOP status </a:t>
            </a:r>
            <a:r>
              <a:rPr lang="en-US" dirty="0" smtClean="0"/>
              <a:t>will </a:t>
            </a:r>
            <a:r>
              <a:rPr lang="en-US" dirty="0"/>
              <a:t>be the responsibility of the employee and the State may seek to recover all funds expended by the State on behalf of the employee during this period of ineligibility.  The employee will be offered COBRA coverage in accordance with federal law. </a:t>
            </a:r>
          </a:p>
        </p:txBody>
      </p:sp>
      <p:sp>
        <p:nvSpPr>
          <p:cNvPr id="3" name="Title 2"/>
          <p:cNvSpPr>
            <a:spLocks noGrp="1"/>
          </p:cNvSpPr>
          <p:nvPr>
            <p:ph type="title"/>
          </p:nvPr>
        </p:nvSpPr>
        <p:spPr/>
        <p:txBody>
          <a:bodyPr/>
          <a:lstStyle/>
          <a:p>
            <a:r>
              <a:rPr lang="en-US" dirty="0" smtClean="0"/>
              <a:t>Health Insurance</a:t>
            </a:r>
            <a:endParaRPr lang="en-US" dirty="0"/>
          </a:p>
        </p:txBody>
      </p:sp>
    </p:spTree>
    <p:extLst>
      <p:ext uri="{BB962C8B-B14F-4D97-AF65-F5344CB8AC3E}">
        <p14:creationId xmlns:p14="http://schemas.microsoft.com/office/powerpoint/2010/main" val="1934600097"/>
      </p:ext>
    </p:extLst>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43400"/>
          </a:xfrm>
        </p:spPr>
        <p:txBody>
          <a:bodyPr>
            <a:normAutofit lnSpcReduction="10000"/>
          </a:bodyPr>
          <a:lstStyle/>
          <a:p>
            <a:pPr>
              <a:defRPr/>
            </a:pPr>
            <a:r>
              <a:rPr lang="en-US" dirty="0" smtClean="0"/>
              <a:t>When an employee does not return from FMLA Leave </a:t>
            </a:r>
            <a:r>
              <a:rPr lang="en-US" dirty="0"/>
              <a:t>the employee will be required to reimburse the State for the State's share of health insurance premiums paid on the employee's behalf during the FMLA Leave. </a:t>
            </a:r>
            <a:r>
              <a:rPr lang="en-US" dirty="0" smtClean="0"/>
              <a:t> Unless:</a:t>
            </a:r>
          </a:p>
          <a:p>
            <a:pPr>
              <a:defRPr/>
            </a:pPr>
            <a:endParaRPr lang="en-US" dirty="0" smtClean="0"/>
          </a:p>
          <a:p>
            <a:pPr marL="932688" lvl="1" indent="-457200">
              <a:buClr>
                <a:schemeClr val="accent2"/>
              </a:buClr>
              <a:defRPr/>
            </a:pPr>
            <a:r>
              <a:rPr lang="en-US" dirty="0" smtClean="0"/>
              <a:t>the continuation, recurrence, or onset of a serious health condition which would entitle the employee to FMLA Leave; or</a:t>
            </a:r>
          </a:p>
          <a:p>
            <a:pPr marL="932688" lvl="1" indent="-457200">
              <a:buClr>
                <a:schemeClr val="accent2"/>
              </a:buClr>
              <a:defRPr/>
            </a:pPr>
            <a:endParaRPr lang="en-US" dirty="0" smtClean="0"/>
          </a:p>
          <a:p>
            <a:pPr marL="932688" lvl="1" indent="-457200">
              <a:buClr>
                <a:schemeClr val="accent2"/>
              </a:buClr>
              <a:defRPr/>
            </a:pPr>
            <a:r>
              <a:rPr lang="en-US" dirty="0" smtClean="0"/>
              <a:t>other circumstances beyond the employee's control </a:t>
            </a:r>
          </a:p>
          <a:p>
            <a:pPr marL="566928" indent="-457200">
              <a:buClr>
                <a:schemeClr val="accent3"/>
              </a:buClr>
              <a:defRPr/>
            </a:pPr>
            <a:endParaRPr lang="en-US" dirty="0" smtClean="0"/>
          </a:p>
        </p:txBody>
      </p:sp>
      <p:sp>
        <p:nvSpPr>
          <p:cNvPr id="91138" name="Title 1"/>
          <p:cNvSpPr>
            <a:spLocks noGrp="1"/>
          </p:cNvSpPr>
          <p:nvPr>
            <p:ph type="title"/>
          </p:nvPr>
        </p:nvSpPr>
        <p:spPr>
          <a:xfrm>
            <a:off x="457200" y="457200"/>
            <a:ext cx="8229600" cy="1066800"/>
          </a:xfrm>
        </p:spPr>
        <p:txBody>
          <a:bodyPr/>
          <a:lstStyle/>
          <a:p>
            <a:pPr eaLnBrk="1" hangingPunct="1"/>
            <a:r>
              <a:rPr lang="en-US" altLang="en-US" dirty="0" smtClean="0"/>
              <a:t>Health Insurance </a:t>
            </a:r>
            <a:r>
              <a:rPr lang="en-US" altLang="en-US" sz="2000" dirty="0" smtClean="0"/>
              <a:t>(continued)</a:t>
            </a: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fontScale="92500" lnSpcReduction="10000"/>
          </a:bodyPr>
          <a:lstStyle/>
          <a:p>
            <a:r>
              <a:rPr lang="en-US" altLang="en-US" dirty="0" smtClean="0"/>
              <a:t>Purpose:</a:t>
            </a:r>
            <a:endParaRPr lang="en-US" altLang="en-US" dirty="0"/>
          </a:p>
          <a:p>
            <a:pPr lvl="1"/>
            <a:r>
              <a:rPr lang="en-US" altLang="en-US" dirty="0"/>
              <a:t>Balance work and family life</a:t>
            </a:r>
          </a:p>
          <a:p>
            <a:pPr lvl="1"/>
            <a:r>
              <a:rPr lang="en-US" altLang="en-US" dirty="0"/>
              <a:t>Promote economic security of families  </a:t>
            </a:r>
            <a:endParaRPr lang="en-US" altLang="en-US" dirty="0" smtClean="0"/>
          </a:p>
          <a:p>
            <a:pPr lvl="1"/>
            <a:r>
              <a:rPr lang="en-US" altLang="en-US" dirty="0"/>
              <a:t>P</a:t>
            </a:r>
            <a:r>
              <a:rPr lang="en-US" altLang="en-US" dirty="0" smtClean="0"/>
              <a:t>reserve </a:t>
            </a:r>
            <a:r>
              <a:rPr lang="en-US" altLang="en-US" dirty="0"/>
              <a:t>family integrity</a:t>
            </a:r>
          </a:p>
          <a:p>
            <a:r>
              <a:rPr lang="en-US" altLang="en-US" dirty="0" smtClean="0"/>
              <a:t>President Bill Clinton </a:t>
            </a:r>
            <a:r>
              <a:rPr lang="en-US" altLang="en-US" dirty="0"/>
              <a:t>signed the </a:t>
            </a:r>
            <a:r>
              <a:rPr lang="en-US" altLang="en-US" dirty="0" smtClean="0"/>
              <a:t>Family and Medical Leave Act of 1993 two weeks into his first term as president</a:t>
            </a:r>
          </a:p>
          <a:p>
            <a:r>
              <a:rPr lang="en-US" altLang="en-US" dirty="0" smtClean="0"/>
              <a:t>The National Defense Authorization Act for Fiscal Year 2010 was signed by President Barack Obama on October of 2009 </a:t>
            </a:r>
            <a:r>
              <a:rPr lang="en-US" dirty="0" smtClean="0"/>
              <a:t>to </a:t>
            </a:r>
            <a:r>
              <a:rPr lang="en-US" dirty="0"/>
              <a:t>expand the availability of military caregiver leave and qualifying exigency </a:t>
            </a:r>
            <a:r>
              <a:rPr lang="en-US" dirty="0" smtClean="0"/>
              <a:t>leave</a:t>
            </a:r>
          </a:p>
          <a:p>
            <a:r>
              <a:rPr lang="en-US" altLang="en-US" dirty="0" smtClean="0"/>
              <a:t>In 2015 the definition of spouse was expanded to include same-sex partners and common-law marriages- no matter what state the employee lives in</a:t>
            </a:r>
          </a:p>
        </p:txBody>
      </p:sp>
      <p:sp>
        <p:nvSpPr>
          <p:cNvPr id="3" name="Title 2"/>
          <p:cNvSpPr>
            <a:spLocks noGrp="1"/>
          </p:cNvSpPr>
          <p:nvPr>
            <p:ph type="title"/>
          </p:nvPr>
        </p:nvSpPr>
        <p:spPr/>
        <p:txBody>
          <a:bodyPr/>
          <a:lstStyle/>
          <a:p>
            <a:r>
              <a:rPr lang="en-US" dirty="0" smtClean="0"/>
              <a:t>Introduction to the FMLA</a:t>
            </a:r>
            <a:endParaRPr lang="en-US" dirty="0"/>
          </a:p>
        </p:txBody>
      </p:sp>
    </p:spTree>
    <p:extLst>
      <p:ext uri="{BB962C8B-B14F-4D97-AF65-F5344CB8AC3E}">
        <p14:creationId xmlns:p14="http://schemas.microsoft.com/office/powerpoint/2010/main" val="4265300751"/>
      </p:ext>
    </p:extLst>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Content Placeholder 2"/>
          <p:cNvSpPr>
            <a:spLocks noGrp="1"/>
          </p:cNvSpPr>
          <p:nvPr>
            <p:ph idx="1"/>
          </p:nvPr>
        </p:nvSpPr>
        <p:spPr>
          <a:xfrm>
            <a:off x="457200" y="1905000"/>
            <a:ext cx="8229600" cy="4343400"/>
          </a:xfrm>
        </p:spPr>
        <p:txBody>
          <a:bodyPr/>
          <a:lstStyle/>
          <a:p>
            <a:pPr eaLnBrk="1" hangingPunct="1"/>
            <a:r>
              <a:rPr lang="en-US" altLang="en-US" dirty="0" smtClean="0"/>
              <a:t>An employer’s HR administrator, leave administrator, or management official (but not the direct supervisor) may directly contact an employee’s health care provider to clarify and authenticate the certification after giving the employee an opportunity to cure any deficiencies in the medical certification </a:t>
            </a:r>
          </a:p>
          <a:p>
            <a:pPr eaLnBrk="1" hangingPunct="1"/>
            <a:r>
              <a:rPr lang="en-US" altLang="en-US" dirty="0" smtClean="0"/>
              <a:t>While the employee is out on FMLA, it is also the employer’s right to expect the employee to provide any updated information and respond to supervisor/HR requests for updated information </a:t>
            </a:r>
          </a:p>
        </p:txBody>
      </p:sp>
      <p:sp>
        <p:nvSpPr>
          <p:cNvPr id="92162" name="Title 1"/>
          <p:cNvSpPr>
            <a:spLocks noGrp="1"/>
          </p:cNvSpPr>
          <p:nvPr>
            <p:ph type="title"/>
          </p:nvPr>
        </p:nvSpPr>
        <p:spPr>
          <a:xfrm>
            <a:off x="457200" y="609600"/>
            <a:ext cx="8229600" cy="1066800"/>
          </a:xfrm>
        </p:spPr>
        <p:txBody>
          <a:bodyPr/>
          <a:lstStyle/>
          <a:p>
            <a:pPr eaLnBrk="1" hangingPunct="1"/>
            <a:r>
              <a:rPr lang="en-US" altLang="en-US" dirty="0" smtClean="0"/>
              <a:t>Can I Contact the Doctor?</a:t>
            </a: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668838"/>
          </a:xfrm>
        </p:spPr>
        <p:txBody>
          <a:bodyPr>
            <a:normAutofit fontScale="77500" lnSpcReduction="20000"/>
          </a:bodyPr>
          <a:lstStyle/>
          <a:p>
            <a:pPr>
              <a:defRPr/>
            </a:pPr>
            <a:r>
              <a:rPr lang="en-US" dirty="0" smtClean="0"/>
              <a:t>If the minimum duration of the period of incapacity specified on a certification furnished by the health care provider is more than 30 days, the employer may not request recertification until that minimum duration has passed.  </a:t>
            </a:r>
          </a:p>
          <a:p>
            <a:pPr>
              <a:defRPr/>
            </a:pPr>
            <a:endParaRPr lang="en-US" dirty="0" smtClean="0"/>
          </a:p>
          <a:p>
            <a:pPr>
              <a:defRPr/>
            </a:pPr>
            <a:r>
              <a:rPr lang="en-US" dirty="0" smtClean="0"/>
              <a:t>For FMLA taken intermittently or on a reduced leave schedule basis, the employer may not request recertification in less than the minimum period specified on the certification as necessary for such leave (including treatment) unless one of the following conditions are met:</a:t>
            </a:r>
          </a:p>
          <a:p>
            <a:pPr eaLnBrk="1" fontAlgn="auto" hangingPunct="1">
              <a:spcAft>
                <a:spcPts val="0"/>
              </a:spcAft>
              <a:buFont typeface="Georgia"/>
              <a:buNone/>
              <a:defRPr/>
            </a:pPr>
            <a:r>
              <a:rPr lang="en-US" dirty="0" smtClean="0"/>
              <a:t> </a:t>
            </a:r>
          </a:p>
          <a:p>
            <a:pPr lvl="1">
              <a:buClr>
                <a:schemeClr val="accent2"/>
              </a:buClr>
              <a:buSzPct val="90000"/>
              <a:buFont typeface="Georgia"/>
              <a:buChar char="•"/>
              <a:defRPr/>
            </a:pPr>
            <a:r>
              <a:rPr lang="en-US" dirty="0" smtClean="0"/>
              <a:t>The employee requests an extension of leave;</a:t>
            </a:r>
          </a:p>
          <a:p>
            <a:pPr lvl="1">
              <a:buClr>
                <a:schemeClr val="accent2"/>
              </a:buClr>
              <a:buSzPct val="90000"/>
              <a:buFont typeface="Georgia"/>
              <a:buNone/>
              <a:defRPr/>
            </a:pPr>
            <a:r>
              <a:rPr lang="en-US" dirty="0" smtClean="0"/>
              <a:t> </a:t>
            </a:r>
          </a:p>
          <a:p>
            <a:pPr lvl="1">
              <a:buClr>
                <a:schemeClr val="accent2"/>
              </a:buClr>
              <a:buSzPct val="90000"/>
              <a:buFont typeface="Georgia"/>
              <a:buChar char="•"/>
              <a:defRPr/>
            </a:pPr>
            <a:r>
              <a:rPr lang="en-US" dirty="0" smtClean="0"/>
              <a:t>Circumstances described by the previous certification have changed significantly; or</a:t>
            </a:r>
          </a:p>
          <a:p>
            <a:pPr lvl="1">
              <a:buClr>
                <a:schemeClr val="accent2"/>
              </a:buClr>
              <a:buSzPct val="90000"/>
              <a:buFont typeface="Georgia"/>
              <a:buNone/>
              <a:defRPr/>
            </a:pPr>
            <a:r>
              <a:rPr lang="en-US" dirty="0" smtClean="0"/>
              <a:t> </a:t>
            </a:r>
          </a:p>
          <a:p>
            <a:pPr lvl="1">
              <a:buClr>
                <a:schemeClr val="accent2"/>
              </a:buClr>
              <a:buSzPct val="90000"/>
              <a:buFont typeface="Georgia"/>
              <a:buChar char="•"/>
              <a:defRPr/>
            </a:pPr>
            <a:r>
              <a:rPr lang="en-US" dirty="0" smtClean="0"/>
              <a:t>The employer receives information that casts doubt upon the continuing validity of the certification.</a:t>
            </a:r>
          </a:p>
        </p:txBody>
      </p:sp>
      <p:sp>
        <p:nvSpPr>
          <p:cNvPr id="93186" name="Title 1"/>
          <p:cNvSpPr>
            <a:spLocks noGrp="1"/>
          </p:cNvSpPr>
          <p:nvPr>
            <p:ph type="title"/>
          </p:nvPr>
        </p:nvSpPr>
        <p:spPr>
          <a:xfrm>
            <a:off x="457200" y="381000"/>
            <a:ext cx="8229600" cy="1066800"/>
          </a:xfrm>
        </p:spPr>
        <p:txBody>
          <a:bodyPr/>
          <a:lstStyle/>
          <a:p>
            <a:pPr eaLnBrk="1" hangingPunct="1"/>
            <a:r>
              <a:rPr lang="en-US" altLang="en-US" dirty="0" smtClean="0"/>
              <a:t>Recertification</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Autofit/>
          </a:bodyPr>
          <a:lstStyle/>
          <a:p>
            <a:pPr>
              <a:spcAft>
                <a:spcPts val="600"/>
              </a:spcAft>
              <a:buFont typeface="Arial" pitchFamily="34" charset="0"/>
              <a:buChar char="•"/>
              <a:defRPr/>
            </a:pPr>
            <a:r>
              <a:rPr lang="en-US" sz="2400" dirty="0"/>
              <a:t>For an employee’s own serious health condition, employers may require certification that the employee is able to resume work</a:t>
            </a:r>
          </a:p>
          <a:p>
            <a:pPr marL="742950" lvl="1" indent="-342900">
              <a:spcBef>
                <a:spcPts val="600"/>
              </a:spcBef>
              <a:spcAft>
                <a:spcPts val="600"/>
              </a:spcAft>
              <a:buFont typeface="Arial" panose="020B0604020202020204" pitchFamily="34" charset="0"/>
              <a:buChar char="•"/>
              <a:defRPr/>
            </a:pPr>
            <a:r>
              <a:rPr lang="en-US" sz="2000" dirty="0"/>
              <a:t>Employer must have a uniformly-applied policy or practice of requiring fitness-for-duty certification for all similarly-situated employees</a:t>
            </a:r>
          </a:p>
          <a:p>
            <a:pPr>
              <a:spcAft>
                <a:spcPts val="600"/>
              </a:spcAft>
              <a:buFont typeface="Arial" pitchFamily="34" charset="0"/>
              <a:buChar char="•"/>
              <a:defRPr/>
            </a:pPr>
            <a:r>
              <a:rPr lang="en-US" sz="2400" dirty="0"/>
              <a:t>If state or local law or collective bargaining agreement is in place, it governs the return to work </a:t>
            </a:r>
          </a:p>
          <a:p>
            <a:pPr>
              <a:spcAft>
                <a:spcPts val="600"/>
              </a:spcAft>
              <a:buFont typeface="Arial" pitchFamily="34" charset="0"/>
              <a:buChar char="•"/>
              <a:defRPr/>
            </a:pPr>
            <a:r>
              <a:rPr lang="en-US" sz="2400" dirty="0" smtClean="0"/>
              <a:t>Employee </a:t>
            </a:r>
            <a:r>
              <a:rPr lang="en-US" sz="2400" dirty="0"/>
              <a:t>responsible for any </a:t>
            </a:r>
            <a:r>
              <a:rPr lang="en-US" sz="2400" dirty="0" smtClean="0"/>
              <a:t>cost</a:t>
            </a:r>
            <a:endParaRPr lang="en-US" sz="2400" dirty="0"/>
          </a:p>
        </p:txBody>
      </p:sp>
      <p:sp>
        <p:nvSpPr>
          <p:cNvPr id="3" name="Title 2"/>
          <p:cNvSpPr>
            <a:spLocks noGrp="1"/>
          </p:cNvSpPr>
          <p:nvPr>
            <p:ph type="title"/>
          </p:nvPr>
        </p:nvSpPr>
        <p:spPr>
          <a:xfrm>
            <a:off x="457200" y="0"/>
            <a:ext cx="8229600" cy="1219200"/>
          </a:xfrm>
        </p:spPr>
        <p:txBody>
          <a:bodyPr/>
          <a:lstStyle/>
          <a:p>
            <a:r>
              <a:rPr lang="en-US" dirty="0" smtClean="0"/>
              <a:t>Return to Work/Fitness-for-Duty</a:t>
            </a:r>
            <a:endParaRPr lang="en-US" dirty="0"/>
          </a:p>
        </p:txBody>
      </p:sp>
    </p:spTree>
    <p:extLst>
      <p:ext uri="{BB962C8B-B14F-4D97-AF65-F5344CB8AC3E}">
        <p14:creationId xmlns:p14="http://schemas.microsoft.com/office/powerpoint/2010/main" val="3202642532"/>
      </p:ext>
    </p:extLst>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343400"/>
          </a:xfrm>
        </p:spPr>
        <p:txBody>
          <a:bodyPr/>
          <a:lstStyle/>
          <a:p>
            <a:pPr>
              <a:spcAft>
                <a:spcPts val="600"/>
              </a:spcAft>
              <a:defRPr/>
            </a:pPr>
            <a:r>
              <a:rPr lang="en-US" sz="2400" dirty="0"/>
              <a:t>Not permitted for intermittent or reduced schedule leave unless reasonable safety concerns exist</a:t>
            </a:r>
          </a:p>
          <a:p>
            <a:pPr>
              <a:spcAft>
                <a:spcPts val="300"/>
              </a:spcAft>
              <a:defRPr/>
            </a:pPr>
            <a:r>
              <a:rPr lang="en-US" sz="2400" dirty="0" smtClean="0"/>
              <a:t>Employer (not the supervisor) can seek authentication </a:t>
            </a:r>
            <a:r>
              <a:rPr lang="en-US" sz="2400" dirty="0"/>
              <a:t>(the information was completed and/or authorized by the health care provider ) and clarification (understand handwriting or meaning of a response</a:t>
            </a:r>
            <a:r>
              <a:rPr lang="en-US" sz="2400" dirty="0" smtClean="0"/>
              <a:t>) before returning the employee to work</a:t>
            </a:r>
            <a:endParaRPr lang="en-US" sz="2400" dirty="0"/>
          </a:p>
          <a:p>
            <a:endParaRPr lang="en-US" dirty="0"/>
          </a:p>
        </p:txBody>
      </p:sp>
      <p:sp>
        <p:nvSpPr>
          <p:cNvPr id="3" name="Title 2"/>
          <p:cNvSpPr>
            <a:spLocks noGrp="1"/>
          </p:cNvSpPr>
          <p:nvPr>
            <p:ph type="title"/>
          </p:nvPr>
        </p:nvSpPr>
        <p:spPr/>
        <p:txBody>
          <a:bodyPr/>
          <a:lstStyle/>
          <a:p>
            <a:r>
              <a:rPr lang="en-US" dirty="0"/>
              <a:t>Return to Work/Fitness-for-Duty</a:t>
            </a:r>
          </a:p>
        </p:txBody>
      </p:sp>
    </p:spTree>
    <p:extLst>
      <p:ext uri="{BB962C8B-B14F-4D97-AF65-F5344CB8AC3E}">
        <p14:creationId xmlns:p14="http://schemas.microsoft.com/office/powerpoint/2010/main" val="399311525"/>
      </p:ext>
    </p:extLst>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90000"/>
              </a:lnSpc>
              <a:spcBef>
                <a:spcPts val="1200"/>
              </a:spcBef>
              <a:spcAft>
                <a:spcPts val="600"/>
              </a:spcAft>
              <a:buFont typeface="Arial" pitchFamily="34" charset="0"/>
              <a:buChar char="•"/>
              <a:defRPr/>
            </a:pPr>
            <a:r>
              <a:rPr lang="en-US" sz="2800" dirty="0"/>
              <a:t>Same or equivalent job</a:t>
            </a:r>
          </a:p>
          <a:p>
            <a:pPr marL="1100455" lvl="1" indent="-457200">
              <a:lnSpc>
                <a:spcPct val="90000"/>
              </a:lnSpc>
              <a:spcBef>
                <a:spcPts val="600"/>
              </a:spcBef>
              <a:spcAft>
                <a:spcPts val="600"/>
              </a:spcAft>
              <a:buFont typeface="Arial" panose="020B0604020202020204" pitchFamily="34" charset="0"/>
              <a:buChar char="•"/>
              <a:defRPr/>
            </a:pPr>
            <a:r>
              <a:rPr lang="en-US" sz="2800" dirty="0"/>
              <a:t>equivalent pay </a:t>
            </a:r>
          </a:p>
          <a:p>
            <a:pPr marL="1100455" lvl="1" indent="-457200">
              <a:lnSpc>
                <a:spcPct val="90000"/>
              </a:lnSpc>
              <a:spcBef>
                <a:spcPts val="600"/>
              </a:spcBef>
              <a:spcAft>
                <a:spcPts val="600"/>
              </a:spcAft>
              <a:buFont typeface="Arial" panose="020B0604020202020204" pitchFamily="34" charset="0"/>
              <a:buChar char="•"/>
              <a:defRPr/>
            </a:pPr>
            <a:r>
              <a:rPr lang="en-US" sz="2800" dirty="0"/>
              <a:t>equivalent benefits</a:t>
            </a:r>
          </a:p>
          <a:p>
            <a:pPr marL="1100455" lvl="1" indent="-457200">
              <a:lnSpc>
                <a:spcPct val="90000"/>
              </a:lnSpc>
              <a:spcBef>
                <a:spcPts val="600"/>
              </a:spcBef>
              <a:spcAft>
                <a:spcPts val="600"/>
              </a:spcAft>
              <a:buFont typeface="Arial" panose="020B0604020202020204" pitchFamily="34" charset="0"/>
              <a:buChar char="•"/>
              <a:defRPr/>
            </a:pPr>
            <a:r>
              <a:rPr lang="en-US" sz="2800" dirty="0"/>
              <a:t>equivalent terms and conditions</a:t>
            </a:r>
          </a:p>
          <a:p>
            <a:pPr>
              <a:lnSpc>
                <a:spcPct val="90000"/>
              </a:lnSpc>
              <a:spcBef>
                <a:spcPts val="1200"/>
              </a:spcBef>
              <a:spcAft>
                <a:spcPts val="600"/>
              </a:spcAft>
              <a:buFont typeface="Arial" pitchFamily="34" charset="0"/>
              <a:buChar char="•"/>
              <a:defRPr/>
            </a:pPr>
            <a:r>
              <a:rPr lang="en-US" sz="2800" dirty="0"/>
              <a:t>Employee has no greater right to reinstatement than had the employee continued to </a:t>
            </a:r>
            <a:r>
              <a:rPr lang="en-US" sz="2800" dirty="0" smtClean="0"/>
              <a:t>work (example- layoffs, performance improvement plans, discipline, etc.)</a:t>
            </a:r>
            <a:endParaRPr lang="en-US" sz="2800" dirty="0"/>
          </a:p>
        </p:txBody>
      </p:sp>
      <p:sp>
        <p:nvSpPr>
          <p:cNvPr id="3" name="Title 2"/>
          <p:cNvSpPr>
            <a:spLocks noGrp="1"/>
          </p:cNvSpPr>
          <p:nvPr>
            <p:ph type="title"/>
          </p:nvPr>
        </p:nvSpPr>
        <p:spPr/>
        <p:txBody>
          <a:bodyPr/>
          <a:lstStyle/>
          <a:p>
            <a:r>
              <a:rPr lang="en-US" dirty="0" smtClean="0"/>
              <a:t>Job Restoration</a:t>
            </a:r>
            <a:endParaRPr lang="en-US" dirty="0"/>
          </a:p>
        </p:txBody>
      </p:sp>
    </p:spTree>
    <p:extLst>
      <p:ext uri="{BB962C8B-B14F-4D97-AF65-F5344CB8AC3E}">
        <p14:creationId xmlns:p14="http://schemas.microsoft.com/office/powerpoint/2010/main" val="333742245"/>
      </p:ext>
    </p:extLst>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90000"/>
              </a:lnSpc>
              <a:spcBef>
                <a:spcPts val="1200"/>
              </a:spcBef>
              <a:spcAft>
                <a:spcPts val="1200"/>
              </a:spcAft>
              <a:buNone/>
              <a:defRPr/>
            </a:pPr>
            <a:r>
              <a:rPr lang="en-US" dirty="0"/>
              <a:t>Employers cannot: </a:t>
            </a:r>
          </a:p>
          <a:p>
            <a:pPr lvl="1">
              <a:lnSpc>
                <a:spcPct val="90000"/>
              </a:lnSpc>
              <a:spcBef>
                <a:spcPts val="1200"/>
              </a:spcBef>
              <a:spcAft>
                <a:spcPts val="1200"/>
              </a:spcAft>
              <a:buFont typeface="Arial" pitchFamily="34" charset="0"/>
              <a:buChar char="•"/>
              <a:defRPr/>
            </a:pPr>
            <a:r>
              <a:rPr lang="en-US" dirty="0"/>
              <a:t>interfere with, restrain or deny employees’  FMLA rights</a:t>
            </a:r>
          </a:p>
          <a:p>
            <a:pPr lvl="1">
              <a:lnSpc>
                <a:spcPct val="90000"/>
              </a:lnSpc>
              <a:spcBef>
                <a:spcPts val="1200"/>
              </a:spcBef>
              <a:spcAft>
                <a:spcPts val="1200"/>
              </a:spcAft>
              <a:buFont typeface="Arial" pitchFamily="34" charset="0"/>
              <a:buChar char="•"/>
              <a:defRPr/>
            </a:pPr>
            <a:r>
              <a:rPr lang="en-US" dirty="0"/>
              <a:t>discriminate or retaliate against an employee for having exercised FMLA rights</a:t>
            </a:r>
          </a:p>
          <a:p>
            <a:pPr lvl="1">
              <a:lnSpc>
                <a:spcPct val="90000"/>
              </a:lnSpc>
              <a:spcBef>
                <a:spcPts val="1200"/>
              </a:spcBef>
              <a:spcAft>
                <a:spcPts val="1200"/>
              </a:spcAft>
              <a:buFont typeface="Arial" pitchFamily="34" charset="0"/>
              <a:buChar char="•"/>
              <a:defRPr/>
            </a:pPr>
            <a:r>
              <a:rPr lang="en-US" dirty="0"/>
              <a:t>discharge or in any other way discriminate against an employee because of involvement in any proceeding related to FMLA</a:t>
            </a:r>
          </a:p>
          <a:p>
            <a:pPr lvl="1">
              <a:lnSpc>
                <a:spcPct val="90000"/>
              </a:lnSpc>
              <a:spcBef>
                <a:spcPts val="1200"/>
              </a:spcBef>
              <a:spcAft>
                <a:spcPts val="1200"/>
              </a:spcAft>
              <a:buFont typeface="Arial" pitchFamily="34" charset="0"/>
              <a:buChar char="•"/>
              <a:defRPr/>
            </a:pPr>
            <a:r>
              <a:rPr lang="en-US" dirty="0"/>
              <a:t>use the taking of FMLA leave as a negative factor in employment actions</a:t>
            </a:r>
          </a:p>
          <a:p>
            <a:endParaRPr lang="en-US" dirty="0"/>
          </a:p>
        </p:txBody>
      </p:sp>
      <p:sp>
        <p:nvSpPr>
          <p:cNvPr id="3" name="Title 2"/>
          <p:cNvSpPr>
            <a:spLocks noGrp="1"/>
          </p:cNvSpPr>
          <p:nvPr>
            <p:ph type="title"/>
          </p:nvPr>
        </p:nvSpPr>
        <p:spPr/>
        <p:txBody>
          <a:bodyPr/>
          <a:lstStyle/>
          <a:p>
            <a:r>
              <a:rPr lang="en-US" dirty="0" smtClean="0"/>
              <a:t>Prohibited Employment Actions</a:t>
            </a:r>
            <a:endParaRPr lang="en-US" dirty="0"/>
          </a:p>
        </p:txBody>
      </p:sp>
    </p:spTree>
    <p:extLst>
      <p:ext uri="{BB962C8B-B14F-4D97-AF65-F5344CB8AC3E}">
        <p14:creationId xmlns:p14="http://schemas.microsoft.com/office/powerpoint/2010/main" val="838858057"/>
      </p:ext>
    </p:extLst>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13" y="1676400"/>
            <a:ext cx="7772400" cy="1828800"/>
          </a:xfrm>
        </p:spPr>
        <p:txBody>
          <a:bodyPr/>
          <a:lstStyle/>
          <a:p>
            <a:pPr eaLnBrk="1" fontAlgn="auto" hangingPunct="1">
              <a:spcAft>
                <a:spcPts val="0"/>
              </a:spcAft>
              <a:defRPr/>
            </a:pPr>
            <a:r>
              <a:rPr lang="en-US" dirty="0" smtClean="0">
                <a:solidFill>
                  <a:schemeClr val="accent2">
                    <a:lumMod val="75000"/>
                  </a:schemeClr>
                </a:solidFill>
              </a:rPr>
              <a:t>Group Activity</a:t>
            </a:r>
            <a:endParaRPr lang="en-US" dirty="0">
              <a:solidFill>
                <a:schemeClr val="accent2">
                  <a:lumMod val="75000"/>
                </a:schemeClr>
              </a:solidFill>
            </a:endParaRPr>
          </a:p>
        </p:txBody>
      </p:sp>
      <p:sp>
        <p:nvSpPr>
          <p:cNvPr id="95238" name="TextBox 7"/>
          <p:cNvSpPr txBox="1">
            <a:spLocks noChangeArrowheads="1"/>
          </p:cNvSpPr>
          <p:nvPr/>
        </p:nvSpPr>
        <p:spPr bwMode="auto">
          <a:xfrm>
            <a:off x="2895600" y="3761921"/>
            <a:ext cx="3352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algn="ctr" eaLnBrk="1" hangingPunct="1">
              <a:spcBef>
                <a:spcPct val="0"/>
              </a:spcBef>
              <a:buClrTx/>
              <a:buSzTx/>
              <a:buFontTx/>
              <a:buNone/>
            </a:pPr>
            <a:r>
              <a:rPr lang="en-US" altLang="en-US" dirty="0">
                <a:solidFill>
                  <a:schemeClr val="tx2"/>
                </a:solidFill>
                <a:latin typeface="+mj-lt"/>
              </a:rPr>
              <a:t>What do you know about the FMLA?</a:t>
            </a:r>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Content Placeholder 2"/>
          <p:cNvSpPr>
            <a:spLocks noGrp="1"/>
          </p:cNvSpPr>
          <p:nvPr>
            <p:ph idx="1"/>
          </p:nvPr>
        </p:nvSpPr>
        <p:spPr/>
        <p:txBody>
          <a:bodyPr/>
          <a:lstStyle/>
          <a:p>
            <a:pPr marL="0" indent="0" eaLnBrk="1" hangingPunct="1">
              <a:buFont typeface="Wingdings 2" pitchFamily="18" charset="2"/>
              <a:buNone/>
            </a:pPr>
            <a:r>
              <a:rPr lang="en-US" altLang="en-US" dirty="0" smtClean="0"/>
              <a:t>Joe has requested Family Medical Leave.  His girlfriend is pregnant.  They do not live together but he wants to take time off to help take care of the newborn.  Can you approve Joe’s FMLA request?  Why or Why not?</a:t>
            </a:r>
          </a:p>
        </p:txBody>
      </p:sp>
      <p:sp>
        <p:nvSpPr>
          <p:cNvPr id="2" name="Title 1"/>
          <p:cNvSpPr>
            <a:spLocks noGrp="1"/>
          </p:cNvSpPr>
          <p:nvPr>
            <p:ph type="title"/>
          </p:nvPr>
        </p:nvSpPr>
        <p:spPr>
          <a:xfrm>
            <a:off x="503238" y="4876800"/>
            <a:ext cx="8183562" cy="1052513"/>
          </a:xfrm>
        </p:spPr>
        <p:txBody>
          <a:bodyPr/>
          <a:lstStyle/>
          <a:p>
            <a:pPr eaLnBrk="1" fontAlgn="auto" hangingPunct="1">
              <a:spcAft>
                <a:spcPts val="0"/>
              </a:spcAft>
              <a:defRPr/>
            </a:pPr>
            <a:r>
              <a:rPr lang="en-US" dirty="0" smtClean="0">
                <a:solidFill>
                  <a:schemeClr val="accent2">
                    <a:lumMod val="75000"/>
                  </a:schemeClr>
                </a:solidFill>
              </a:rPr>
              <a:t>Scenario #1</a:t>
            </a:r>
            <a:endParaRPr lang="en-US" dirty="0">
              <a:solidFill>
                <a:schemeClr val="accent2">
                  <a:lumMod val="75000"/>
                </a:schemeClr>
              </a:solidFill>
            </a:endParaRPr>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eaLnBrk="1" fontAlgn="auto" hangingPunct="1">
              <a:spcAft>
                <a:spcPts val="0"/>
              </a:spcAft>
              <a:buFont typeface="Wingdings 2"/>
              <a:buNone/>
              <a:defRPr/>
            </a:pPr>
            <a:r>
              <a:rPr lang="en-US" dirty="0" smtClean="0"/>
              <a:t>Cindy has requested three weeks of FMLA leave to take care of her common-law husband.  They have been living together for 10 years and he needs to have surgery on one of his shoulders.  Do you grant her request?  Why or Why not?</a:t>
            </a:r>
          </a:p>
          <a:p>
            <a:pPr marL="265176" indent="-265176" eaLnBrk="1" fontAlgn="auto" hangingPunct="1">
              <a:spcAft>
                <a:spcPts val="0"/>
              </a:spcAft>
              <a:buFont typeface="Wingdings 2"/>
              <a:buNone/>
              <a:defRPr/>
            </a:pPr>
            <a:endParaRPr lang="en-US" dirty="0"/>
          </a:p>
        </p:txBody>
      </p:sp>
      <p:sp>
        <p:nvSpPr>
          <p:cNvPr id="2" name="Title 1"/>
          <p:cNvSpPr>
            <a:spLocks noGrp="1"/>
          </p:cNvSpPr>
          <p:nvPr>
            <p:ph type="title"/>
          </p:nvPr>
        </p:nvSpPr>
        <p:spPr>
          <a:xfrm>
            <a:off x="503238" y="4876800"/>
            <a:ext cx="8183562" cy="1050925"/>
          </a:xfrm>
        </p:spPr>
        <p:txBody>
          <a:bodyPr/>
          <a:lstStyle/>
          <a:p>
            <a:pPr algn="r" eaLnBrk="1" fontAlgn="auto" hangingPunct="1">
              <a:spcAft>
                <a:spcPts val="0"/>
              </a:spcAft>
              <a:defRPr/>
            </a:pPr>
            <a:r>
              <a:rPr lang="en-US" dirty="0" smtClean="0">
                <a:solidFill>
                  <a:schemeClr val="accent2">
                    <a:lumMod val="75000"/>
                  </a:schemeClr>
                </a:solidFill>
              </a:rPr>
              <a:t>Scenario #2</a:t>
            </a:r>
            <a:endParaRPr lang="en-US" dirty="0">
              <a:solidFill>
                <a:schemeClr val="accent2">
                  <a:lumMod val="75000"/>
                </a:schemeClr>
              </a:solidFill>
            </a:endParaRPr>
          </a:p>
        </p:txBody>
      </p:sp>
    </p:spTree>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72000"/>
          </a:xfrm>
        </p:spPr>
        <p:txBody>
          <a:bodyPr>
            <a:normAutofit/>
          </a:bodyPr>
          <a:lstStyle/>
          <a:p>
            <a:pPr marL="0" indent="20638" eaLnBrk="1" fontAlgn="auto" hangingPunct="1">
              <a:spcAft>
                <a:spcPts val="0"/>
              </a:spcAft>
              <a:buFont typeface="Wingdings 2"/>
              <a:buNone/>
              <a:defRPr/>
            </a:pPr>
            <a:r>
              <a:rPr lang="en-US" dirty="0" smtClean="0"/>
              <a:t>Susie has been diagnosed with Multiple Sclerosis.  Her doctor has given the prognosis, based on her current symptoms, that the MS will advance quickly and begin to affect her mobility first, followed by her vision.  Susie has applied for FMLA and has requested to not use all twelve weeks at one time.  She would prefer to use the leave depending upon her condition on a day to day basis.  Do you approve her leave?   Why or Why not?</a:t>
            </a:r>
          </a:p>
          <a:p>
            <a:pPr marL="265176" indent="-265176" eaLnBrk="1" fontAlgn="auto" hangingPunct="1">
              <a:spcAft>
                <a:spcPts val="0"/>
              </a:spcAft>
              <a:buFont typeface="Wingdings 2"/>
              <a:buNone/>
              <a:defRPr/>
            </a:pPr>
            <a:endParaRPr lang="en-US" dirty="0"/>
          </a:p>
        </p:txBody>
      </p:sp>
      <p:sp>
        <p:nvSpPr>
          <p:cNvPr id="2" name="Title 1"/>
          <p:cNvSpPr>
            <a:spLocks noGrp="1"/>
          </p:cNvSpPr>
          <p:nvPr>
            <p:ph type="title"/>
          </p:nvPr>
        </p:nvSpPr>
        <p:spPr>
          <a:xfrm>
            <a:off x="503238" y="4876800"/>
            <a:ext cx="8183562" cy="1050925"/>
          </a:xfrm>
        </p:spPr>
        <p:txBody>
          <a:bodyPr/>
          <a:lstStyle/>
          <a:p>
            <a:pPr eaLnBrk="1" fontAlgn="auto" hangingPunct="1">
              <a:spcAft>
                <a:spcPts val="0"/>
              </a:spcAft>
              <a:defRPr/>
            </a:pPr>
            <a:r>
              <a:rPr lang="en-US" dirty="0" smtClean="0">
                <a:solidFill>
                  <a:schemeClr val="accent2">
                    <a:lumMod val="75000"/>
                  </a:schemeClr>
                </a:solidFill>
              </a:rPr>
              <a:t>Scenario #3</a:t>
            </a:r>
            <a:endParaRPr lang="en-US" dirty="0">
              <a:solidFill>
                <a:schemeClr val="accent2">
                  <a:lumMod val="75000"/>
                </a:schemeClr>
              </a:solidFill>
            </a:endParaRP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Posting Requirement- posters explaining:</a:t>
            </a:r>
          </a:p>
          <a:p>
            <a:pPr lvl="1"/>
            <a:r>
              <a:rPr lang="en-US" dirty="0" smtClean="0"/>
              <a:t>The FMLA provisions </a:t>
            </a:r>
          </a:p>
          <a:p>
            <a:pPr lvl="1"/>
            <a:r>
              <a:rPr lang="en-US" dirty="0"/>
              <a:t>H</a:t>
            </a:r>
            <a:r>
              <a:rPr lang="en-US" dirty="0" smtClean="0"/>
              <a:t>ow to file a complaint</a:t>
            </a:r>
            <a:endParaRPr lang="en-US" dirty="0"/>
          </a:p>
          <a:p>
            <a:r>
              <a:rPr lang="en-US" dirty="0" smtClean="0"/>
              <a:t>Must provide </a:t>
            </a:r>
            <a:r>
              <a:rPr lang="en-US" dirty="0"/>
              <a:t>each employee with a general notice about the FMLA in the </a:t>
            </a:r>
            <a:r>
              <a:rPr lang="en-US" dirty="0" smtClean="0"/>
              <a:t>employee </a:t>
            </a:r>
            <a:r>
              <a:rPr lang="en-US" dirty="0"/>
              <a:t>handbook or other written materials about leave and benefits. If no handbook or written leave materials exist, the employer must distribute this general notice to each new employee upon hire. </a:t>
            </a:r>
          </a:p>
          <a:p>
            <a:pPr lvl="1"/>
            <a:r>
              <a:rPr lang="en-US" dirty="0"/>
              <a:t>This general notice requirement can be met by either duplicating the general notice language found on </a:t>
            </a:r>
            <a:r>
              <a:rPr lang="en-US" dirty="0" smtClean="0"/>
              <a:t>Labor’s </a:t>
            </a:r>
            <a:r>
              <a:rPr lang="en-US" dirty="0"/>
              <a:t>FMLA Poster </a:t>
            </a:r>
            <a:r>
              <a:rPr lang="en-US" dirty="0" smtClean="0"/>
              <a:t>and may </a:t>
            </a:r>
            <a:r>
              <a:rPr lang="en-US" dirty="0"/>
              <a:t>be distributed electronically provided all the requirements are met. </a:t>
            </a:r>
          </a:p>
        </p:txBody>
      </p:sp>
      <p:sp>
        <p:nvSpPr>
          <p:cNvPr id="3" name="Title 2"/>
          <p:cNvSpPr>
            <a:spLocks noGrp="1"/>
          </p:cNvSpPr>
          <p:nvPr>
            <p:ph type="title"/>
          </p:nvPr>
        </p:nvSpPr>
        <p:spPr/>
        <p:txBody>
          <a:bodyPr/>
          <a:lstStyle/>
          <a:p>
            <a:r>
              <a:rPr lang="en-US" dirty="0" smtClean="0"/>
              <a:t>Providing Notice</a:t>
            </a:r>
            <a:endParaRPr lang="en-US" dirty="0"/>
          </a:p>
        </p:txBody>
      </p:sp>
    </p:spTree>
    <p:extLst>
      <p:ext uri="{BB962C8B-B14F-4D97-AF65-F5344CB8AC3E}">
        <p14:creationId xmlns:p14="http://schemas.microsoft.com/office/powerpoint/2010/main" val="3780181742"/>
      </p:ext>
    </p:extLst>
  </p:cSld>
  <p:clrMapOvr>
    <a:masterClrMapping/>
  </p:clrMapOvr>
  <p:transition>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38800"/>
          </a:xfrm>
        </p:spPr>
        <p:txBody>
          <a:bodyPr>
            <a:noAutofit/>
          </a:bodyPr>
          <a:lstStyle/>
          <a:p>
            <a:pPr marL="0" indent="0" eaLnBrk="1" fontAlgn="auto" hangingPunct="1">
              <a:spcAft>
                <a:spcPts val="0"/>
              </a:spcAft>
              <a:buFont typeface="Wingdings 2"/>
              <a:buNone/>
              <a:defRPr/>
            </a:pPr>
            <a:r>
              <a:rPr lang="en-US" sz="2400" dirty="0" smtClean="0"/>
              <a:t>Marcus requests FMLA in order to take care of his wife and children.  His wife is a stay at home mom and she previously served in Afghanistan in 2015. Her left leg was amputated after she was injured by a road-side bomb.  She is no longer on active duty, but she needs to have surgery to remove some infected tissue on her thigh and will also need physical therapy to adjust to her new prosthetic.  The couple has three children under the age of five.  Marcus is requesting 12 weeks off, during the months of April, May and June, and asks if he would be able to take more time off in the fall.  Do you approve his request?  Why or Why not?</a:t>
            </a:r>
          </a:p>
        </p:txBody>
      </p:sp>
      <p:sp>
        <p:nvSpPr>
          <p:cNvPr id="2" name="Title 1"/>
          <p:cNvSpPr>
            <a:spLocks noGrp="1"/>
          </p:cNvSpPr>
          <p:nvPr>
            <p:ph type="title"/>
          </p:nvPr>
        </p:nvSpPr>
        <p:spPr>
          <a:xfrm>
            <a:off x="533400" y="5029200"/>
            <a:ext cx="8183562" cy="1050925"/>
          </a:xfrm>
        </p:spPr>
        <p:txBody>
          <a:bodyPr/>
          <a:lstStyle/>
          <a:p>
            <a:pPr algn="r" eaLnBrk="1" fontAlgn="auto" hangingPunct="1">
              <a:spcAft>
                <a:spcPts val="0"/>
              </a:spcAft>
              <a:defRPr/>
            </a:pPr>
            <a:r>
              <a:rPr lang="en-US" dirty="0" smtClean="0">
                <a:solidFill>
                  <a:schemeClr val="accent2">
                    <a:lumMod val="75000"/>
                  </a:schemeClr>
                </a:solidFill>
              </a:rPr>
              <a:t>Scenario #4</a:t>
            </a:r>
            <a:endParaRPr lang="en-US" dirty="0">
              <a:solidFill>
                <a:schemeClr val="accent2">
                  <a:lumMod val="75000"/>
                </a:schemeClr>
              </a:solidFill>
            </a:endParaRPr>
          </a:p>
        </p:txBody>
      </p:sp>
    </p:spTree>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Content Placeholder 2"/>
          <p:cNvSpPr>
            <a:spLocks noGrp="1"/>
          </p:cNvSpPr>
          <p:nvPr>
            <p:ph idx="1"/>
          </p:nvPr>
        </p:nvSpPr>
        <p:spPr/>
        <p:txBody>
          <a:bodyPr/>
          <a:lstStyle/>
          <a:p>
            <a:pPr marL="0" indent="19050" eaLnBrk="1" hangingPunct="1">
              <a:buFont typeface="Wingdings 2" pitchFamily="18" charset="2"/>
              <a:buNone/>
            </a:pPr>
            <a:r>
              <a:rPr lang="en-US" altLang="en-US" smtClean="0"/>
              <a:t>Melanie’s husband has broken his collar bone.  He fell while he was re-painting the house over the weekend.  He is an active member of the Army Reserves and Melanie has requested 26 weeks of leave under the military provision of the FMLA.  Do you grant her the 26 weeks that she’s requested?  Why or Why not?</a:t>
            </a:r>
          </a:p>
          <a:p>
            <a:pPr marL="0" indent="19050" eaLnBrk="1" hangingPunct="1">
              <a:buFont typeface="Wingdings 2" pitchFamily="18" charset="2"/>
              <a:buNone/>
            </a:pPr>
            <a:endParaRPr lang="en-US" altLang="en-US" smtClean="0"/>
          </a:p>
        </p:txBody>
      </p:sp>
      <p:sp>
        <p:nvSpPr>
          <p:cNvPr id="2" name="Title 1"/>
          <p:cNvSpPr>
            <a:spLocks noGrp="1"/>
          </p:cNvSpPr>
          <p:nvPr>
            <p:ph type="title"/>
          </p:nvPr>
        </p:nvSpPr>
        <p:spPr>
          <a:xfrm>
            <a:off x="503238" y="4876800"/>
            <a:ext cx="8183562" cy="1050925"/>
          </a:xfrm>
        </p:spPr>
        <p:txBody>
          <a:bodyPr/>
          <a:lstStyle/>
          <a:p>
            <a:pPr eaLnBrk="1" fontAlgn="auto" hangingPunct="1">
              <a:spcAft>
                <a:spcPts val="0"/>
              </a:spcAft>
              <a:defRPr/>
            </a:pPr>
            <a:r>
              <a:rPr lang="en-US" dirty="0" smtClean="0">
                <a:solidFill>
                  <a:schemeClr val="accent2">
                    <a:lumMod val="75000"/>
                  </a:schemeClr>
                </a:solidFill>
              </a:rPr>
              <a:t>Scenario #5</a:t>
            </a:r>
            <a:endParaRPr lang="en-US" dirty="0">
              <a:solidFill>
                <a:schemeClr val="accent2">
                  <a:lumMod val="75000"/>
                </a:schemeClr>
              </a:solidFill>
            </a:endParaRPr>
          </a:p>
        </p:txBody>
      </p:sp>
    </p:spTree>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530225"/>
            <a:ext cx="8183562" cy="4727575"/>
          </a:xfrm>
        </p:spPr>
        <p:txBody>
          <a:bodyPr>
            <a:normAutofit lnSpcReduction="10000"/>
          </a:bodyPr>
          <a:lstStyle/>
          <a:p>
            <a:pPr marL="0" indent="0" eaLnBrk="1" fontAlgn="auto" hangingPunct="1">
              <a:spcAft>
                <a:spcPts val="0"/>
              </a:spcAft>
              <a:buFont typeface="Wingdings 2"/>
              <a:buNone/>
              <a:defRPr/>
            </a:pPr>
            <a:r>
              <a:rPr lang="en-US" dirty="0" smtClean="0"/>
              <a:t>Greg broke a hip and was out on paid sick leave for three months with surgery, therapy, and recuperation (1-1-17 through 3-31-17).  Two weeks after returning to work Greg had a heart attack and was out on paid sick leave having heart surgery and recuperating for two months (4-16-17 through 6-15-17).  Greg ran out of sick leave on 6-15-17, and requested FMLA for 12 weeks after 6-15-17, which would take him thru 9-7-17.  Greg’s Dr. completed the FMLA Physician’s Certification, and it was legitimate that Greg needed the additional 12 weeks of time off before returning to work.  Does Greg get to use the FMLA?  Why or Why not?</a:t>
            </a:r>
          </a:p>
        </p:txBody>
      </p:sp>
      <p:sp>
        <p:nvSpPr>
          <p:cNvPr id="2" name="Title 1"/>
          <p:cNvSpPr>
            <a:spLocks noGrp="1"/>
          </p:cNvSpPr>
          <p:nvPr>
            <p:ph type="title"/>
          </p:nvPr>
        </p:nvSpPr>
        <p:spPr>
          <a:xfrm>
            <a:off x="503238" y="4876800"/>
            <a:ext cx="8183562" cy="1050925"/>
          </a:xfrm>
        </p:spPr>
        <p:txBody>
          <a:bodyPr/>
          <a:lstStyle/>
          <a:p>
            <a:pPr algn="r" eaLnBrk="1" fontAlgn="auto" hangingPunct="1">
              <a:spcAft>
                <a:spcPts val="0"/>
              </a:spcAft>
              <a:defRPr/>
            </a:pPr>
            <a:r>
              <a:rPr lang="en-US" dirty="0" smtClean="0">
                <a:solidFill>
                  <a:schemeClr val="accent2">
                    <a:lumMod val="75000"/>
                  </a:schemeClr>
                </a:solidFill>
              </a:rPr>
              <a:t>Scenario #6</a:t>
            </a:r>
            <a:endParaRPr lang="en-US" dirty="0">
              <a:solidFill>
                <a:schemeClr val="accent2">
                  <a:lumMod val="75000"/>
                </a:schemeClr>
              </a:solidFill>
            </a:endParaRPr>
          </a:p>
        </p:txBody>
      </p:sp>
    </p:spTree>
  </p:cSld>
  <p:clrMapOvr>
    <a:masterClrMapping/>
  </p:clrMapOvr>
  <p:transition>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Content Placeholder 2"/>
          <p:cNvSpPr>
            <a:spLocks noGrp="1"/>
          </p:cNvSpPr>
          <p:nvPr>
            <p:ph idx="1"/>
          </p:nvPr>
        </p:nvSpPr>
        <p:spPr>
          <a:xfrm>
            <a:off x="457200" y="1295400"/>
            <a:ext cx="8229600" cy="5105400"/>
          </a:xfrm>
        </p:spPr>
        <p:txBody>
          <a:bodyPr>
            <a:normAutofit/>
          </a:bodyPr>
          <a:lstStyle/>
          <a:p>
            <a:pPr marL="0" indent="0" algn="ctr" eaLnBrk="1" hangingPunct="1">
              <a:buNone/>
            </a:pPr>
            <a:r>
              <a:rPr lang="en-US" altLang="en-US" dirty="0" smtClean="0"/>
              <a:t>Employee Relations at </a:t>
            </a:r>
          </a:p>
          <a:p>
            <a:pPr marL="0" indent="0" algn="ctr" eaLnBrk="1" hangingPunct="1">
              <a:buNone/>
            </a:pPr>
            <a:r>
              <a:rPr lang="en-US" altLang="en-US" dirty="0" smtClean="0"/>
              <a:t>(402) 471-4106</a:t>
            </a:r>
          </a:p>
          <a:p>
            <a:pPr marL="0" indent="0" algn="ctr" eaLnBrk="1" hangingPunct="1">
              <a:buNone/>
            </a:pPr>
            <a:r>
              <a:rPr lang="en-US" altLang="en-US" smtClean="0"/>
              <a:t>(402) 471-8292 </a:t>
            </a:r>
          </a:p>
          <a:p>
            <a:pPr marL="0" indent="0" algn="ctr" eaLnBrk="1" hangingPunct="1">
              <a:buNone/>
            </a:pPr>
            <a:r>
              <a:rPr lang="en-US" altLang="en-US" smtClean="0"/>
              <a:t>(402</a:t>
            </a:r>
            <a:r>
              <a:rPr lang="en-US" altLang="en-US" dirty="0" smtClean="0"/>
              <a:t>) 471-4104</a:t>
            </a:r>
          </a:p>
          <a:p>
            <a:pPr marL="0" indent="0" algn="ctr" eaLnBrk="1" hangingPunct="1">
              <a:buNone/>
            </a:pPr>
            <a:endParaRPr lang="en-US" altLang="en-US" dirty="0" smtClean="0"/>
          </a:p>
          <a:p>
            <a:pPr marL="0" indent="0" algn="ctr" eaLnBrk="1" hangingPunct="1">
              <a:buNone/>
            </a:pPr>
            <a:r>
              <a:rPr lang="en-US" altLang="en-US" dirty="0" smtClean="0"/>
              <a:t>Employee Relations Website:</a:t>
            </a:r>
          </a:p>
          <a:p>
            <a:pPr marL="365760" lvl="1" indent="0" algn="ctr" eaLnBrk="1" hangingPunct="1">
              <a:buNone/>
            </a:pPr>
            <a:r>
              <a:rPr lang="en-US" altLang="en-US" dirty="0" smtClean="0"/>
              <a:t>www.das.nebraska.gov/emprel/</a:t>
            </a:r>
          </a:p>
        </p:txBody>
      </p:sp>
      <p:sp>
        <p:nvSpPr>
          <p:cNvPr id="94210" name="Title 1"/>
          <p:cNvSpPr>
            <a:spLocks noGrp="1"/>
          </p:cNvSpPr>
          <p:nvPr>
            <p:ph type="title"/>
          </p:nvPr>
        </p:nvSpPr>
        <p:spPr/>
        <p:txBody>
          <a:bodyPr/>
          <a:lstStyle/>
          <a:p>
            <a:pPr eaLnBrk="1" hangingPunct="1"/>
            <a:r>
              <a:rPr lang="en-US" altLang="en-US" smtClean="0"/>
              <a:t>Questions?</a:t>
            </a:r>
          </a:p>
        </p:txBody>
      </p:sp>
    </p:spTree>
    <p:extLst>
      <p:ext uri="{BB962C8B-B14F-4D97-AF65-F5344CB8AC3E}">
        <p14:creationId xmlns:p14="http://schemas.microsoft.com/office/powerpoint/2010/main" val="3683430750"/>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05400"/>
          </a:xfrm>
        </p:spPr>
        <p:txBody>
          <a:bodyPr>
            <a:noAutofit/>
          </a:bodyPr>
          <a:lstStyle/>
          <a:p>
            <a:pPr marL="452628" indent="-342900">
              <a:defRPr/>
            </a:pPr>
            <a:r>
              <a:rPr lang="en-US" sz="2000" dirty="0" smtClean="0"/>
              <a:t>Unpaid time off from work (12 or 26 weeks).  State employees can choose to use:</a:t>
            </a:r>
          </a:p>
          <a:p>
            <a:pPr marL="754380" lvl="1" indent="-342900">
              <a:buClr>
                <a:schemeClr val="accent2"/>
              </a:buClr>
              <a:defRPr/>
            </a:pPr>
            <a:r>
              <a:rPr lang="en-US" sz="2000" dirty="0" smtClean="0"/>
              <a:t>Vacation leave</a:t>
            </a:r>
          </a:p>
          <a:p>
            <a:pPr marL="754380" lvl="1" indent="-342900">
              <a:buClr>
                <a:schemeClr val="accent2"/>
              </a:buClr>
              <a:defRPr/>
            </a:pPr>
            <a:r>
              <a:rPr lang="en-US" sz="2000" dirty="0" smtClean="0"/>
              <a:t>Compensatory time</a:t>
            </a:r>
          </a:p>
          <a:p>
            <a:pPr marL="754380" lvl="1" indent="-342900">
              <a:buClr>
                <a:schemeClr val="accent2"/>
              </a:buClr>
              <a:defRPr/>
            </a:pPr>
            <a:r>
              <a:rPr lang="en-US" sz="2000" dirty="0" smtClean="0"/>
              <a:t>Sick leave (If the condition for using sick leave meets the sick leave criteria in the Labor Contracts and/or Rules)</a:t>
            </a:r>
          </a:p>
          <a:p>
            <a:pPr marL="452628" indent="-342900">
              <a:defRPr/>
            </a:pPr>
            <a:r>
              <a:rPr lang="en-US" sz="2000" dirty="0" smtClean="0"/>
              <a:t>Employee must have at least 12 total months of service and at least 1250 hours (actual work hours) of service in the previous twelve month period to be eligible.  Temporary employment counts toward an employee’s eligibility.</a:t>
            </a:r>
          </a:p>
          <a:p>
            <a:pPr marL="452628" indent="-342900">
              <a:defRPr/>
            </a:pPr>
            <a:r>
              <a:rPr lang="en-US" sz="2000" dirty="0" smtClean="0"/>
              <a:t>A minimum of 30 days notice to the Agency must be provided by the employee before he/she may use FMLA Leave.  Where 30 days notice is not foreseeable, notice must be given as early as possible.</a:t>
            </a:r>
          </a:p>
          <a:p>
            <a:pPr marL="818388" lvl="1" indent="-342900">
              <a:defRPr/>
            </a:pPr>
            <a:r>
              <a:rPr lang="en-US" sz="2000" dirty="0" smtClean="0"/>
              <a:t>Employer must respond to the FMLA Request IN WRITING within 5 business days</a:t>
            </a:r>
          </a:p>
        </p:txBody>
      </p:sp>
      <p:sp>
        <p:nvSpPr>
          <p:cNvPr id="82946" name="Title 1"/>
          <p:cNvSpPr>
            <a:spLocks noGrp="1"/>
          </p:cNvSpPr>
          <p:nvPr>
            <p:ph type="title"/>
          </p:nvPr>
        </p:nvSpPr>
        <p:spPr>
          <a:xfrm>
            <a:off x="457200" y="-76200"/>
            <a:ext cx="8229600" cy="1371600"/>
          </a:xfrm>
        </p:spPr>
        <p:txBody>
          <a:bodyPr>
            <a:normAutofit/>
          </a:bodyPr>
          <a:lstStyle/>
          <a:p>
            <a:pPr eaLnBrk="1" hangingPunct="1"/>
            <a:r>
              <a:rPr lang="en-US" altLang="en-US" dirty="0" smtClean="0"/>
              <a:t>Family and Medical Leave Act</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334000"/>
          </a:xfrm>
        </p:spPr>
        <p:txBody>
          <a:bodyPr>
            <a:normAutofit fontScale="92500" lnSpcReduction="10000"/>
          </a:bodyPr>
          <a:lstStyle/>
          <a:p>
            <a:pPr indent="-342900">
              <a:defRPr/>
            </a:pPr>
            <a:r>
              <a:rPr lang="en-US" dirty="0" smtClean="0"/>
              <a:t>Must grant an eligible employee up to a total of </a:t>
            </a:r>
            <a:r>
              <a:rPr lang="en-US" b="1" dirty="0" smtClean="0">
                <a:solidFill>
                  <a:schemeClr val="tx2"/>
                </a:solidFill>
              </a:rPr>
              <a:t>12 workweeks </a:t>
            </a:r>
            <a:r>
              <a:rPr lang="en-US" dirty="0" smtClean="0"/>
              <a:t>of FMLA</a:t>
            </a:r>
            <a:r>
              <a:rPr lang="en-US" b="1" dirty="0" smtClean="0"/>
              <a:t> </a:t>
            </a:r>
            <a:r>
              <a:rPr lang="en-US" dirty="0" smtClean="0"/>
              <a:t>leave during any 12-month period for one or more of the following reasons: </a:t>
            </a:r>
          </a:p>
          <a:p>
            <a:pPr marL="912813" lvl="1" indent="-349250" defTabSz="742950">
              <a:spcAft>
                <a:spcPts val="600"/>
              </a:spcAft>
              <a:tabLst>
                <a:tab pos="914400" algn="l"/>
              </a:tabLst>
              <a:defRPr/>
            </a:pPr>
            <a:r>
              <a:rPr lang="en-US" dirty="0" smtClean="0">
                <a:solidFill>
                  <a:schemeClr val="tx2"/>
                </a:solidFill>
              </a:rPr>
              <a:t>for the birth and care of a newborn child of the employee; </a:t>
            </a:r>
          </a:p>
          <a:p>
            <a:pPr marL="912813" lvl="1" indent="-349250" defTabSz="742950">
              <a:spcAft>
                <a:spcPts val="600"/>
              </a:spcAft>
              <a:tabLst>
                <a:tab pos="914400" algn="l"/>
              </a:tabLst>
              <a:defRPr/>
            </a:pPr>
            <a:r>
              <a:rPr lang="en-US" dirty="0" smtClean="0">
                <a:solidFill>
                  <a:schemeClr val="tx2"/>
                </a:solidFill>
              </a:rPr>
              <a:t>for placement with the employee of a son or daughter for adoption or foster care; </a:t>
            </a:r>
          </a:p>
          <a:p>
            <a:pPr marL="912813" lvl="1" indent="-349250" defTabSz="742950">
              <a:spcAft>
                <a:spcPts val="600"/>
              </a:spcAft>
              <a:tabLst>
                <a:tab pos="914400" algn="l"/>
              </a:tabLst>
              <a:defRPr/>
            </a:pPr>
            <a:r>
              <a:rPr lang="en-US" dirty="0" smtClean="0">
                <a:solidFill>
                  <a:schemeClr val="tx2"/>
                </a:solidFill>
              </a:rPr>
              <a:t>to care for a spouse, son, daughter, or parent with a serious health condition; </a:t>
            </a:r>
          </a:p>
          <a:p>
            <a:pPr marL="912813" lvl="1" indent="-349250" defTabSz="742950">
              <a:spcAft>
                <a:spcPts val="600"/>
              </a:spcAft>
              <a:tabLst>
                <a:tab pos="914400" algn="l"/>
              </a:tabLst>
              <a:defRPr/>
            </a:pPr>
            <a:r>
              <a:rPr lang="en-US" dirty="0" smtClean="0">
                <a:solidFill>
                  <a:schemeClr val="tx2"/>
                </a:solidFill>
              </a:rPr>
              <a:t>to take medical leave when the employee is unable to work because of a serious health condition; </a:t>
            </a:r>
            <a:r>
              <a:rPr lang="en-US" b="1" dirty="0" smtClean="0">
                <a:solidFill>
                  <a:schemeClr val="tx2"/>
                </a:solidFill>
              </a:rPr>
              <a:t> </a:t>
            </a:r>
            <a:r>
              <a:rPr lang="en-US" dirty="0" smtClean="0">
                <a:solidFill>
                  <a:schemeClr val="tx2"/>
                </a:solidFill>
              </a:rPr>
              <a:t>and</a:t>
            </a:r>
          </a:p>
          <a:p>
            <a:pPr marL="912813" lvl="1" indent="-349250" defTabSz="742950">
              <a:spcAft>
                <a:spcPts val="600"/>
              </a:spcAft>
              <a:tabLst>
                <a:tab pos="914400" algn="l"/>
              </a:tabLst>
              <a:defRPr/>
            </a:pPr>
            <a:r>
              <a:rPr lang="en-US" dirty="0" smtClean="0">
                <a:solidFill>
                  <a:schemeClr val="tx2"/>
                </a:solidFill>
              </a:rPr>
              <a:t>for qualifying exigencies that </a:t>
            </a:r>
            <a:r>
              <a:rPr lang="en-US" dirty="0">
                <a:solidFill>
                  <a:schemeClr val="tx2"/>
                </a:solidFill>
              </a:rPr>
              <a:t>arise when the employee’s spouse, son, daughter, or parent is on covered active duty or has been notified of an impending call or order to covered active duty</a:t>
            </a:r>
            <a:r>
              <a:rPr lang="en-US" dirty="0" smtClean="0">
                <a:solidFill>
                  <a:schemeClr val="tx2"/>
                </a:solidFill>
              </a:rPr>
              <a:t>. (used to manage family affairs)</a:t>
            </a:r>
          </a:p>
        </p:txBody>
      </p:sp>
      <p:sp>
        <p:nvSpPr>
          <p:cNvPr id="83970" name="Title 1"/>
          <p:cNvSpPr>
            <a:spLocks noGrp="1"/>
          </p:cNvSpPr>
          <p:nvPr>
            <p:ph type="title"/>
          </p:nvPr>
        </p:nvSpPr>
        <p:spPr>
          <a:xfrm>
            <a:off x="457200" y="228600"/>
            <a:ext cx="8229600" cy="1066800"/>
          </a:xfrm>
        </p:spPr>
        <p:txBody>
          <a:bodyPr/>
          <a:lstStyle/>
          <a:p>
            <a:pPr eaLnBrk="1" hangingPunct="1"/>
            <a:r>
              <a:rPr lang="en-US" altLang="en-US" dirty="0" smtClean="0"/>
              <a:t>Leave Entitlement</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668838"/>
          </a:xfrm>
        </p:spPr>
        <p:txBody>
          <a:bodyPr>
            <a:normAutofit/>
          </a:bodyPr>
          <a:lstStyle/>
          <a:p>
            <a:pPr indent="-342900">
              <a:defRPr/>
            </a:pPr>
            <a:r>
              <a:rPr lang="en-US" u="sng" dirty="0" smtClean="0"/>
              <a:t>Military Caregiver Leave</a:t>
            </a:r>
            <a:r>
              <a:rPr lang="en-US" dirty="0" smtClean="0"/>
              <a:t>: Eligible </a:t>
            </a:r>
            <a:r>
              <a:rPr lang="en-US" dirty="0"/>
              <a:t>employees may take up to </a:t>
            </a:r>
            <a:r>
              <a:rPr lang="en-US" b="1" dirty="0">
                <a:solidFill>
                  <a:schemeClr val="tx2"/>
                </a:solidFill>
              </a:rPr>
              <a:t>26 workweeks </a:t>
            </a:r>
            <a:r>
              <a:rPr lang="en-US" dirty="0"/>
              <a:t>of leave in a single 12-month period to care for a covered servicemember with a serious injury or illness if the employee is the spouse, son, daughter, parent, or next of kin of the </a:t>
            </a:r>
            <a:r>
              <a:rPr lang="en-US" dirty="0" smtClean="0"/>
              <a:t>servicemember.  An </a:t>
            </a:r>
            <a:r>
              <a:rPr lang="en-US" dirty="0"/>
              <a:t>eligible employee is limited to a </a:t>
            </a:r>
            <a:r>
              <a:rPr lang="en-US" i="1" dirty="0"/>
              <a:t>combined </a:t>
            </a:r>
            <a:r>
              <a:rPr lang="en-US" dirty="0"/>
              <a:t>total of 26 workweeks of leave for </a:t>
            </a:r>
            <a:r>
              <a:rPr lang="en-US" b="1" dirty="0"/>
              <a:t>any </a:t>
            </a:r>
            <a:r>
              <a:rPr lang="en-US" dirty="0"/>
              <a:t>FMLA-qualifying reasons during the single 12-month period. </a:t>
            </a:r>
            <a:endParaRPr lang="en-US" dirty="0" smtClean="0"/>
          </a:p>
        </p:txBody>
      </p:sp>
      <p:sp>
        <p:nvSpPr>
          <p:cNvPr id="84994" name="Title 1"/>
          <p:cNvSpPr>
            <a:spLocks noGrp="1"/>
          </p:cNvSpPr>
          <p:nvPr>
            <p:ph type="title"/>
          </p:nvPr>
        </p:nvSpPr>
        <p:spPr>
          <a:xfrm>
            <a:off x="457200" y="685800"/>
            <a:ext cx="8229600" cy="1066800"/>
          </a:xfrm>
        </p:spPr>
        <p:txBody>
          <a:bodyPr/>
          <a:lstStyle/>
          <a:p>
            <a:pPr eaLnBrk="1" hangingPunct="1"/>
            <a:r>
              <a:rPr lang="en-US" altLang="en-US" dirty="0" smtClean="0"/>
              <a:t>Leave Entitlement </a:t>
            </a:r>
            <a:r>
              <a:rPr lang="en-US" altLang="en-US" sz="2000" dirty="0" smtClean="0"/>
              <a:t>(continued)</a:t>
            </a: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029200"/>
          </a:xfrm>
        </p:spPr>
        <p:txBody>
          <a:bodyPr>
            <a:noAutofit/>
          </a:bodyPr>
          <a:lstStyle/>
          <a:p>
            <a:r>
              <a:rPr lang="en-US" sz="2000" u="sng" dirty="0" smtClean="0"/>
              <a:t>Spouse</a:t>
            </a:r>
            <a:r>
              <a:rPr lang="en-US" sz="2000" dirty="0" smtClean="0"/>
              <a:t> means </a:t>
            </a:r>
            <a:r>
              <a:rPr lang="en-US" sz="2000" dirty="0"/>
              <a:t>a husband or wife as defined or recognized in the state where the individual was married, including in a common law marriage or same-sex marriage. Spouse also includes a husband or wife in a marriage that was validly entered into outside of the United States, if the marriage could have been entered into in at least one state. </a:t>
            </a:r>
            <a:endParaRPr lang="en-US" sz="2000" dirty="0" smtClean="0"/>
          </a:p>
          <a:p>
            <a:endParaRPr lang="en-US" sz="2000" dirty="0"/>
          </a:p>
          <a:p>
            <a:r>
              <a:rPr lang="en-US" sz="2000" u="sng" dirty="0"/>
              <a:t>Parent</a:t>
            </a:r>
            <a:r>
              <a:rPr lang="en-US" sz="2000" dirty="0"/>
              <a:t> </a:t>
            </a:r>
            <a:r>
              <a:rPr lang="en-US" sz="2000" dirty="0" smtClean="0"/>
              <a:t>means </a:t>
            </a:r>
            <a:r>
              <a:rPr lang="en-US" sz="2000" dirty="0"/>
              <a:t>a biological, adoptive, step or foster father or mother, or any other individual who stood </a:t>
            </a:r>
            <a:r>
              <a:rPr lang="en-US" sz="2000" i="1" dirty="0"/>
              <a:t>in loco parentis </a:t>
            </a:r>
            <a:r>
              <a:rPr lang="en-US" sz="2000" dirty="0"/>
              <a:t>to the employee when the employee was a child. This term does not include “parents-in-law.” </a:t>
            </a:r>
            <a:endParaRPr lang="en-US" sz="2000" dirty="0" smtClean="0"/>
          </a:p>
          <a:p>
            <a:pPr lvl="1"/>
            <a:r>
              <a:rPr lang="en-US" sz="2000" dirty="0"/>
              <a:t>An individual stands </a:t>
            </a:r>
            <a:r>
              <a:rPr lang="en-US" sz="2000" i="1" dirty="0"/>
              <a:t>in</a:t>
            </a:r>
            <a:r>
              <a:rPr lang="en-US" sz="2000" dirty="0"/>
              <a:t> </a:t>
            </a:r>
            <a:r>
              <a:rPr lang="en-US" sz="2000" i="1" dirty="0"/>
              <a:t>loco parentis </a:t>
            </a:r>
            <a:r>
              <a:rPr lang="en-US" sz="2000" dirty="0"/>
              <a:t>to a child if he or she has day-to-day responsibilities to care for or financially support the child. The person standing </a:t>
            </a:r>
            <a:r>
              <a:rPr lang="en-US" sz="2000" i="1" dirty="0"/>
              <a:t>in loco parentis </a:t>
            </a:r>
            <a:r>
              <a:rPr lang="en-US" sz="2000" dirty="0"/>
              <a:t>is not required to have a biological or legal relationship with the child. </a:t>
            </a:r>
            <a:r>
              <a:rPr lang="en-US" sz="2000" dirty="0" smtClean="0"/>
              <a:t>The </a:t>
            </a:r>
            <a:r>
              <a:rPr lang="en-US" sz="2000" i="1" dirty="0"/>
              <a:t>in loco parentis </a:t>
            </a:r>
            <a:r>
              <a:rPr lang="en-US" sz="2000" dirty="0"/>
              <a:t>relationship exists when an individual intends to take on the role of a parent. </a:t>
            </a:r>
            <a:endParaRPr lang="en-US" sz="2000" dirty="0" smtClean="0"/>
          </a:p>
        </p:txBody>
      </p:sp>
      <p:sp>
        <p:nvSpPr>
          <p:cNvPr id="3" name="Title 2"/>
          <p:cNvSpPr>
            <a:spLocks noGrp="1"/>
          </p:cNvSpPr>
          <p:nvPr>
            <p:ph type="title"/>
          </p:nvPr>
        </p:nvSpPr>
        <p:spPr/>
        <p:txBody>
          <a:bodyPr/>
          <a:lstStyle/>
          <a:p>
            <a:r>
              <a:rPr lang="en-US" dirty="0" smtClean="0"/>
              <a:t>Immediate Family Members</a:t>
            </a:r>
            <a:endParaRPr lang="en-US" dirty="0"/>
          </a:p>
        </p:txBody>
      </p:sp>
    </p:spTree>
    <p:extLst>
      <p:ext uri="{BB962C8B-B14F-4D97-AF65-F5344CB8AC3E}">
        <p14:creationId xmlns:p14="http://schemas.microsoft.com/office/powerpoint/2010/main" val="3194277372"/>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u="sng" dirty="0" smtClean="0"/>
              <a:t>Son </a:t>
            </a:r>
            <a:r>
              <a:rPr lang="en-US" sz="2000" u="sng" dirty="0"/>
              <a:t>or daughter </a:t>
            </a:r>
            <a:r>
              <a:rPr lang="en-US" sz="2000" dirty="0"/>
              <a:t> means a biological, adopted, or foster child, a stepchild, a legal ward, or a child of a person standing </a:t>
            </a:r>
            <a:r>
              <a:rPr lang="en-US" sz="2000" i="1" dirty="0"/>
              <a:t>in loco parentis</a:t>
            </a:r>
            <a:r>
              <a:rPr lang="en-US" sz="2000" dirty="0"/>
              <a:t>, who is under 18 years of age or who is 18 years of age or older and incapable of self-care because of a mental or physical disability at the time that FMLA leave is to commence. The onset of a disability may occur at any age for purposes of the definition of an adult “son or daughter” under the FMLA. </a:t>
            </a:r>
            <a:endParaRPr lang="en-US" sz="2000" dirty="0" smtClean="0"/>
          </a:p>
          <a:p>
            <a:endParaRPr lang="en-US" sz="2000" dirty="0" smtClean="0"/>
          </a:p>
          <a:p>
            <a:r>
              <a:rPr lang="en-US" sz="2000" u="sng" dirty="0" smtClean="0"/>
              <a:t>Next of Kin </a:t>
            </a:r>
            <a:r>
              <a:rPr lang="en-US" sz="2000" dirty="0" smtClean="0"/>
              <a:t>(for Servicemember’s Medical Leave only) means the servicemember’s nearest blood relative, other than the servicemember’s spouse, parent, son or daughter in the following order of priority: designated blood relative (in writing), blood relatives with legal custody, brothers and sisters, grandparents, aunts and uncles, first cousins.</a:t>
            </a:r>
            <a:endParaRPr lang="en-US" sz="2000" u="sng" dirty="0"/>
          </a:p>
          <a:p>
            <a:pPr marL="0" indent="0">
              <a:buNone/>
            </a:pPr>
            <a:endParaRPr lang="en-US" sz="2000" dirty="0"/>
          </a:p>
        </p:txBody>
      </p:sp>
      <p:sp>
        <p:nvSpPr>
          <p:cNvPr id="3" name="Title 2"/>
          <p:cNvSpPr>
            <a:spLocks noGrp="1"/>
          </p:cNvSpPr>
          <p:nvPr>
            <p:ph type="title"/>
          </p:nvPr>
        </p:nvSpPr>
        <p:spPr/>
        <p:txBody>
          <a:bodyPr/>
          <a:lstStyle/>
          <a:p>
            <a:r>
              <a:rPr lang="en-US" dirty="0"/>
              <a:t>Immediate Family Members</a:t>
            </a:r>
          </a:p>
        </p:txBody>
      </p:sp>
    </p:spTree>
    <p:extLst>
      <p:ext uri="{BB962C8B-B14F-4D97-AF65-F5344CB8AC3E}">
        <p14:creationId xmlns:p14="http://schemas.microsoft.com/office/powerpoint/2010/main" val="2744115852"/>
      </p:ext>
    </p:ext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u="sng" dirty="0" smtClean="0"/>
              <a:t>A </a:t>
            </a:r>
            <a:r>
              <a:rPr lang="en-US" b="1" u="sng" dirty="0"/>
              <a:t>Current </a:t>
            </a:r>
            <a:r>
              <a:rPr lang="en-US" b="1" u="sng" dirty="0" smtClean="0"/>
              <a:t>Servicemember</a:t>
            </a:r>
            <a:r>
              <a:rPr lang="en-US" b="1" dirty="0" smtClean="0"/>
              <a:t> </a:t>
            </a:r>
            <a:r>
              <a:rPr lang="en-US" dirty="0" smtClean="0"/>
              <a:t>of </a:t>
            </a:r>
            <a:r>
              <a:rPr lang="en-US" dirty="0"/>
              <a:t>the Armed Forces, including a member of the U. S. National Guard or Reserves, who is undergoing medical treatment, recuperation, or therapy, is otherwise in outpatient status, or is otherwise on the temporary disability retired list, for a serious injury or illness; or </a:t>
            </a:r>
          </a:p>
          <a:p>
            <a:r>
              <a:rPr lang="en-US" b="1" u="sng" dirty="0"/>
              <a:t>A </a:t>
            </a:r>
            <a:r>
              <a:rPr lang="en-US" b="1" u="sng" dirty="0" smtClean="0"/>
              <a:t>Veteran</a:t>
            </a:r>
            <a:r>
              <a:rPr lang="en-US" b="1" dirty="0" smtClean="0"/>
              <a:t> </a:t>
            </a:r>
            <a:r>
              <a:rPr lang="en-US" dirty="0" smtClean="0"/>
              <a:t>who </a:t>
            </a:r>
            <a:r>
              <a:rPr lang="en-US" dirty="0"/>
              <a:t>is undergoing medical treatment, recuperation, or therapy for a serious injury or illness, and who was discharged within the previous five years before the employee takes military caregiver leave to care for the veteran. </a:t>
            </a:r>
          </a:p>
          <a:p>
            <a:endParaRPr lang="en-US" dirty="0"/>
          </a:p>
        </p:txBody>
      </p:sp>
      <p:sp>
        <p:nvSpPr>
          <p:cNvPr id="3" name="Title 2"/>
          <p:cNvSpPr>
            <a:spLocks noGrp="1"/>
          </p:cNvSpPr>
          <p:nvPr>
            <p:ph type="title"/>
          </p:nvPr>
        </p:nvSpPr>
        <p:spPr/>
        <p:txBody>
          <a:bodyPr/>
          <a:lstStyle/>
          <a:p>
            <a:r>
              <a:rPr lang="en-US" dirty="0" smtClean="0"/>
              <a:t>Covered Servicemember Includes:</a:t>
            </a:r>
            <a:endParaRPr lang="en-US" dirty="0"/>
          </a:p>
        </p:txBody>
      </p:sp>
    </p:spTree>
    <p:extLst>
      <p:ext uri="{BB962C8B-B14F-4D97-AF65-F5344CB8AC3E}">
        <p14:creationId xmlns:p14="http://schemas.microsoft.com/office/powerpoint/2010/main" val="894119068"/>
      </p:ext>
    </p:extLst>
  </p:cSld>
  <p:clrMapOvr>
    <a:masterClrMapping/>
  </p:clrMapOvr>
  <p:transition>
    <p:random/>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1108</TotalTime>
  <Words>3622</Words>
  <Application>Microsoft Office PowerPoint</Application>
  <PresentationFormat>On-screen Show (4:3)</PresentationFormat>
  <Paragraphs>215</Paragraphs>
  <Slides>33</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Constantia</vt:lpstr>
      <vt:lpstr>Georgia</vt:lpstr>
      <vt:lpstr>Wingdings 2</vt:lpstr>
      <vt:lpstr>Paper</vt:lpstr>
      <vt:lpstr>Family and Medical Leave Act</vt:lpstr>
      <vt:lpstr>Introduction to the FMLA</vt:lpstr>
      <vt:lpstr>Providing Notice</vt:lpstr>
      <vt:lpstr>Family and Medical Leave Act</vt:lpstr>
      <vt:lpstr>Leave Entitlement</vt:lpstr>
      <vt:lpstr>Leave Entitlement (continued)</vt:lpstr>
      <vt:lpstr>Immediate Family Members</vt:lpstr>
      <vt:lpstr>Immediate Family Members</vt:lpstr>
      <vt:lpstr>Covered Servicemember Includes:</vt:lpstr>
      <vt:lpstr>Serious Health Condition</vt:lpstr>
      <vt:lpstr>Serious Health Condition (continued)</vt:lpstr>
      <vt:lpstr>Serious Health Condition (continued)</vt:lpstr>
      <vt:lpstr>12 Month Period (Leave Year)</vt:lpstr>
      <vt:lpstr>12 Month “Look Forward” Example</vt:lpstr>
      <vt:lpstr>Military Family Leave</vt:lpstr>
      <vt:lpstr>Intermittent FMLA Leave</vt:lpstr>
      <vt:lpstr>Health Insurance</vt:lpstr>
      <vt:lpstr>Health Insurance</vt:lpstr>
      <vt:lpstr>Health Insurance (continued)</vt:lpstr>
      <vt:lpstr>Can I Contact the Doctor?</vt:lpstr>
      <vt:lpstr>Recertification</vt:lpstr>
      <vt:lpstr>Return to Work/Fitness-for-Duty</vt:lpstr>
      <vt:lpstr>Return to Work/Fitness-for-Duty</vt:lpstr>
      <vt:lpstr>Job Restoration</vt:lpstr>
      <vt:lpstr>Prohibited Employment Actions</vt:lpstr>
      <vt:lpstr>Group Activity</vt:lpstr>
      <vt:lpstr>Scenario #1</vt:lpstr>
      <vt:lpstr>Scenario #2</vt:lpstr>
      <vt:lpstr>Scenario #3</vt:lpstr>
      <vt:lpstr>Scenario #4</vt:lpstr>
      <vt:lpstr>Scenario #5</vt:lpstr>
      <vt:lpstr>Scenario #6</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Medical Leave Act</dc:title>
  <dc:creator>Crystal Childers</dc:creator>
  <cp:lastModifiedBy>Habel, Catherine</cp:lastModifiedBy>
  <cp:revision>91</cp:revision>
  <cp:lastPrinted>2017-04-10T14:50:32Z</cp:lastPrinted>
  <dcterms:created xsi:type="dcterms:W3CDTF">2010-06-15T16:50:24Z</dcterms:created>
  <dcterms:modified xsi:type="dcterms:W3CDTF">2020-04-10T15:05:19Z</dcterms:modified>
</cp:coreProperties>
</file>