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notesMasterIdLst>
    <p:notesMasterId r:id="rId12"/>
  </p:notesMasterIdLst>
  <p:handoutMasterIdLst>
    <p:handoutMasterId r:id="rId13"/>
  </p:handoutMasterIdLst>
  <p:sldIdLst>
    <p:sldId id="277" r:id="rId2"/>
    <p:sldId id="259" r:id="rId3"/>
    <p:sldId id="262" r:id="rId4"/>
    <p:sldId id="283" r:id="rId5"/>
    <p:sldId id="282" r:id="rId6"/>
    <p:sldId id="284" r:id="rId7"/>
    <p:sldId id="286" r:id="rId8"/>
    <p:sldId id="287" r:id="rId9"/>
    <p:sldId id="276" r:id="rId10"/>
    <p:sldId id="279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5" autoAdjust="0"/>
    <p:restoredTop sz="92539" autoAdjust="0"/>
  </p:normalViewPr>
  <p:slideViewPr>
    <p:cSldViewPr snapToGrid="0">
      <p:cViewPr varScale="1">
        <p:scale>
          <a:sx n="106" d="100"/>
          <a:sy n="106" d="100"/>
        </p:scale>
        <p:origin x="22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09CD6-56E8-4D2C-987A-4B76018DE6E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481B-9EBA-46A8-8011-77F4CF17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7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57EA6BB7-6751-49F1-9011-48331145BB2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6" tIns="46582" rIns="93166" bIns="4658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25624A7C-5B78-4BFF-97B1-946374B30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8C87-21A3-4865-915C-14E39925E25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818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8C87-21A3-4865-915C-14E39925E25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60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1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8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72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3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4A7C-5B78-4BFF-97B1-946374B302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7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EE39AED6-26B1-462F-B3C7-E849C858986A}" type="datetime1">
              <a:rPr lang="en-US" smtClean="0"/>
              <a:t>1/10/2020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16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114-D5B9-42DF-93CA-3B5B646B482B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325-343D-419A-97A2-D9750B74DB1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7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D7B4-FD2C-47A4-B49E-B913504FDEC9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7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C05B-CECF-479E-BBC6-BDD6AC6C2F0D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573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FBCE-E280-4E7C-9FB2-3233F284BA76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BEE-F070-47F6-8729-CD3CEF4E0C87}" type="datetime1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AD-F081-42BD-97C6-989393B0ADFA}" type="datetime1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9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2303-0AA7-4470-B035-63F4901CC1EE}" type="datetime1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C182-2561-4698-B0F7-7F015D37FCD0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5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7CB-E510-48D6-81E7-F93389BF6DC5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9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F6E68DE-D3CD-4163-BD61-9F5A52416273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7BA1F2B-324A-42E7-873E-4165D10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25EF4D-59BE-4F9B-B9DC-C56EB35E375E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182" y="3282412"/>
            <a:ext cx="2292814" cy="22863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57643" y="5568768"/>
            <a:ext cx="21307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Bookman Old Style" panose="02050604050505020204" pitchFamily="18" charset="0"/>
              </a:rPr>
              <a:t>Pete Ricketts</a:t>
            </a:r>
            <a:endParaRPr lang="en-US" sz="1350" dirty="0">
              <a:latin typeface="Bookman Old Style" panose="02050604050505020204" pitchFamily="18" charset="0"/>
            </a:endParaRPr>
          </a:p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Governor</a:t>
            </a:r>
          </a:p>
          <a:p>
            <a:pPr algn="ctr"/>
            <a:endParaRPr lang="en-US" sz="1050" dirty="0">
              <a:latin typeface="Bookman Old Style" panose="02050604050505020204" pitchFamily="18" charset="0"/>
            </a:endParaRPr>
          </a:p>
          <a:p>
            <a:pPr algn="ctr"/>
            <a:r>
              <a:rPr lang="en-US" sz="1350" dirty="0">
                <a:latin typeface="Bookman Old Style" panose="02050604050505020204" pitchFamily="18" charset="0"/>
              </a:rPr>
              <a:t>January </a:t>
            </a:r>
            <a:r>
              <a:rPr lang="en-US" sz="1350" dirty="0" smtClean="0">
                <a:latin typeface="Bookman Old Style" panose="02050604050505020204" pitchFamily="18" charset="0"/>
              </a:rPr>
              <a:t>15, 2020</a:t>
            </a:r>
            <a:endParaRPr lang="en-US" sz="1350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4183" y="1570698"/>
            <a:ext cx="3228975" cy="2357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373" y="1794101"/>
            <a:ext cx="7504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Mid-Biennium Budget Adjustments 2019-2021 Biennium                </a:t>
            </a:r>
            <a:r>
              <a:rPr lang="en-US" sz="3000" dirty="0" smtClean="0"/>
              <a:t>Executive Budget Presentation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1827845" y="625809"/>
            <a:ext cx="5590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State of Nebraska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555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25EF4D-59BE-4F9B-B9DC-C56EB35E375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009" y="2798660"/>
            <a:ext cx="1786434" cy="17814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847" y="808590"/>
            <a:ext cx="3228975" cy="2357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1527" y="1044334"/>
            <a:ext cx="7504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Mid-Biennium Budget Adjustments 2019-2021 Biennium                </a:t>
            </a:r>
            <a:r>
              <a:rPr lang="en-US" sz="3400" dirty="0"/>
              <a:t>Executive Budget Presentation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769" y="4883726"/>
            <a:ext cx="6055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Answers?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722179" y="129976"/>
            <a:ext cx="5590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State of Nebraska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509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818" y="559753"/>
            <a:ext cx="842702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04813" lvl="2" indent="-290513">
              <a:buFont typeface="Arial" panose="020B0604020202020204" pitchFamily="34" charset="0"/>
              <a:buChar char="•"/>
            </a:pPr>
            <a:r>
              <a:rPr lang="en-US" sz="2200" dirty="0" smtClean="0"/>
              <a:t>Provide Additional Property Tax Relief</a:t>
            </a:r>
          </a:p>
          <a:p>
            <a:pPr marL="114300" lvl="2"/>
            <a:endParaRPr lang="en-US" sz="2200" dirty="0" smtClean="0"/>
          </a:p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04813" lvl="2" indent="-290513">
              <a:buFont typeface="Arial" panose="020B0604020202020204" pitchFamily="34" charset="0"/>
              <a:buChar char="•"/>
            </a:pPr>
            <a:r>
              <a:rPr lang="en-US" sz="2200" dirty="0" smtClean="0"/>
              <a:t>Assist Communities Devastated by Recent Disasters</a:t>
            </a:r>
          </a:p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14300" lvl="2"/>
            <a:endParaRPr lang="en-US" sz="2200" dirty="0" smtClean="0"/>
          </a:p>
          <a:p>
            <a:pPr marL="404813" lvl="2" indent="-290513">
              <a:buFont typeface="Arial" panose="020B0604020202020204" pitchFamily="34" charset="0"/>
              <a:buChar char="•"/>
            </a:pPr>
            <a:r>
              <a:rPr lang="en-US" sz="2200" dirty="0"/>
              <a:t>Connect Nebraskans to Great Job Opportunities</a:t>
            </a:r>
          </a:p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14300" lvl="2"/>
            <a:endParaRPr lang="en-US" sz="2200" dirty="0" smtClean="0"/>
          </a:p>
          <a:p>
            <a:pPr marL="404813" lvl="2" indent="-290513">
              <a:buFont typeface="Arial" panose="020B0604020202020204" pitchFamily="34" charset="0"/>
              <a:buChar char="•"/>
            </a:pPr>
            <a:r>
              <a:rPr lang="en-US" sz="2200" dirty="0"/>
              <a:t>Address Mid-Biennium Budget Adjustment Requests</a:t>
            </a:r>
          </a:p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04813" lvl="2" indent="-290513">
              <a:buFont typeface="Arial" panose="020B0604020202020204" pitchFamily="34" charset="0"/>
              <a:buChar char="•"/>
            </a:pPr>
            <a:r>
              <a:rPr lang="en-US" sz="2200" dirty="0" smtClean="0"/>
              <a:t>Improve the State Cash Reserve Fund Balance</a:t>
            </a:r>
          </a:p>
          <a:p>
            <a:pPr marL="114300" lvl="2"/>
            <a:endParaRPr lang="en-US" sz="2200" dirty="0"/>
          </a:p>
          <a:p>
            <a:pPr marL="404813" lvl="2" indent="-2905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04813" lvl="2" indent="-290513">
              <a:buFont typeface="Arial" panose="020B0604020202020204" pitchFamily="34" charset="0"/>
              <a:buChar char="•"/>
            </a:pPr>
            <a:r>
              <a:rPr lang="en-US" sz="2200" dirty="0" smtClean="0"/>
              <a:t>Maintain Structural Balance in State Budget</a:t>
            </a:r>
          </a:p>
        </p:txBody>
      </p:sp>
      <p:sp>
        <p:nvSpPr>
          <p:cNvPr id="3" name="Rectangle 2"/>
          <p:cNvSpPr/>
          <p:nvPr/>
        </p:nvSpPr>
        <p:spPr>
          <a:xfrm>
            <a:off x="-166138" y="146823"/>
            <a:ext cx="87189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u="sng" dirty="0" smtClean="0"/>
              <a:t>Gov. Ricketts’ Keep Nebraska Strong Initiatives</a:t>
            </a:r>
            <a:endParaRPr lang="en-US" sz="26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641"/>
            <a:ext cx="80348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lvl="2"/>
            <a:r>
              <a:rPr lang="en-US" sz="2200" b="1" dirty="0" smtClean="0"/>
              <a:t>Increased Property Tax Relief</a:t>
            </a:r>
          </a:p>
          <a:p>
            <a:pPr marL="176212" lvl="2"/>
            <a:endParaRPr lang="en-US" sz="2100" dirty="0" smtClean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u="sng" dirty="0" smtClean="0"/>
              <a:t>New Property Tax Relief</a:t>
            </a:r>
            <a:r>
              <a:rPr lang="en-US" sz="2000" dirty="0" smtClean="0"/>
              <a:t>—About $500 million over next three years</a:t>
            </a:r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862012" lvl="4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u="sng" dirty="0" smtClean="0"/>
              <a:t>Homestead Exemption</a:t>
            </a:r>
            <a:r>
              <a:rPr lang="en-US" sz="2000" dirty="0"/>
              <a:t>—Additional </a:t>
            </a:r>
            <a:r>
              <a:rPr lang="en-US" sz="2000" dirty="0" smtClean="0"/>
              <a:t>$9.1 million in direct property tax relief to eligible Nebraskans this biennium</a:t>
            </a:r>
          </a:p>
          <a:p>
            <a:pPr marL="457200" indent="-280988"/>
            <a:endParaRPr lang="en-US" sz="1950" dirty="0" smtClean="0"/>
          </a:p>
          <a:p>
            <a:pPr marL="519112" lvl="4"/>
            <a:endParaRPr lang="en-US" sz="2000" dirty="0" smtClean="0"/>
          </a:p>
          <a:p>
            <a:pPr marL="519112" lvl="4"/>
            <a:endParaRPr lang="en-US" sz="1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85832"/>
            <a:ext cx="81103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lvl="2" algn="just"/>
            <a:r>
              <a:rPr lang="en-US" sz="2200" b="1" dirty="0" smtClean="0">
                <a:solidFill>
                  <a:prstClr val="black"/>
                </a:solidFill>
              </a:rPr>
              <a:t>LB 153: Income Tax Relief for Veterans</a:t>
            </a:r>
          </a:p>
          <a:p>
            <a:pPr marL="176212" lvl="2" algn="just"/>
            <a:endParaRPr lang="en-US" sz="2200" b="1" dirty="0" smtClean="0">
              <a:solidFill>
                <a:prstClr val="black"/>
              </a:solidFill>
            </a:endParaRPr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</a:rPr>
              <a:t>Covering over 13,000 military veterans, we will exempt   50% of military retirement pay from NE income tax</a:t>
            </a:r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$14 million in annual tax relief for our veterans when       fully implemented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82349" y="263689"/>
            <a:ext cx="2634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Tax Relief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247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3463" y="713331"/>
            <a:ext cx="8441055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519112" lvl="4">
              <a:buSzPct val="75000"/>
            </a:pPr>
            <a:r>
              <a:rPr lang="en-US" sz="2100" b="1" dirty="0" smtClean="0"/>
              <a:t>Governor’s Emergency Fund</a:t>
            </a:r>
          </a:p>
          <a:p>
            <a:pPr marL="519112" lvl="4">
              <a:buSzPct val="75000"/>
            </a:pPr>
            <a:endParaRPr lang="en-US" sz="2100" dirty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$50 million—State cost share for federal disaster </a:t>
            </a:r>
            <a:r>
              <a:rPr lang="en-US" sz="2000" dirty="0"/>
              <a:t>r</a:t>
            </a:r>
            <a:r>
              <a:rPr lang="en-US" sz="2000" dirty="0" smtClean="0"/>
              <a:t>elief</a:t>
            </a:r>
          </a:p>
          <a:p>
            <a:pPr marL="519112" lvl="4">
              <a:buSzPct val="75000"/>
            </a:pPr>
            <a:endParaRPr lang="en-US" sz="2000" dirty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$9.2 </a:t>
            </a:r>
            <a:r>
              <a:rPr lang="en-US" sz="2000" dirty="0"/>
              <a:t>m</a:t>
            </a:r>
            <a:r>
              <a:rPr lang="en-US" sz="2000" dirty="0" smtClean="0"/>
              <a:t>illion—Assist most severely impacted </a:t>
            </a:r>
            <a:r>
              <a:rPr lang="en-US" sz="2000" dirty="0"/>
              <a:t>c</a:t>
            </a:r>
            <a:r>
              <a:rPr lang="en-US" sz="2000" dirty="0" smtClean="0"/>
              <a:t>ounties with their local cost share for federal disaster relief</a:t>
            </a:r>
          </a:p>
          <a:p>
            <a:pPr marL="519112" lvl="4">
              <a:buSzPct val="75000"/>
            </a:pPr>
            <a:endParaRPr lang="en-US" sz="2000" dirty="0" smtClean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$3 million—Provide funding for possible winter and </a:t>
            </a:r>
            <a:r>
              <a:rPr lang="en-US" sz="2000" dirty="0"/>
              <a:t>s</a:t>
            </a:r>
            <a:r>
              <a:rPr lang="en-US" sz="2000" dirty="0" smtClean="0"/>
              <a:t>pring emergency events</a:t>
            </a:r>
            <a:endParaRPr lang="en-US" sz="2000" dirty="0"/>
          </a:p>
          <a:p>
            <a:pPr marL="519112" lvl="4">
              <a:buSzPct val="75000"/>
            </a:pPr>
            <a:endParaRPr lang="en-US" sz="2100" dirty="0" smtClean="0"/>
          </a:p>
          <a:p>
            <a:pPr marL="519112" lvl="4">
              <a:buSzPct val="75000"/>
            </a:pPr>
            <a:r>
              <a:rPr lang="en-US" sz="2100" b="1" dirty="0"/>
              <a:t>Critical Infrastructure </a:t>
            </a:r>
            <a:r>
              <a:rPr lang="en-US" sz="2100" b="1" dirty="0" smtClean="0"/>
              <a:t>Fund</a:t>
            </a:r>
            <a:endParaRPr lang="en-US" sz="2100" dirty="0" smtClean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$</a:t>
            </a:r>
            <a:r>
              <a:rPr lang="en-US" sz="2000" dirty="0"/>
              <a:t>3.8 m</a:t>
            </a:r>
            <a:r>
              <a:rPr lang="en-US" sz="2000" dirty="0" smtClean="0"/>
              <a:t>illion—Tunnel repair for Fort Laramie Canal</a:t>
            </a:r>
          </a:p>
          <a:p>
            <a:pPr marL="519112" lvl="4">
              <a:buSzPct val="75000"/>
            </a:pPr>
            <a:endParaRPr lang="en-US" sz="2000" dirty="0"/>
          </a:p>
          <a:p>
            <a:pPr marL="519112" lvl="4">
              <a:buSzPct val="75000"/>
            </a:pPr>
            <a:r>
              <a:rPr lang="en-US" sz="2100" b="1" dirty="0" smtClean="0"/>
              <a:t>Missouri River </a:t>
            </a:r>
            <a:r>
              <a:rPr lang="en-US" sz="2100" b="1" dirty="0" smtClean="0"/>
              <a:t>Basin</a:t>
            </a:r>
            <a:r>
              <a:rPr lang="en-US" sz="2400" dirty="0"/>
              <a:t>—</a:t>
            </a:r>
            <a:r>
              <a:rPr lang="en-US" sz="2100" b="1" dirty="0" smtClean="0"/>
              <a:t>Flood </a:t>
            </a:r>
            <a:r>
              <a:rPr lang="en-US" sz="2100" b="1" dirty="0" smtClean="0"/>
              <a:t>Management Studies</a:t>
            </a:r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$250,000—Finance studies to improve flood control of the Missouri River Basin</a:t>
            </a:r>
          </a:p>
          <a:p>
            <a:pPr marL="519112" lvl="4"/>
            <a:endParaRPr lang="en-US" sz="2000" dirty="0"/>
          </a:p>
          <a:p>
            <a:pPr marL="519112" lvl="4"/>
            <a:endParaRPr lang="en-US" sz="1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8605" y="219787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Disaster Relief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9969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09" y="1382408"/>
            <a:ext cx="8249481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lvl="2"/>
            <a:r>
              <a:rPr lang="en-US" sz="2200" b="1" dirty="0">
                <a:solidFill>
                  <a:prstClr val="black"/>
                </a:solidFill>
              </a:rPr>
              <a:t>Developing </a:t>
            </a:r>
            <a:r>
              <a:rPr lang="en-US" sz="2200" b="1" dirty="0" smtClean="0">
                <a:solidFill>
                  <a:prstClr val="black"/>
                </a:solidFill>
              </a:rPr>
              <a:t>Careers</a:t>
            </a:r>
          </a:p>
          <a:p>
            <a:pPr marL="176212" lvl="2"/>
            <a:endParaRPr lang="en-US" sz="2100" u="sng" dirty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</a:rPr>
              <a:t>Provide $16 Million for a new Nebraska Career Scholarship Program funding </a:t>
            </a:r>
            <a:r>
              <a:rPr lang="en-US" sz="2000" dirty="0" smtClean="0">
                <a:solidFill>
                  <a:prstClr val="black"/>
                </a:solidFill>
              </a:rPr>
              <a:t>2,280 </a:t>
            </a:r>
            <a:r>
              <a:rPr lang="en-US" sz="2000" dirty="0">
                <a:solidFill>
                  <a:prstClr val="black"/>
                </a:solidFill>
              </a:rPr>
              <a:t>scholarships by FY </a:t>
            </a:r>
            <a:r>
              <a:rPr lang="en-US" sz="2000" dirty="0" smtClean="0">
                <a:solidFill>
                  <a:prstClr val="black"/>
                </a:solidFill>
              </a:rPr>
              <a:t>24</a:t>
            </a:r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>
              <a:solidFill>
                <a:prstClr val="black"/>
              </a:solidFill>
            </a:endParaRPr>
          </a:p>
          <a:p>
            <a:pPr marL="457200" lvl="2" indent="-280988">
              <a:buFont typeface="Arial" panose="020B0604020202020204" pitchFamily="34" charset="0"/>
              <a:buChar char="•"/>
            </a:pPr>
            <a:endParaRPr lang="en-US" sz="2200" u="sng" dirty="0" smtClean="0">
              <a:solidFill>
                <a:prstClr val="black"/>
              </a:solidFill>
            </a:endParaRPr>
          </a:p>
          <a:p>
            <a:pPr marL="176212" lvl="2"/>
            <a:r>
              <a:rPr lang="en-US" sz="2200" b="1" dirty="0" smtClean="0">
                <a:solidFill>
                  <a:prstClr val="black"/>
                </a:solidFill>
              </a:rPr>
              <a:t>LB 720: </a:t>
            </a:r>
            <a:r>
              <a:rPr lang="en-US" sz="2200" b="1" dirty="0" err="1" smtClean="0">
                <a:solidFill>
                  <a:prstClr val="black"/>
                </a:solidFill>
              </a:rPr>
              <a:t>ImagiNE</a:t>
            </a:r>
            <a:r>
              <a:rPr lang="en-US" sz="2200" b="1" dirty="0" smtClean="0">
                <a:solidFill>
                  <a:prstClr val="black"/>
                </a:solidFill>
              </a:rPr>
              <a:t> Nebraska Act</a:t>
            </a:r>
          </a:p>
          <a:p>
            <a:pPr marL="176212" lvl="2"/>
            <a:endParaRPr lang="en-US" sz="2100" dirty="0">
              <a:solidFill>
                <a:prstClr val="black"/>
              </a:solidFill>
            </a:endParaRPr>
          </a:p>
          <a:p>
            <a:pPr marL="800100" lvl="1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</a:rPr>
              <a:t>Refines current tax incentives to make them more transparent, focus on higher wage careers, and easier to use</a:t>
            </a:r>
            <a:endParaRPr lang="en-US" sz="2000" dirty="0">
              <a:solidFill>
                <a:prstClr val="black"/>
              </a:solidFill>
            </a:endParaRPr>
          </a:p>
          <a:p>
            <a:pPr marL="342900" lvl="0" indent="-342900">
              <a:buSzPct val="75000"/>
              <a:buFont typeface="Courier New" panose="02070309020205020404" pitchFamily="49" charset="0"/>
              <a:buChar char="o"/>
            </a:pPr>
            <a:endParaRPr lang="en-US" sz="2000" dirty="0">
              <a:solidFill>
                <a:prstClr val="black"/>
              </a:solidFill>
            </a:endParaRPr>
          </a:p>
          <a:p>
            <a:pPr marL="800100" lvl="1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</a:rPr>
              <a:t>Ensures Nebraska </a:t>
            </a:r>
            <a:r>
              <a:rPr lang="en-US" sz="2000" dirty="0">
                <a:solidFill>
                  <a:prstClr val="black"/>
                </a:solidFill>
              </a:rPr>
              <a:t>remains competitive on the national stage in attracting and retaining businesses</a:t>
            </a:r>
            <a:endParaRPr lang="en-US" sz="2000" dirty="0"/>
          </a:p>
          <a:p>
            <a:pPr marL="457200" indent="-280988"/>
            <a:endParaRPr lang="en-US" sz="1950" dirty="0" smtClean="0"/>
          </a:p>
          <a:p>
            <a:pPr marL="519112" lvl="4"/>
            <a:endParaRPr lang="en-US" sz="2000" dirty="0" smtClean="0"/>
          </a:p>
          <a:p>
            <a:pPr marL="519112" lvl="4"/>
            <a:endParaRPr lang="en-US" sz="1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61590" y="202518"/>
            <a:ext cx="6085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Great Job Opportunities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4619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346010"/>
            <a:ext cx="8441055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1950" dirty="0" smtClean="0"/>
          </a:p>
          <a:p>
            <a:pPr marL="519112" lvl="4"/>
            <a:endParaRPr lang="en-US" sz="2000" dirty="0" smtClean="0"/>
          </a:p>
          <a:p>
            <a:pPr marL="519112" lvl="4"/>
            <a:endParaRPr lang="en-US" sz="2000" dirty="0"/>
          </a:p>
          <a:p>
            <a:pPr marL="519112" lvl="4"/>
            <a:endParaRPr lang="en-US" sz="2000" dirty="0" smtClean="0"/>
          </a:p>
          <a:p>
            <a:pPr marL="519112" lvl="4"/>
            <a:endParaRPr lang="en-US" sz="1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2918" y="126056"/>
            <a:ext cx="556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Specific Budget Adjustments</a:t>
            </a:r>
            <a:endParaRPr lang="en-US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649276"/>
            <a:ext cx="844105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lvl="2"/>
            <a:r>
              <a:rPr lang="en-US" sz="2200" b="1" dirty="0">
                <a:solidFill>
                  <a:prstClr val="black"/>
                </a:solidFill>
              </a:rPr>
              <a:t>Investing in </a:t>
            </a:r>
            <a:r>
              <a:rPr lang="en-US" sz="2200" b="1" dirty="0" smtClean="0">
                <a:solidFill>
                  <a:prstClr val="black"/>
                </a:solidFill>
              </a:rPr>
              <a:t>Public Safety</a:t>
            </a:r>
            <a:endParaRPr lang="en-US" sz="2200" b="1" dirty="0">
              <a:solidFill>
                <a:prstClr val="black"/>
              </a:solidFill>
            </a:endParaRPr>
          </a:p>
          <a:p>
            <a:pPr marL="862012" lvl="4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Pay </a:t>
            </a:r>
            <a:r>
              <a:rPr lang="en-US" sz="2000" dirty="0" smtClean="0"/>
              <a:t>increases totaling </a:t>
            </a:r>
            <a:r>
              <a:rPr lang="en-US" sz="2000" dirty="0"/>
              <a:t>$8 </a:t>
            </a:r>
            <a:r>
              <a:rPr lang="en-US" sz="2000" dirty="0" smtClean="0"/>
              <a:t>million to attract and retain </a:t>
            </a:r>
            <a:r>
              <a:rPr lang="en-US" sz="2000" dirty="0"/>
              <a:t>quality </a:t>
            </a:r>
            <a:r>
              <a:rPr lang="en-US" sz="2000" dirty="0" smtClean="0"/>
              <a:t>Corrections teammates</a:t>
            </a:r>
          </a:p>
          <a:p>
            <a:pPr marL="862012" lvl="4" indent="-342900">
              <a:buSzPct val="75000"/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862012" lvl="4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/>
              <a:t>Provide $1 million for </a:t>
            </a:r>
            <a:r>
              <a:rPr lang="en-US" sz="2000" dirty="0" smtClean="0"/>
              <a:t>a Workforce </a:t>
            </a:r>
            <a:r>
              <a:rPr lang="en-US" sz="2000" dirty="0" smtClean="0"/>
              <a:t>Development Partnership with Peru State College </a:t>
            </a:r>
            <a:r>
              <a:rPr lang="en-US" sz="2000" dirty="0" smtClean="0"/>
              <a:t>and Tecumseh State Correctional Institution for careers in correctional services</a:t>
            </a:r>
          </a:p>
          <a:p>
            <a:pPr marL="519112" lvl="4">
              <a:buSzPct val="75000"/>
            </a:pPr>
            <a:endParaRPr lang="en-US" sz="2000" dirty="0">
              <a:solidFill>
                <a:prstClr val="black"/>
              </a:solidFill>
            </a:endParaRPr>
          </a:p>
          <a:p>
            <a:pPr marL="176212" lvl="2"/>
            <a:r>
              <a:rPr lang="en-US" sz="2100" b="1" dirty="0">
                <a:solidFill>
                  <a:prstClr val="black"/>
                </a:solidFill>
              </a:rPr>
              <a:t>Fully Funding </a:t>
            </a:r>
            <a:r>
              <a:rPr lang="en-US" sz="2100" b="1" dirty="0" smtClean="0">
                <a:solidFill>
                  <a:prstClr val="black"/>
                </a:solidFill>
              </a:rPr>
              <a:t>TEEOSA School Aid</a:t>
            </a:r>
            <a:endParaRPr lang="en-US" sz="2100" b="1" dirty="0"/>
          </a:p>
          <a:p>
            <a:pPr marL="862012" lvl="4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</a:rPr>
              <a:t>Provide an additional </a:t>
            </a:r>
            <a:r>
              <a:rPr lang="en-US" sz="2000" dirty="0">
                <a:solidFill>
                  <a:prstClr val="black"/>
                </a:solidFill>
              </a:rPr>
              <a:t>$12.5 </a:t>
            </a:r>
            <a:r>
              <a:rPr lang="en-US" sz="2000" dirty="0" smtClean="0">
                <a:solidFill>
                  <a:prstClr val="black"/>
                </a:solidFill>
              </a:rPr>
              <a:t>million in </a:t>
            </a:r>
            <a:r>
              <a:rPr lang="en-US" sz="2000" dirty="0">
                <a:solidFill>
                  <a:prstClr val="black"/>
                </a:solidFill>
              </a:rPr>
              <a:t>education aid to fully fund </a:t>
            </a:r>
            <a:r>
              <a:rPr lang="en-US" sz="2000" dirty="0" smtClean="0">
                <a:solidFill>
                  <a:prstClr val="black"/>
                </a:solidFill>
              </a:rPr>
              <a:t>TEEOSA school aid</a:t>
            </a:r>
            <a:endParaRPr lang="en-US" sz="2000" dirty="0">
              <a:solidFill>
                <a:prstClr val="black"/>
              </a:solidFill>
            </a:endParaRPr>
          </a:p>
          <a:p>
            <a:pPr marL="176212" lvl="2"/>
            <a:endParaRPr lang="en-US" sz="2000" dirty="0" smtClean="0">
              <a:solidFill>
                <a:prstClr val="black"/>
              </a:solidFill>
            </a:endParaRPr>
          </a:p>
          <a:p>
            <a:pPr marL="176212" lvl="2"/>
            <a:r>
              <a:rPr lang="en-US" sz="2100" b="1" dirty="0" smtClean="0"/>
              <a:t>Providing </a:t>
            </a:r>
            <a:r>
              <a:rPr lang="en-US" sz="2100" b="1" dirty="0"/>
              <a:t>Resources to Health and Human Services</a:t>
            </a:r>
          </a:p>
          <a:p>
            <a:pPr marL="976312" lvl="3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Finance </a:t>
            </a:r>
            <a:r>
              <a:rPr lang="en-US" sz="2000" dirty="0" smtClean="0"/>
              <a:t>$8.6 million to meet the needs of individual clients </a:t>
            </a:r>
            <a:r>
              <a:rPr lang="en-US" sz="2000" dirty="0" smtClean="0"/>
              <a:t>  of </a:t>
            </a:r>
            <a:r>
              <a:rPr lang="en-US" sz="2000" dirty="0"/>
              <a:t>the Division of Development </a:t>
            </a:r>
            <a:r>
              <a:rPr lang="en-US" sz="2000" dirty="0" smtClean="0"/>
              <a:t>Disabilities</a:t>
            </a:r>
          </a:p>
          <a:p>
            <a:pPr marL="976312" lvl="3" indent="-342900">
              <a:buSzPct val="75000"/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976312" lvl="3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Provide $18.8 </a:t>
            </a:r>
            <a:r>
              <a:rPr lang="en-US" sz="2000" dirty="0" smtClean="0"/>
              <a:t>million for improved staffing and facilities to enhance patient safety (ligature mitigation) at the Lincoln Regional Center (LRC)</a:t>
            </a:r>
          </a:p>
          <a:p>
            <a:pPr marL="976312" lvl="3" indent="-342900">
              <a:buSzPct val="75000"/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98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346010"/>
            <a:ext cx="8441055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800100" lvl="4" indent="-280988">
              <a:buSzPct val="75000"/>
              <a:buFont typeface="Courier New" panose="02070309020205020404" pitchFamily="49" charset="0"/>
              <a:buChar char="o"/>
            </a:pPr>
            <a:endParaRPr lang="en-US" sz="1950" dirty="0" smtClean="0"/>
          </a:p>
          <a:p>
            <a:pPr marL="519112" lvl="4"/>
            <a:endParaRPr lang="en-US" sz="2000" dirty="0" smtClean="0"/>
          </a:p>
          <a:p>
            <a:pPr marL="519112" lvl="4"/>
            <a:endParaRPr lang="en-US" sz="2000" dirty="0"/>
          </a:p>
          <a:p>
            <a:pPr marL="519112" lvl="4"/>
            <a:endParaRPr lang="en-US" sz="2000" dirty="0" smtClean="0"/>
          </a:p>
          <a:p>
            <a:pPr marL="519112" lvl="4"/>
            <a:endParaRPr lang="en-US" sz="1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517" y="830808"/>
            <a:ext cx="81660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Governor recommends using $109.4 million of $337 million in excess receipts from FY 2018-19 and FY 2019-20 for one-time disaster related costs, State Capitol Building repairs, and patient safety at LRC</a:t>
            </a:r>
          </a:p>
          <a:p>
            <a:pPr marL="285750" indent="-285750">
              <a:buSzPct val="75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Governor’s Emergency Cash Fund—$62.2 million</a:t>
            </a:r>
          </a:p>
          <a:p>
            <a:pPr marL="1200150" lvl="2" indent="-285750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Nebraska Capital Construction Fund (NCCF)—$43.4 million</a:t>
            </a:r>
          </a:p>
          <a:p>
            <a:pPr marL="1200150" lvl="2" indent="-285750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Critical Infrastructure Cash Fund</a:t>
            </a:r>
            <a:r>
              <a:rPr lang="en-US" dirty="0"/>
              <a:t>—</a:t>
            </a:r>
            <a:r>
              <a:rPr lang="en-US" dirty="0" smtClean="0"/>
              <a:t>$3.8 million</a:t>
            </a:r>
          </a:p>
          <a:p>
            <a:pPr marL="285750" indent="-285750">
              <a:buSzPct val="75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State Cash Reserve Fund improves by $185 million to $507 million from the enacted 2019-2021 Biennial Budget estimate of $322 million</a:t>
            </a:r>
          </a:p>
          <a:p>
            <a:pPr marL="285750" indent="-285750">
              <a:buSzPct val="75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Governor’s </a:t>
            </a:r>
            <a:r>
              <a:rPr lang="en-US" dirty="0" smtClean="0"/>
              <a:t>General Fund Mid-Biennium </a:t>
            </a:r>
            <a:r>
              <a:rPr lang="en-US" dirty="0" smtClean="0"/>
              <a:t>Budget </a:t>
            </a:r>
            <a:r>
              <a:rPr lang="en-US" dirty="0" smtClean="0"/>
              <a:t>Adjustments</a:t>
            </a:r>
            <a:r>
              <a:rPr lang="en-US" dirty="0" smtClean="0"/>
              <a:t>:</a:t>
            </a:r>
          </a:p>
          <a:p>
            <a:pPr marL="285750" indent="-285750">
              <a:buSzPct val="75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FY 2019-20: </a:t>
            </a:r>
            <a:r>
              <a:rPr lang="en-US" dirty="0" smtClean="0"/>
              <a:t>Net </a:t>
            </a:r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 smtClean="0"/>
              <a:t>of $216,449 General Funds</a:t>
            </a:r>
            <a:endParaRPr lang="en-US" dirty="0"/>
          </a:p>
          <a:p>
            <a:pPr marL="1200150" lvl="2" indent="-285750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Reduce 2019 Carryover by $10.7 million General Funds</a:t>
            </a:r>
            <a:endParaRPr lang="en-US" dirty="0"/>
          </a:p>
          <a:p>
            <a:pPr marL="1200150" lvl="2" indent="-285750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FY 2020-21: </a:t>
            </a:r>
            <a:r>
              <a:rPr lang="en-US" dirty="0" smtClean="0"/>
              <a:t>Net reduction </a:t>
            </a:r>
            <a:r>
              <a:rPr lang="en-US" dirty="0" smtClean="0"/>
              <a:t>of $1.7 million General Funds</a:t>
            </a:r>
            <a:endParaRPr lang="en-US" dirty="0"/>
          </a:p>
          <a:p>
            <a:pPr marL="285750" indent="-285750">
              <a:buSzPct val="75000"/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SzPct val="75000"/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SzPct val="75000"/>
            </a:pPr>
            <a:endParaRPr lang="en-US" dirty="0"/>
          </a:p>
          <a:p>
            <a:pPr lvl="1">
              <a:buSzPct val="75000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036" y="253403"/>
            <a:ext cx="8166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smtClean="0"/>
              <a:t>Summary of Mid-Biennium Budget Recommendations </a:t>
            </a: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7872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57788" y="6264275"/>
            <a:ext cx="685800" cy="593725"/>
          </a:xfrm>
        </p:spPr>
        <p:txBody>
          <a:bodyPr/>
          <a:lstStyle/>
          <a:p>
            <a:fld id="{C7BA1F2B-324A-42E7-873E-4165D1079A77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63" y="0"/>
            <a:ext cx="8234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F2B-324A-42E7-873E-4165D1079A7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5" y="0"/>
            <a:ext cx="8846543" cy="420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Custom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6B9F25"/>
      </a:hlink>
      <a:folHlink>
        <a:srgbClr val="8C8C8C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5324</TotalTime>
  <Words>534</Words>
  <Application>Microsoft Office PowerPoint</Application>
  <PresentationFormat>On-screen Show (4:3)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Century Schoolbook</vt:lpstr>
      <vt:lpstr>Courier New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Nebraska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Will, Lee</dc:creator>
  <cp:lastModifiedBy>Will, Lee</cp:lastModifiedBy>
  <cp:revision>193</cp:revision>
  <cp:lastPrinted>2020-01-10T16:43:48Z</cp:lastPrinted>
  <dcterms:created xsi:type="dcterms:W3CDTF">2017-01-06T16:00:49Z</dcterms:created>
  <dcterms:modified xsi:type="dcterms:W3CDTF">2020-01-10T18:29:20Z</dcterms:modified>
</cp:coreProperties>
</file>